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5" r:id="rId4"/>
    <p:sldId id="259" r:id="rId5"/>
    <p:sldId id="260" r:id="rId6"/>
    <p:sldId id="261" r:id="rId7"/>
    <p:sldId id="262" r:id="rId8"/>
    <p:sldId id="277" r:id="rId9"/>
    <p:sldId id="263" r:id="rId10"/>
    <p:sldId id="276" r:id="rId11"/>
    <p:sldId id="264" r:id="rId12"/>
    <p:sldId id="271" r:id="rId13"/>
    <p:sldId id="266" r:id="rId14"/>
    <p:sldId id="278" r:id="rId15"/>
    <p:sldId id="267" r:id="rId16"/>
    <p:sldId id="280" r:id="rId17"/>
    <p:sldId id="281" r:id="rId18"/>
    <p:sldId id="282" r:id="rId19"/>
    <p:sldId id="268" r:id="rId20"/>
    <p:sldId id="279" r:id="rId21"/>
    <p:sldId id="270" r:id="rId22"/>
    <p:sldId id="272" r:id="rId23"/>
    <p:sldId id="273" r:id="rId24"/>
    <p:sldId id="274"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08" d="100"/>
          <a:sy n="108" d="100"/>
        </p:scale>
        <p:origin x="132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2BF2A-36B8-4FCB-9DB0-3D7FC6CA7117}" type="doc">
      <dgm:prSet loTypeId="urn:microsoft.com/office/officeart/2005/8/layout/cycle2" loCatId="cycle" qsTypeId="urn:microsoft.com/office/officeart/2005/8/quickstyle/3d5" qsCatId="3D" csTypeId="urn:microsoft.com/office/officeart/2005/8/colors/colorful1#1" csCatId="colorful"/>
      <dgm:spPr/>
      <dgm:t>
        <a:bodyPr/>
        <a:lstStyle/>
        <a:p>
          <a:endParaRPr lang="el-GR"/>
        </a:p>
      </dgm:t>
    </dgm:pt>
    <dgm:pt modelId="{29321D5B-EB1C-48A6-A535-C0AFBC1A8169}">
      <dgm:prSet custT="1"/>
      <dgm:spPr/>
      <dgm:t>
        <a:bodyPr/>
        <a:lstStyle/>
        <a:p>
          <a:pPr rtl="0"/>
          <a:r>
            <a:rPr lang="en-US" sz="1800" smtClean="0"/>
            <a:t>1. Data Collection and Preparation</a:t>
          </a:r>
          <a:endParaRPr lang="el-GR" sz="1800"/>
        </a:p>
      </dgm:t>
    </dgm:pt>
    <dgm:pt modelId="{31039815-5071-4C6B-AB0F-142EBBCBE0AF}" type="parTrans" cxnId="{EE61B3EE-C4FF-48E3-A05D-1C6B2370CA2E}">
      <dgm:prSet/>
      <dgm:spPr/>
      <dgm:t>
        <a:bodyPr/>
        <a:lstStyle/>
        <a:p>
          <a:endParaRPr lang="el-GR" sz="1800"/>
        </a:p>
      </dgm:t>
    </dgm:pt>
    <dgm:pt modelId="{3B6E8425-241C-4589-9C10-E58334E3E86D}" type="sibTrans" cxnId="{EE61B3EE-C4FF-48E3-A05D-1C6B2370CA2E}">
      <dgm:prSet custT="1"/>
      <dgm:spPr/>
      <dgm:t>
        <a:bodyPr/>
        <a:lstStyle/>
        <a:p>
          <a:endParaRPr lang="el-GR" sz="1800"/>
        </a:p>
      </dgm:t>
    </dgm:pt>
    <dgm:pt modelId="{73B9228F-CD04-41FF-A478-1E9845E8B664}">
      <dgm:prSet custT="1"/>
      <dgm:spPr/>
      <dgm:t>
        <a:bodyPr/>
        <a:lstStyle/>
        <a:p>
          <a:pPr rtl="0"/>
          <a:r>
            <a:rPr lang="en-US" sz="1800" smtClean="0"/>
            <a:t>2. Data Analysis and Exploration</a:t>
          </a:r>
          <a:endParaRPr lang="el-GR" sz="1800"/>
        </a:p>
      </dgm:t>
    </dgm:pt>
    <dgm:pt modelId="{6BB3C0FB-5D2A-471A-82E5-1859237FE387}" type="parTrans" cxnId="{E1890D18-A34C-466B-988C-AE6C773AB974}">
      <dgm:prSet/>
      <dgm:spPr/>
      <dgm:t>
        <a:bodyPr/>
        <a:lstStyle/>
        <a:p>
          <a:endParaRPr lang="el-GR" sz="1800"/>
        </a:p>
      </dgm:t>
    </dgm:pt>
    <dgm:pt modelId="{88E6595D-8114-430B-A1F1-6ED23917699F}" type="sibTrans" cxnId="{E1890D18-A34C-466B-988C-AE6C773AB974}">
      <dgm:prSet custT="1"/>
      <dgm:spPr/>
      <dgm:t>
        <a:bodyPr/>
        <a:lstStyle/>
        <a:p>
          <a:endParaRPr lang="el-GR" sz="1800"/>
        </a:p>
      </dgm:t>
    </dgm:pt>
    <dgm:pt modelId="{4BBFF58E-C960-4D59-B74C-C9FBFB0CE637}">
      <dgm:prSet custT="1"/>
      <dgm:spPr/>
      <dgm:t>
        <a:bodyPr/>
        <a:lstStyle/>
        <a:p>
          <a:pPr rtl="0"/>
          <a:r>
            <a:rPr lang="en-US" sz="1800" smtClean="0"/>
            <a:t>3. Model Selection and Training</a:t>
          </a:r>
          <a:endParaRPr lang="el-GR" sz="1800"/>
        </a:p>
      </dgm:t>
    </dgm:pt>
    <dgm:pt modelId="{BCCB146B-C33D-4678-B0ED-7974355042BC}" type="parTrans" cxnId="{499DAFAA-7727-40F6-874C-385F55FD1868}">
      <dgm:prSet/>
      <dgm:spPr/>
      <dgm:t>
        <a:bodyPr/>
        <a:lstStyle/>
        <a:p>
          <a:endParaRPr lang="el-GR" sz="1800"/>
        </a:p>
      </dgm:t>
    </dgm:pt>
    <dgm:pt modelId="{9B15CBE4-757F-4C64-96FE-E3164CFCC366}" type="sibTrans" cxnId="{499DAFAA-7727-40F6-874C-385F55FD1868}">
      <dgm:prSet custT="1"/>
      <dgm:spPr/>
      <dgm:t>
        <a:bodyPr/>
        <a:lstStyle/>
        <a:p>
          <a:endParaRPr lang="el-GR" sz="1800"/>
        </a:p>
      </dgm:t>
    </dgm:pt>
    <dgm:pt modelId="{EBA60965-00C5-4279-8B86-45A12226EDCA}">
      <dgm:prSet custT="1"/>
      <dgm:spPr/>
      <dgm:t>
        <a:bodyPr/>
        <a:lstStyle/>
        <a:p>
          <a:pPr rtl="0"/>
          <a:r>
            <a:rPr lang="en-US" sz="1800" smtClean="0"/>
            <a:t>4. Model Evaluation</a:t>
          </a:r>
          <a:endParaRPr lang="el-GR" sz="1800"/>
        </a:p>
      </dgm:t>
    </dgm:pt>
    <dgm:pt modelId="{72909D77-08A9-4379-941C-EC96E8EA94FC}" type="parTrans" cxnId="{A817AF67-9038-4064-B610-87DD793B7A21}">
      <dgm:prSet/>
      <dgm:spPr/>
      <dgm:t>
        <a:bodyPr/>
        <a:lstStyle/>
        <a:p>
          <a:endParaRPr lang="el-GR" sz="1800"/>
        </a:p>
      </dgm:t>
    </dgm:pt>
    <dgm:pt modelId="{5D9D5DCA-7535-45EB-9CB9-78838D210A2E}" type="sibTrans" cxnId="{A817AF67-9038-4064-B610-87DD793B7A21}">
      <dgm:prSet custT="1"/>
      <dgm:spPr/>
      <dgm:t>
        <a:bodyPr/>
        <a:lstStyle/>
        <a:p>
          <a:endParaRPr lang="el-GR" sz="1800"/>
        </a:p>
      </dgm:t>
    </dgm:pt>
    <dgm:pt modelId="{0664621C-8B05-4942-91CC-59E25179F435}">
      <dgm:prSet custT="1"/>
      <dgm:spPr/>
      <dgm:t>
        <a:bodyPr/>
        <a:lstStyle/>
        <a:p>
          <a:pPr rtl="0"/>
          <a:r>
            <a:rPr lang="en-US" sz="1800" smtClean="0"/>
            <a:t>5. Deployment and Maintenance</a:t>
          </a:r>
          <a:endParaRPr lang="el-GR" sz="1800"/>
        </a:p>
      </dgm:t>
    </dgm:pt>
    <dgm:pt modelId="{2B425348-9898-428D-A2B9-B411B22000B9}" type="parTrans" cxnId="{1CCCDD48-E52C-4C40-9093-653B08FC4311}">
      <dgm:prSet/>
      <dgm:spPr/>
      <dgm:t>
        <a:bodyPr/>
        <a:lstStyle/>
        <a:p>
          <a:endParaRPr lang="el-GR" sz="1800"/>
        </a:p>
      </dgm:t>
    </dgm:pt>
    <dgm:pt modelId="{D71DC750-1D46-4E46-AB50-66948BDAD93F}" type="sibTrans" cxnId="{1CCCDD48-E52C-4C40-9093-653B08FC4311}">
      <dgm:prSet custT="1"/>
      <dgm:spPr/>
      <dgm:t>
        <a:bodyPr/>
        <a:lstStyle/>
        <a:p>
          <a:endParaRPr lang="el-GR" sz="1800"/>
        </a:p>
      </dgm:t>
    </dgm:pt>
    <dgm:pt modelId="{672A5CD6-75A9-4F1D-8C36-CAD64DBF72D4}" type="pres">
      <dgm:prSet presAssocID="{5602BF2A-36B8-4FCB-9DB0-3D7FC6CA7117}" presName="cycle" presStyleCnt="0">
        <dgm:presLayoutVars>
          <dgm:dir/>
          <dgm:resizeHandles val="exact"/>
        </dgm:presLayoutVars>
      </dgm:prSet>
      <dgm:spPr/>
      <dgm:t>
        <a:bodyPr/>
        <a:lstStyle/>
        <a:p>
          <a:endParaRPr lang="el-GR"/>
        </a:p>
      </dgm:t>
    </dgm:pt>
    <dgm:pt modelId="{5806AE36-5941-4C40-85AC-4CED83C51CCF}" type="pres">
      <dgm:prSet presAssocID="{29321D5B-EB1C-48A6-A535-C0AFBC1A8169}" presName="node" presStyleLbl="node1" presStyleIdx="0" presStyleCnt="5">
        <dgm:presLayoutVars>
          <dgm:bulletEnabled val="1"/>
        </dgm:presLayoutVars>
      </dgm:prSet>
      <dgm:spPr/>
      <dgm:t>
        <a:bodyPr/>
        <a:lstStyle/>
        <a:p>
          <a:endParaRPr lang="el-GR"/>
        </a:p>
      </dgm:t>
    </dgm:pt>
    <dgm:pt modelId="{736284C0-E113-41B3-9A00-EB1B867F829C}" type="pres">
      <dgm:prSet presAssocID="{3B6E8425-241C-4589-9C10-E58334E3E86D}" presName="sibTrans" presStyleLbl="sibTrans2D1" presStyleIdx="0" presStyleCnt="5"/>
      <dgm:spPr/>
      <dgm:t>
        <a:bodyPr/>
        <a:lstStyle/>
        <a:p>
          <a:endParaRPr lang="el-GR"/>
        </a:p>
      </dgm:t>
    </dgm:pt>
    <dgm:pt modelId="{5CC16247-A766-466B-B926-17EF2B25E0E8}" type="pres">
      <dgm:prSet presAssocID="{3B6E8425-241C-4589-9C10-E58334E3E86D}" presName="connectorText" presStyleLbl="sibTrans2D1" presStyleIdx="0" presStyleCnt="5"/>
      <dgm:spPr/>
      <dgm:t>
        <a:bodyPr/>
        <a:lstStyle/>
        <a:p>
          <a:endParaRPr lang="el-GR"/>
        </a:p>
      </dgm:t>
    </dgm:pt>
    <dgm:pt modelId="{BA15B8F1-123D-43F4-BDA1-E5C633D44306}" type="pres">
      <dgm:prSet presAssocID="{73B9228F-CD04-41FF-A478-1E9845E8B664}" presName="node" presStyleLbl="node1" presStyleIdx="1" presStyleCnt="5">
        <dgm:presLayoutVars>
          <dgm:bulletEnabled val="1"/>
        </dgm:presLayoutVars>
      </dgm:prSet>
      <dgm:spPr/>
      <dgm:t>
        <a:bodyPr/>
        <a:lstStyle/>
        <a:p>
          <a:endParaRPr lang="el-GR"/>
        </a:p>
      </dgm:t>
    </dgm:pt>
    <dgm:pt modelId="{114DA175-B388-4800-B3F3-1A0E1DA872CC}" type="pres">
      <dgm:prSet presAssocID="{88E6595D-8114-430B-A1F1-6ED23917699F}" presName="sibTrans" presStyleLbl="sibTrans2D1" presStyleIdx="1" presStyleCnt="5"/>
      <dgm:spPr/>
      <dgm:t>
        <a:bodyPr/>
        <a:lstStyle/>
        <a:p>
          <a:endParaRPr lang="el-GR"/>
        </a:p>
      </dgm:t>
    </dgm:pt>
    <dgm:pt modelId="{E6BC2568-2A5A-4F88-9BA8-ACCA28773EDC}" type="pres">
      <dgm:prSet presAssocID="{88E6595D-8114-430B-A1F1-6ED23917699F}" presName="connectorText" presStyleLbl="sibTrans2D1" presStyleIdx="1" presStyleCnt="5"/>
      <dgm:spPr/>
      <dgm:t>
        <a:bodyPr/>
        <a:lstStyle/>
        <a:p>
          <a:endParaRPr lang="el-GR"/>
        </a:p>
      </dgm:t>
    </dgm:pt>
    <dgm:pt modelId="{34DE623B-9842-47FD-9F59-7669992F56BD}" type="pres">
      <dgm:prSet presAssocID="{4BBFF58E-C960-4D59-B74C-C9FBFB0CE637}" presName="node" presStyleLbl="node1" presStyleIdx="2" presStyleCnt="5">
        <dgm:presLayoutVars>
          <dgm:bulletEnabled val="1"/>
        </dgm:presLayoutVars>
      </dgm:prSet>
      <dgm:spPr/>
      <dgm:t>
        <a:bodyPr/>
        <a:lstStyle/>
        <a:p>
          <a:endParaRPr lang="el-GR"/>
        </a:p>
      </dgm:t>
    </dgm:pt>
    <dgm:pt modelId="{B7174265-A965-4582-A1B2-C15346498836}" type="pres">
      <dgm:prSet presAssocID="{9B15CBE4-757F-4C64-96FE-E3164CFCC366}" presName="sibTrans" presStyleLbl="sibTrans2D1" presStyleIdx="2" presStyleCnt="5"/>
      <dgm:spPr/>
      <dgm:t>
        <a:bodyPr/>
        <a:lstStyle/>
        <a:p>
          <a:endParaRPr lang="el-GR"/>
        </a:p>
      </dgm:t>
    </dgm:pt>
    <dgm:pt modelId="{6D892994-69A3-48ED-AC07-23AA689F0CB8}" type="pres">
      <dgm:prSet presAssocID="{9B15CBE4-757F-4C64-96FE-E3164CFCC366}" presName="connectorText" presStyleLbl="sibTrans2D1" presStyleIdx="2" presStyleCnt="5"/>
      <dgm:spPr/>
      <dgm:t>
        <a:bodyPr/>
        <a:lstStyle/>
        <a:p>
          <a:endParaRPr lang="el-GR"/>
        </a:p>
      </dgm:t>
    </dgm:pt>
    <dgm:pt modelId="{86A331B4-4BD8-4783-BF0F-511C5C85506B}" type="pres">
      <dgm:prSet presAssocID="{EBA60965-00C5-4279-8B86-45A12226EDCA}" presName="node" presStyleLbl="node1" presStyleIdx="3" presStyleCnt="5">
        <dgm:presLayoutVars>
          <dgm:bulletEnabled val="1"/>
        </dgm:presLayoutVars>
      </dgm:prSet>
      <dgm:spPr/>
      <dgm:t>
        <a:bodyPr/>
        <a:lstStyle/>
        <a:p>
          <a:endParaRPr lang="el-GR"/>
        </a:p>
      </dgm:t>
    </dgm:pt>
    <dgm:pt modelId="{6F144F2C-E494-47D0-B239-0ED77DFDA2B6}" type="pres">
      <dgm:prSet presAssocID="{5D9D5DCA-7535-45EB-9CB9-78838D210A2E}" presName="sibTrans" presStyleLbl="sibTrans2D1" presStyleIdx="3" presStyleCnt="5"/>
      <dgm:spPr/>
      <dgm:t>
        <a:bodyPr/>
        <a:lstStyle/>
        <a:p>
          <a:endParaRPr lang="el-GR"/>
        </a:p>
      </dgm:t>
    </dgm:pt>
    <dgm:pt modelId="{E882505D-F615-4C0B-8D92-D9825D210FE7}" type="pres">
      <dgm:prSet presAssocID="{5D9D5DCA-7535-45EB-9CB9-78838D210A2E}" presName="connectorText" presStyleLbl="sibTrans2D1" presStyleIdx="3" presStyleCnt="5"/>
      <dgm:spPr/>
      <dgm:t>
        <a:bodyPr/>
        <a:lstStyle/>
        <a:p>
          <a:endParaRPr lang="el-GR"/>
        </a:p>
      </dgm:t>
    </dgm:pt>
    <dgm:pt modelId="{41DC440A-F570-48FE-9141-A20A6AA04145}" type="pres">
      <dgm:prSet presAssocID="{0664621C-8B05-4942-91CC-59E25179F435}" presName="node" presStyleLbl="node1" presStyleIdx="4" presStyleCnt="5">
        <dgm:presLayoutVars>
          <dgm:bulletEnabled val="1"/>
        </dgm:presLayoutVars>
      </dgm:prSet>
      <dgm:spPr/>
      <dgm:t>
        <a:bodyPr/>
        <a:lstStyle/>
        <a:p>
          <a:endParaRPr lang="el-GR"/>
        </a:p>
      </dgm:t>
    </dgm:pt>
    <dgm:pt modelId="{AA2B4E6F-85C7-406F-A3EB-16E55AEFA812}" type="pres">
      <dgm:prSet presAssocID="{D71DC750-1D46-4E46-AB50-66948BDAD93F}" presName="sibTrans" presStyleLbl="sibTrans2D1" presStyleIdx="4" presStyleCnt="5"/>
      <dgm:spPr/>
      <dgm:t>
        <a:bodyPr/>
        <a:lstStyle/>
        <a:p>
          <a:endParaRPr lang="el-GR"/>
        </a:p>
      </dgm:t>
    </dgm:pt>
    <dgm:pt modelId="{FCD67C94-5CDB-4E15-A242-3931DB3B48CB}" type="pres">
      <dgm:prSet presAssocID="{D71DC750-1D46-4E46-AB50-66948BDAD93F}" presName="connectorText" presStyleLbl="sibTrans2D1" presStyleIdx="4" presStyleCnt="5"/>
      <dgm:spPr/>
      <dgm:t>
        <a:bodyPr/>
        <a:lstStyle/>
        <a:p>
          <a:endParaRPr lang="el-GR"/>
        </a:p>
      </dgm:t>
    </dgm:pt>
  </dgm:ptLst>
  <dgm:cxnLst>
    <dgm:cxn modelId="{1EBDC4B1-2249-4D93-970E-1EC12D2FF587}" type="presOf" srcId="{5D9D5DCA-7535-45EB-9CB9-78838D210A2E}" destId="{E882505D-F615-4C0B-8D92-D9825D210FE7}" srcOrd="1" destOrd="0" presId="urn:microsoft.com/office/officeart/2005/8/layout/cycle2"/>
    <dgm:cxn modelId="{33FC5960-E7DA-4321-8C3F-418037A2AE11}" type="presOf" srcId="{9B15CBE4-757F-4C64-96FE-E3164CFCC366}" destId="{6D892994-69A3-48ED-AC07-23AA689F0CB8}" srcOrd="1" destOrd="0" presId="urn:microsoft.com/office/officeart/2005/8/layout/cycle2"/>
    <dgm:cxn modelId="{A817AF67-9038-4064-B610-87DD793B7A21}" srcId="{5602BF2A-36B8-4FCB-9DB0-3D7FC6CA7117}" destId="{EBA60965-00C5-4279-8B86-45A12226EDCA}" srcOrd="3" destOrd="0" parTransId="{72909D77-08A9-4379-941C-EC96E8EA94FC}" sibTransId="{5D9D5DCA-7535-45EB-9CB9-78838D210A2E}"/>
    <dgm:cxn modelId="{1CCCDD48-E52C-4C40-9093-653B08FC4311}" srcId="{5602BF2A-36B8-4FCB-9DB0-3D7FC6CA7117}" destId="{0664621C-8B05-4942-91CC-59E25179F435}" srcOrd="4" destOrd="0" parTransId="{2B425348-9898-428D-A2B9-B411B22000B9}" sibTransId="{D71DC750-1D46-4E46-AB50-66948BDAD93F}"/>
    <dgm:cxn modelId="{E9410750-8626-464E-B9FB-799908F213BB}" type="presOf" srcId="{3B6E8425-241C-4589-9C10-E58334E3E86D}" destId="{5CC16247-A766-466B-B926-17EF2B25E0E8}" srcOrd="1" destOrd="0" presId="urn:microsoft.com/office/officeart/2005/8/layout/cycle2"/>
    <dgm:cxn modelId="{000FE94C-9E3D-406B-A687-250F4D6D720B}" type="presOf" srcId="{5602BF2A-36B8-4FCB-9DB0-3D7FC6CA7117}" destId="{672A5CD6-75A9-4F1D-8C36-CAD64DBF72D4}" srcOrd="0" destOrd="0" presId="urn:microsoft.com/office/officeart/2005/8/layout/cycle2"/>
    <dgm:cxn modelId="{1E157EA6-8DB6-4A62-AAD0-94E235E9CE63}" type="presOf" srcId="{88E6595D-8114-430B-A1F1-6ED23917699F}" destId="{E6BC2568-2A5A-4F88-9BA8-ACCA28773EDC}" srcOrd="1" destOrd="0" presId="urn:microsoft.com/office/officeart/2005/8/layout/cycle2"/>
    <dgm:cxn modelId="{0736C478-0D0F-4ADE-9B9A-E85C85FEEA33}" type="presOf" srcId="{D71DC750-1D46-4E46-AB50-66948BDAD93F}" destId="{FCD67C94-5CDB-4E15-A242-3931DB3B48CB}" srcOrd="1" destOrd="0" presId="urn:microsoft.com/office/officeart/2005/8/layout/cycle2"/>
    <dgm:cxn modelId="{1BDF7054-0798-4B04-BE17-4B3B9AE0B131}" type="presOf" srcId="{73B9228F-CD04-41FF-A478-1E9845E8B664}" destId="{BA15B8F1-123D-43F4-BDA1-E5C633D44306}" srcOrd="0" destOrd="0" presId="urn:microsoft.com/office/officeart/2005/8/layout/cycle2"/>
    <dgm:cxn modelId="{8FABDB66-AB27-4FC5-A3D0-AF8CF7724C2A}" type="presOf" srcId="{5D9D5DCA-7535-45EB-9CB9-78838D210A2E}" destId="{6F144F2C-E494-47D0-B239-0ED77DFDA2B6}" srcOrd="0" destOrd="0" presId="urn:microsoft.com/office/officeart/2005/8/layout/cycle2"/>
    <dgm:cxn modelId="{B50209CA-A13E-41E9-8E73-E7DE975AB72C}" type="presOf" srcId="{EBA60965-00C5-4279-8B86-45A12226EDCA}" destId="{86A331B4-4BD8-4783-BF0F-511C5C85506B}" srcOrd="0" destOrd="0" presId="urn:microsoft.com/office/officeart/2005/8/layout/cycle2"/>
    <dgm:cxn modelId="{499DAFAA-7727-40F6-874C-385F55FD1868}" srcId="{5602BF2A-36B8-4FCB-9DB0-3D7FC6CA7117}" destId="{4BBFF58E-C960-4D59-B74C-C9FBFB0CE637}" srcOrd="2" destOrd="0" parTransId="{BCCB146B-C33D-4678-B0ED-7974355042BC}" sibTransId="{9B15CBE4-757F-4C64-96FE-E3164CFCC366}"/>
    <dgm:cxn modelId="{E1890D18-A34C-466B-988C-AE6C773AB974}" srcId="{5602BF2A-36B8-4FCB-9DB0-3D7FC6CA7117}" destId="{73B9228F-CD04-41FF-A478-1E9845E8B664}" srcOrd="1" destOrd="0" parTransId="{6BB3C0FB-5D2A-471A-82E5-1859237FE387}" sibTransId="{88E6595D-8114-430B-A1F1-6ED23917699F}"/>
    <dgm:cxn modelId="{11B6F616-967C-44BD-8CDA-5BC35E0BC193}" type="presOf" srcId="{3B6E8425-241C-4589-9C10-E58334E3E86D}" destId="{736284C0-E113-41B3-9A00-EB1B867F829C}" srcOrd="0" destOrd="0" presId="urn:microsoft.com/office/officeart/2005/8/layout/cycle2"/>
    <dgm:cxn modelId="{0B520369-B83A-435F-8B22-12055200F2CE}" type="presOf" srcId="{29321D5B-EB1C-48A6-A535-C0AFBC1A8169}" destId="{5806AE36-5941-4C40-85AC-4CED83C51CCF}" srcOrd="0" destOrd="0" presId="urn:microsoft.com/office/officeart/2005/8/layout/cycle2"/>
    <dgm:cxn modelId="{726719F4-CA8E-4410-A49A-2E8F4C55D387}" type="presOf" srcId="{4BBFF58E-C960-4D59-B74C-C9FBFB0CE637}" destId="{34DE623B-9842-47FD-9F59-7669992F56BD}" srcOrd="0" destOrd="0" presId="urn:microsoft.com/office/officeart/2005/8/layout/cycle2"/>
    <dgm:cxn modelId="{3CDF26DB-C528-4DDB-B3A6-97FF17305D77}" type="presOf" srcId="{0664621C-8B05-4942-91CC-59E25179F435}" destId="{41DC440A-F570-48FE-9141-A20A6AA04145}" srcOrd="0" destOrd="0" presId="urn:microsoft.com/office/officeart/2005/8/layout/cycle2"/>
    <dgm:cxn modelId="{B8EAABBB-B54A-4ED6-8376-39AE43427452}" type="presOf" srcId="{88E6595D-8114-430B-A1F1-6ED23917699F}" destId="{114DA175-B388-4800-B3F3-1A0E1DA872CC}" srcOrd="0" destOrd="0" presId="urn:microsoft.com/office/officeart/2005/8/layout/cycle2"/>
    <dgm:cxn modelId="{EE61B3EE-C4FF-48E3-A05D-1C6B2370CA2E}" srcId="{5602BF2A-36B8-4FCB-9DB0-3D7FC6CA7117}" destId="{29321D5B-EB1C-48A6-A535-C0AFBC1A8169}" srcOrd="0" destOrd="0" parTransId="{31039815-5071-4C6B-AB0F-142EBBCBE0AF}" sibTransId="{3B6E8425-241C-4589-9C10-E58334E3E86D}"/>
    <dgm:cxn modelId="{CBB3C811-14D4-4553-9724-DB2CDD6E5E6F}" type="presOf" srcId="{D71DC750-1D46-4E46-AB50-66948BDAD93F}" destId="{AA2B4E6F-85C7-406F-A3EB-16E55AEFA812}" srcOrd="0" destOrd="0" presId="urn:microsoft.com/office/officeart/2005/8/layout/cycle2"/>
    <dgm:cxn modelId="{018D2D06-5F0B-4804-88A9-F0E945A9C879}" type="presOf" srcId="{9B15CBE4-757F-4C64-96FE-E3164CFCC366}" destId="{B7174265-A965-4582-A1B2-C15346498836}" srcOrd="0" destOrd="0" presId="urn:microsoft.com/office/officeart/2005/8/layout/cycle2"/>
    <dgm:cxn modelId="{87D07589-23FA-4B46-8EA6-43C1479D73AF}" type="presParOf" srcId="{672A5CD6-75A9-4F1D-8C36-CAD64DBF72D4}" destId="{5806AE36-5941-4C40-85AC-4CED83C51CCF}" srcOrd="0" destOrd="0" presId="urn:microsoft.com/office/officeart/2005/8/layout/cycle2"/>
    <dgm:cxn modelId="{65FFB94C-1F6C-4179-AA80-D2E65FAC9539}" type="presParOf" srcId="{672A5CD6-75A9-4F1D-8C36-CAD64DBF72D4}" destId="{736284C0-E113-41B3-9A00-EB1B867F829C}" srcOrd="1" destOrd="0" presId="urn:microsoft.com/office/officeart/2005/8/layout/cycle2"/>
    <dgm:cxn modelId="{4096A884-1163-4330-BBD8-184D616334B1}" type="presParOf" srcId="{736284C0-E113-41B3-9A00-EB1B867F829C}" destId="{5CC16247-A766-466B-B926-17EF2B25E0E8}" srcOrd="0" destOrd="0" presId="urn:microsoft.com/office/officeart/2005/8/layout/cycle2"/>
    <dgm:cxn modelId="{54B455D1-ED8C-44E5-8B7A-2875447D88BE}" type="presParOf" srcId="{672A5CD6-75A9-4F1D-8C36-CAD64DBF72D4}" destId="{BA15B8F1-123D-43F4-BDA1-E5C633D44306}" srcOrd="2" destOrd="0" presId="urn:microsoft.com/office/officeart/2005/8/layout/cycle2"/>
    <dgm:cxn modelId="{6FF316DE-7C9F-4A76-A4AB-1DC9AA0FC2AD}" type="presParOf" srcId="{672A5CD6-75A9-4F1D-8C36-CAD64DBF72D4}" destId="{114DA175-B388-4800-B3F3-1A0E1DA872CC}" srcOrd="3" destOrd="0" presId="urn:microsoft.com/office/officeart/2005/8/layout/cycle2"/>
    <dgm:cxn modelId="{D057EFA2-C741-42D3-939D-F92EC4A00A18}" type="presParOf" srcId="{114DA175-B388-4800-B3F3-1A0E1DA872CC}" destId="{E6BC2568-2A5A-4F88-9BA8-ACCA28773EDC}" srcOrd="0" destOrd="0" presId="urn:microsoft.com/office/officeart/2005/8/layout/cycle2"/>
    <dgm:cxn modelId="{BCAE0277-0C4B-42EC-989F-FB4CA389A8B0}" type="presParOf" srcId="{672A5CD6-75A9-4F1D-8C36-CAD64DBF72D4}" destId="{34DE623B-9842-47FD-9F59-7669992F56BD}" srcOrd="4" destOrd="0" presId="urn:microsoft.com/office/officeart/2005/8/layout/cycle2"/>
    <dgm:cxn modelId="{7EEA2130-E3E0-40B0-BA7A-1F45BC9B8989}" type="presParOf" srcId="{672A5CD6-75A9-4F1D-8C36-CAD64DBF72D4}" destId="{B7174265-A965-4582-A1B2-C15346498836}" srcOrd="5" destOrd="0" presId="urn:microsoft.com/office/officeart/2005/8/layout/cycle2"/>
    <dgm:cxn modelId="{F590DEBA-2C50-47F8-AF75-1F5B2A2A3E7B}" type="presParOf" srcId="{B7174265-A965-4582-A1B2-C15346498836}" destId="{6D892994-69A3-48ED-AC07-23AA689F0CB8}" srcOrd="0" destOrd="0" presId="urn:microsoft.com/office/officeart/2005/8/layout/cycle2"/>
    <dgm:cxn modelId="{D82B9A10-6356-4712-9515-AE58BDDB0A35}" type="presParOf" srcId="{672A5CD6-75A9-4F1D-8C36-CAD64DBF72D4}" destId="{86A331B4-4BD8-4783-BF0F-511C5C85506B}" srcOrd="6" destOrd="0" presId="urn:microsoft.com/office/officeart/2005/8/layout/cycle2"/>
    <dgm:cxn modelId="{E5D48934-501B-47A5-B03F-46A26EF72D22}" type="presParOf" srcId="{672A5CD6-75A9-4F1D-8C36-CAD64DBF72D4}" destId="{6F144F2C-E494-47D0-B239-0ED77DFDA2B6}" srcOrd="7" destOrd="0" presId="urn:microsoft.com/office/officeart/2005/8/layout/cycle2"/>
    <dgm:cxn modelId="{9A79B133-7F1A-4516-9FEA-1071909EB529}" type="presParOf" srcId="{6F144F2C-E494-47D0-B239-0ED77DFDA2B6}" destId="{E882505D-F615-4C0B-8D92-D9825D210FE7}" srcOrd="0" destOrd="0" presId="urn:microsoft.com/office/officeart/2005/8/layout/cycle2"/>
    <dgm:cxn modelId="{8804FA41-572D-4E3C-9DF3-B653F4381677}" type="presParOf" srcId="{672A5CD6-75A9-4F1D-8C36-CAD64DBF72D4}" destId="{41DC440A-F570-48FE-9141-A20A6AA04145}" srcOrd="8" destOrd="0" presId="urn:microsoft.com/office/officeart/2005/8/layout/cycle2"/>
    <dgm:cxn modelId="{39AB7E09-D22D-4CC8-9104-3BEDDDE31599}" type="presParOf" srcId="{672A5CD6-75A9-4F1D-8C36-CAD64DBF72D4}" destId="{AA2B4E6F-85C7-406F-A3EB-16E55AEFA812}" srcOrd="9" destOrd="0" presId="urn:microsoft.com/office/officeart/2005/8/layout/cycle2"/>
    <dgm:cxn modelId="{2C31AAF0-7E5C-41EA-AF13-2C9C56225E46}" type="presParOf" srcId="{AA2B4E6F-85C7-406F-A3EB-16E55AEFA812}" destId="{FCD67C94-5CDB-4E15-A242-3931DB3B48C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4EE9D-5288-43E0-917A-6C2491FC3258}"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l-GR"/>
        </a:p>
      </dgm:t>
    </dgm:pt>
    <dgm:pt modelId="{49B1FA5A-D705-44B2-B5CE-FCC288D87CF2}">
      <dgm:prSet custT="1"/>
      <dgm:spPr/>
      <dgm:t>
        <a:bodyPr/>
        <a:lstStyle/>
        <a:p>
          <a:pPr rtl="0"/>
          <a:r>
            <a:rPr lang="en-US" sz="2000" smtClean="0"/>
            <a:t>1. Data Governance and Management</a:t>
          </a:r>
          <a:endParaRPr lang="el-GR" sz="2000"/>
        </a:p>
      </dgm:t>
    </dgm:pt>
    <dgm:pt modelId="{8D5B2395-3B40-448B-AED2-A92B1D463FA6}" type="parTrans" cxnId="{B37A97B3-0CF5-4D27-B8F5-429AD77FE719}">
      <dgm:prSet/>
      <dgm:spPr/>
      <dgm:t>
        <a:bodyPr/>
        <a:lstStyle/>
        <a:p>
          <a:endParaRPr lang="el-GR" sz="2000"/>
        </a:p>
      </dgm:t>
    </dgm:pt>
    <dgm:pt modelId="{7FFABF59-665F-46F8-8974-CA7A8C0C587C}" type="sibTrans" cxnId="{B37A97B3-0CF5-4D27-B8F5-429AD77FE719}">
      <dgm:prSet/>
      <dgm:spPr/>
      <dgm:t>
        <a:bodyPr/>
        <a:lstStyle/>
        <a:p>
          <a:endParaRPr lang="el-GR" sz="2000"/>
        </a:p>
      </dgm:t>
    </dgm:pt>
    <dgm:pt modelId="{B0460C78-A885-4B5B-B9F7-C0D79CF7187D}">
      <dgm:prSet custT="1"/>
      <dgm:spPr/>
      <dgm:t>
        <a:bodyPr/>
        <a:lstStyle/>
        <a:p>
          <a:pPr rtl="0"/>
          <a:r>
            <a:rPr lang="en-US" sz="2000" smtClean="0"/>
            <a:t>2. Data Quality and Accessibility</a:t>
          </a:r>
          <a:endParaRPr lang="el-GR" sz="2000"/>
        </a:p>
      </dgm:t>
    </dgm:pt>
    <dgm:pt modelId="{2C7A2B89-C936-425F-A3A8-136AA139590E}" type="parTrans" cxnId="{B4650934-06E0-4742-B41A-18ED251B2A90}">
      <dgm:prSet/>
      <dgm:spPr/>
      <dgm:t>
        <a:bodyPr/>
        <a:lstStyle/>
        <a:p>
          <a:endParaRPr lang="el-GR" sz="2000"/>
        </a:p>
      </dgm:t>
    </dgm:pt>
    <dgm:pt modelId="{B13B9B32-E55B-49F4-992F-A610702FFB39}" type="sibTrans" cxnId="{B4650934-06E0-4742-B41A-18ED251B2A90}">
      <dgm:prSet/>
      <dgm:spPr/>
      <dgm:t>
        <a:bodyPr/>
        <a:lstStyle/>
        <a:p>
          <a:endParaRPr lang="el-GR" sz="2000"/>
        </a:p>
      </dgm:t>
    </dgm:pt>
    <dgm:pt modelId="{D87F840B-C4BA-47A3-BFF6-2C203B8C252F}">
      <dgm:prSet custT="1"/>
      <dgm:spPr/>
      <dgm:t>
        <a:bodyPr/>
        <a:lstStyle/>
        <a:p>
          <a:pPr rtl="0"/>
          <a:r>
            <a:rPr lang="en-US" sz="2000" smtClean="0"/>
            <a:t>3. Data Privacy and Security</a:t>
          </a:r>
          <a:endParaRPr lang="el-GR" sz="2000"/>
        </a:p>
      </dgm:t>
    </dgm:pt>
    <dgm:pt modelId="{B0700038-BD45-494F-B0C7-BE11038BE860}" type="parTrans" cxnId="{F09DEE6D-3C1B-4763-872A-4A8A9ECC7BDF}">
      <dgm:prSet/>
      <dgm:spPr/>
      <dgm:t>
        <a:bodyPr/>
        <a:lstStyle/>
        <a:p>
          <a:endParaRPr lang="el-GR" sz="2000"/>
        </a:p>
      </dgm:t>
    </dgm:pt>
    <dgm:pt modelId="{4112FF71-BC47-4CD0-AA77-E0C8A20CDC85}" type="sibTrans" cxnId="{F09DEE6D-3C1B-4763-872A-4A8A9ECC7BDF}">
      <dgm:prSet/>
      <dgm:spPr/>
      <dgm:t>
        <a:bodyPr/>
        <a:lstStyle/>
        <a:p>
          <a:endParaRPr lang="el-GR" sz="2000"/>
        </a:p>
      </dgm:t>
    </dgm:pt>
    <dgm:pt modelId="{771F730C-57A6-40E5-8E23-B60BD66A999F}">
      <dgm:prSet custT="1"/>
      <dgm:spPr/>
      <dgm:t>
        <a:bodyPr/>
        <a:lstStyle/>
        <a:p>
          <a:pPr rtl="0"/>
          <a:r>
            <a:rPr lang="en-US" sz="2000" smtClean="0"/>
            <a:t>4. Data Sharing and Interoperability</a:t>
          </a:r>
          <a:endParaRPr lang="el-GR" sz="2000"/>
        </a:p>
      </dgm:t>
    </dgm:pt>
    <dgm:pt modelId="{41566A8B-CC1E-41FC-91C9-2602B73CE997}" type="parTrans" cxnId="{7DA38463-B0FF-46D8-BAED-A59A4EB519F7}">
      <dgm:prSet/>
      <dgm:spPr/>
      <dgm:t>
        <a:bodyPr/>
        <a:lstStyle/>
        <a:p>
          <a:endParaRPr lang="el-GR" sz="2000"/>
        </a:p>
      </dgm:t>
    </dgm:pt>
    <dgm:pt modelId="{C170BCB4-192D-47A2-9716-A6BD9ECF9E11}" type="sibTrans" cxnId="{7DA38463-B0FF-46D8-BAED-A59A4EB519F7}">
      <dgm:prSet/>
      <dgm:spPr/>
      <dgm:t>
        <a:bodyPr/>
        <a:lstStyle/>
        <a:p>
          <a:endParaRPr lang="el-GR" sz="2000"/>
        </a:p>
      </dgm:t>
    </dgm:pt>
    <dgm:pt modelId="{65278D3C-D4AE-4C26-9191-A5DC62FCF089}">
      <dgm:prSet custT="1"/>
      <dgm:spPr/>
      <dgm:t>
        <a:bodyPr/>
        <a:lstStyle/>
        <a:p>
          <a:pPr rtl="0"/>
          <a:r>
            <a:rPr lang="en-US" sz="2000" smtClean="0"/>
            <a:t>5. Ethical Use of Data</a:t>
          </a:r>
          <a:endParaRPr lang="el-GR" sz="2000"/>
        </a:p>
      </dgm:t>
    </dgm:pt>
    <dgm:pt modelId="{222A8882-67F1-4ED9-AF40-ED1C60831C70}" type="parTrans" cxnId="{724BAA19-E197-400E-BE73-8A89207A0F93}">
      <dgm:prSet/>
      <dgm:spPr/>
      <dgm:t>
        <a:bodyPr/>
        <a:lstStyle/>
        <a:p>
          <a:endParaRPr lang="el-GR" sz="2000"/>
        </a:p>
      </dgm:t>
    </dgm:pt>
    <dgm:pt modelId="{11792257-F9D8-4839-A736-3D539A11F9CD}" type="sibTrans" cxnId="{724BAA19-E197-400E-BE73-8A89207A0F93}">
      <dgm:prSet/>
      <dgm:spPr/>
      <dgm:t>
        <a:bodyPr/>
        <a:lstStyle/>
        <a:p>
          <a:endParaRPr lang="el-GR" sz="2000"/>
        </a:p>
      </dgm:t>
    </dgm:pt>
    <dgm:pt modelId="{5722B9C4-EFDE-472D-A30E-684A3629822B}">
      <dgm:prSet custT="1"/>
      <dgm:spPr/>
      <dgm:t>
        <a:bodyPr/>
        <a:lstStyle/>
        <a:p>
          <a:pPr rtl="0"/>
          <a:r>
            <a:rPr lang="en-US" sz="2000" smtClean="0"/>
            <a:t>6. Data for Innovation and AI Development</a:t>
          </a:r>
          <a:endParaRPr lang="el-GR" sz="2000"/>
        </a:p>
      </dgm:t>
    </dgm:pt>
    <dgm:pt modelId="{9040DD91-1C7E-415E-B6C1-EC41D1B2D026}" type="parTrans" cxnId="{AAA0B24D-4D3A-4229-815B-3FD2EC16339D}">
      <dgm:prSet/>
      <dgm:spPr/>
      <dgm:t>
        <a:bodyPr/>
        <a:lstStyle/>
        <a:p>
          <a:endParaRPr lang="el-GR" sz="2000"/>
        </a:p>
      </dgm:t>
    </dgm:pt>
    <dgm:pt modelId="{F672FF7A-7FBF-4985-8AE1-FE832F3FF974}" type="sibTrans" cxnId="{AAA0B24D-4D3A-4229-815B-3FD2EC16339D}">
      <dgm:prSet/>
      <dgm:spPr/>
      <dgm:t>
        <a:bodyPr/>
        <a:lstStyle/>
        <a:p>
          <a:endParaRPr lang="el-GR" sz="2000"/>
        </a:p>
      </dgm:t>
    </dgm:pt>
    <dgm:pt modelId="{66022DE8-52A2-4F3A-BD37-9B6AF7AF97E9}">
      <dgm:prSet custT="1"/>
      <dgm:spPr/>
      <dgm:t>
        <a:bodyPr/>
        <a:lstStyle/>
        <a:p>
          <a:pPr rtl="0"/>
          <a:r>
            <a:rPr lang="en-US" sz="2000" smtClean="0"/>
            <a:t>7. Monitoring and Continuous Improvement</a:t>
          </a:r>
          <a:endParaRPr lang="el-GR" sz="2000"/>
        </a:p>
      </dgm:t>
    </dgm:pt>
    <dgm:pt modelId="{09487CD6-736B-40B4-B8EB-78D0999919F4}" type="parTrans" cxnId="{D5E434C3-F865-4C31-856A-C7D0A34EC73C}">
      <dgm:prSet/>
      <dgm:spPr/>
      <dgm:t>
        <a:bodyPr/>
        <a:lstStyle/>
        <a:p>
          <a:endParaRPr lang="el-GR" sz="2000"/>
        </a:p>
      </dgm:t>
    </dgm:pt>
    <dgm:pt modelId="{52F39169-30E1-4B0C-A516-AC43E2FE0506}" type="sibTrans" cxnId="{D5E434C3-F865-4C31-856A-C7D0A34EC73C}">
      <dgm:prSet/>
      <dgm:spPr/>
      <dgm:t>
        <a:bodyPr/>
        <a:lstStyle/>
        <a:p>
          <a:endParaRPr lang="el-GR" sz="2000"/>
        </a:p>
      </dgm:t>
    </dgm:pt>
    <dgm:pt modelId="{06E2C3BD-54B0-431F-88BD-6AB1B1EA9181}" type="pres">
      <dgm:prSet presAssocID="{1484EE9D-5288-43E0-917A-6C2491FC3258}" presName="Name0" presStyleCnt="0">
        <dgm:presLayoutVars>
          <dgm:dir/>
          <dgm:animLvl val="lvl"/>
          <dgm:resizeHandles val="exact"/>
        </dgm:presLayoutVars>
      </dgm:prSet>
      <dgm:spPr/>
      <dgm:t>
        <a:bodyPr/>
        <a:lstStyle/>
        <a:p>
          <a:endParaRPr lang="el-GR"/>
        </a:p>
      </dgm:t>
    </dgm:pt>
    <dgm:pt modelId="{357E7BDA-2CFD-444E-A257-F6EFA7E661CB}" type="pres">
      <dgm:prSet presAssocID="{66022DE8-52A2-4F3A-BD37-9B6AF7AF97E9}" presName="boxAndChildren" presStyleCnt="0"/>
      <dgm:spPr/>
    </dgm:pt>
    <dgm:pt modelId="{C595F91C-3D5F-422C-89AE-F8147B9E75F5}" type="pres">
      <dgm:prSet presAssocID="{66022DE8-52A2-4F3A-BD37-9B6AF7AF97E9}" presName="parentTextBox" presStyleLbl="node1" presStyleIdx="0" presStyleCnt="7"/>
      <dgm:spPr/>
      <dgm:t>
        <a:bodyPr/>
        <a:lstStyle/>
        <a:p>
          <a:endParaRPr lang="el-GR"/>
        </a:p>
      </dgm:t>
    </dgm:pt>
    <dgm:pt modelId="{737137A0-0769-414F-9E67-8E2F4AF2B1CE}" type="pres">
      <dgm:prSet presAssocID="{F672FF7A-7FBF-4985-8AE1-FE832F3FF974}" presName="sp" presStyleCnt="0"/>
      <dgm:spPr/>
    </dgm:pt>
    <dgm:pt modelId="{7FE1E443-2ACB-4321-B3AD-75469D38B157}" type="pres">
      <dgm:prSet presAssocID="{5722B9C4-EFDE-472D-A30E-684A3629822B}" presName="arrowAndChildren" presStyleCnt="0"/>
      <dgm:spPr/>
    </dgm:pt>
    <dgm:pt modelId="{EABFA11A-1E03-4C6F-9E99-6C5B4986B544}" type="pres">
      <dgm:prSet presAssocID="{5722B9C4-EFDE-472D-A30E-684A3629822B}" presName="parentTextArrow" presStyleLbl="node1" presStyleIdx="1" presStyleCnt="7"/>
      <dgm:spPr/>
      <dgm:t>
        <a:bodyPr/>
        <a:lstStyle/>
        <a:p>
          <a:endParaRPr lang="el-GR"/>
        </a:p>
      </dgm:t>
    </dgm:pt>
    <dgm:pt modelId="{93444763-EF63-4A1D-8E1D-90D638D4C09E}" type="pres">
      <dgm:prSet presAssocID="{11792257-F9D8-4839-A736-3D539A11F9CD}" presName="sp" presStyleCnt="0"/>
      <dgm:spPr/>
    </dgm:pt>
    <dgm:pt modelId="{E7A1D284-5142-43A9-8911-36A9AF996A9D}" type="pres">
      <dgm:prSet presAssocID="{65278D3C-D4AE-4C26-9191-A5DC62FCF089}" presName="arrowAndChildren" presStyleCnt="0"/>
      <dgm:spPr/>
    </dgm:pt>
    <dgm:pt modelId="{F9EB4E9D-BC98-4CD8-B036-614F74A8CB36}" type="pres">
      <dgm:prSet presAssocID="{65278D3C-D4AE-4C26-9191-A5DC62FCF089}" presName="parentTextArrow" presStyleLbl="node1" presStyleIdx="2" presStyleCnt="7"/>
      <dgm:spPr/>
      <dgm:t>
        <a:bodyPr/>
        <a:lstStyle/>
        <a:p>
          <a:endParaRPr lang="el-GR"/>
        </a:p>
      </dgm:t>
    </dgm:pt>
    <dgm:pt modelId="{716165EB-7867-4B15-84F6-793313F006FC}" type="pres">
      <dgm:prSet presAssocID="{C170BCB4-192D-47A2-9716-A6BD9ECF9E11}" presName="sp" presStyleCnt="0"/>
      <dgm:spPr/>
    </dgm:pt>
    <dgm:pt modelId="{B6917E54-7DBF-4BCB-800A-7AF146AABC48}" type="pres">
      <dgm:prSet presAssocID="{771F730C-57A6-40E5-8E23-B60BD66A999F}" presName="arrowAndChildren" presStyleCnt="0"/>
      <dgm:spPr/>
    </dgm:pt>
    <dgm:pt modelId="{71F91FC2-C6AB-4296-BBB9-62775A9941A3}" type="pres">
      <dgm:prSet presAssocID="{771F730C-57A6-40E5-8E23-B60BD66A999F}" presName="parentTextArrow" presStyleLbl="node1" presStyleIdx="3" presStyleCnt="7"/>
      <dgm:spPr/>
      <dgm:t>
        <a:bodyPr/>
        <a:lstStyle/>
        <a:p>
          <a:endParaRPr lang="el-GR"/>
        </a:p>
      </dgm:t>
    </dgm:pt>
    <dgm:pt modelId="{28977830-D63F-4B7A-9F9B-087F2D8F80B7}" type="pres">
      <dgm:prSet presAssocID="{4112FF71-BC47-4CD0-AA77-E0C8A20CDC85}" presName="sp" presStyleCnt="0"/>
      <dgm:spPr/>
    </dgm:pt>
    <dgm:pt modelId="{9CFA409C-228B-478A-AE46-42251F9FA0B1}" type="pres">
      <dgm:prSet presAssocID="{D87F840B-C4BA-47A3-BFF6-2C203B8C252F}" presName="arrowAndChildren" presStyleCnt="0"/>
      <dgm:spPr/>
    </dgm:pt>
    <dgm:pt modelId="{DBDC58C0-9389-4294-90BE-E426C29F7440}" type="pres">
      <dgm:prSet presAssocID="{D87F840B-C4BA-47A3-BFF6-2C203B8C252F}" presName="parentTextArrow" presStyleLbl="node1" presStyleIdx="4" presStyleCnt="7"/>
      <dgm:spPr/>
      <dgm:t>
        <a:bodyPr/>
        <a:lstStyle/>
        <a:p>
          <a:endParaRPr lang="el-GR"/>
        </a:p>
      </dgm:t>
    </dgm:pt>
    <dgm:pt modelId="{FEBBF57A-9F60-4421-B506-EFEDF5B4B507}" type="pres">
      <dgm:prSet presAssocID="{B13B9B32-E55B-49F4-992F-A610702FFB39}" presName="sp" presStyleCnt="0"/>
      <dgm:spPr/>
    </dgm:pt>
    <dgm:pt modelId="{C2745C45-F737-4FAF-B9FC-ABBEDE7E6C16}" type="pres">
      <dgm:prSet presAssocID="{B0460C78-A885-4B5B-B9F7-C0D79CF7187D}" presName="arrowAndChildren" presStyleCnt="0"/>
      <dgm:spPr/>
    </dgm:pt>
    <dgm:pt modelId="{70598BDC-41D9-4D64-A3E5-2E42814FB86E}" type="pres">
      <dgm:prSet presAssocID="{B0460C78-A885-4B5B-B9F7-C0D79CF7187D}" presName="parentTextArrow" presStyleLbl="node1" presStyleIdx="5" presStyleCnt="7"/>
      <dgm:spPr/>
      <dgm:t>
        <a:bodyPr/>
        <a:lstStyle/>
        <a:p>
          <a:endParaRPr lang="el-GR"/>
        </a:p>
      </dgm:t>
    </dgm:pt>
    <dgm:pt modelId="{A6200C63-13CB-4A22-B202-8B92E88EB6BA}" type="pres">
      <dgm:prSet presAssocID="{7FFABF59-665F-46F8-8974-CA7A8C0C587C}" presName="sp" presStyleCnt="0"/>
      <dgm:spPr/>
    </dgm:pt>
    <dgm:pt modelId="{F1A6A270-3098-4372-8DE1-FE35D97DA516}" type="pres">
      <dgm:prSet presAssocID="{49B1FA5A-D705-44B2-B5CE-FCC288D87CF2}" presName="arrowAndChildren" presStyleCnt="0"/>
      <dgm:spPr/>
    </dgm:pt>
    <dgm:pt modelId="{3C9DA9E9-9A5A-49D7-A880-D26DC2C9ACD4}" type="pres">
      <dgm:prSet presAssocID="{49B1FA5A-D705-44B2-B5CE-FCC288D87CF2}" presName="parentTextArrow" presStyleLbl="node1" presStyleIdx="6" presStyleCnt="7"/>
      <dgm:spPr/>
      <dgm:t>
        <a:bodyPr/>
        <a:lstStyle/>
        <a:p>
          <a:endParaRPr lang="el-GR"/>
        </a:p>
      </dgm:t>
    </dgm:pt>
  </dgm:ptLst>
  <dgm:cxnLst>
    <dgm:cxn modelId="{638E10D6-4560-4FB3-9FF4-62BC212DF132}" type="presOf" srcId="{B0460C78-A885-4B5B-B9F7-C0D79CF7187D}" destId="{70598BDC-41D9-4D64-A3E5-2E42814FB86E}" srcOrd="0" destOrd="0" presId="urn:microsoft.com/office/officeart/2005/8/layout/process4"/>
    <dgm:cxn modelId="{BE07CE38-EB76-4A71-A789-8518E7142AC4}" type="presOf" srcId="{49B1FA5A-D705-44B2-B5CE-FCC288D87CF2}" destId="{3C9DA9E9-9A5A-49D7-A880-D26DC2C9ACD4}" srcOrd="0" destOrd="0" presId="urn:microsoft.com/office/officeart/2005/8/layout/process4"/>
    <dgm:cxn modelId="{E820D404-ADE9-4B0E-B5B1-CDF18BAE6D47}" type="presOf" srcId="{1484EE9D-5288-43E0-917A-6C2491FC3258}" destId="{06E2C3BD-54B0-431F-88BD-6AB1B1EA9181}" srcOrd="0" destOrd="0" presId="urn:microsoft.com/office/officeart/2005/8/layout/process4"/>
    <dgm:cxn modelId="{7DA38463-B0FF-46D8-BAED-A59A4EB519F7}" srcId="{1484EE9D-5288-43E0-917A-6C2491FC3258}" destId="{771F730C-57A6-40E5-8E23-B60BD66A999F}" srcOrd="3" destOrd="0" parTransId="{41566A8B-CC1E-41FC-91C9-2602B73CE997}" sibTransId="{C170BCB4-192D-47A2-9716-A6BD9ECF9E11}"/>
    <dgm:cxn modelId="{ED8E3A9E-6DEE-404F-BCC2-BCE0C508C124}" type="presOf" srcId="{66022DE8-52A2-4F3A-BD37-9B6AF7AF97E9}" destId="{C595F91C-3D5F-422C-89AE-F8147B9E75F5}" srcOrd="0" destOrd="0" presId="urn:microsoft.com/office/officeart/2005/8/layout/process4"/>
    <dgm:cxn modelId="{B37A97B3-0CF5-4D27-B8F5-429AD77FE719}" srcId="{1484EE9D-5288-43E0-917A-6C2491FC3258}" destId="{49B1FA5A-D705-44B2-B5CE-FCC288D87CF2}" srcOrd="0" destOrd="0" parTransId="{8D5B2395-3B40-448B-AED2-A92B1D463FA6}" sibTransId="{7FFABF59-665F-46F8-8974-CA7A8C0C587C}"/>
    <dgm:cxn modelId="{F09DEE6D-3C1B-4763-872A-4A8A9ECC7BDF}" srcId="{1484EE9D-5288-43E0-917A-6C2491FC3258}" destId="{D87F840B-C4BA-47A3-BFF6-2C203B8C252F}" srcOrd="2" destOrd="0" parTransId="{B0700038-BD45-494F-B0C7-BE11038BE860}" sibTransId="{4112FF71-BC47-4CD0-AA77-E0C8A20CDC85}"/>
    <dgm:cxn modelId="{724BAA19-E197-400E-BE73-8A89207A0F93}" srcId="{1484EE9D-5288-43E0-917A-6C2491FC3258}" destId="{65278D3C-D4AE-4C26-9191-A5DC62FCF089}" srcOrd="4" destOrd="0" parTransId="{222A8882-67F1-4ED9-AF40-ED1C60831C70}" sibTransId="{11792257-F9D8-4839-A736-3D539A11F9CD}"/>
    <dgm:cxn modelId="{ABB65209-81A1-48CD-9911-9BDDF58E3F7F}" type="presOf" srcId="{5722B9C4-EFDE-472D-A30E-684A3629822B}" destId="{EABFA11A-1E03-4C6F-9E99-6C5B4986B544}" srcOrd="0" destOrd="0" presId="urn:microsoft.com/office/officeart/2005/8/layout/process4"/>
    <dgm:cxn modelId="{87FBD4B9-91EE-4727-85BA-D755F0A9F9C8}" type="presOf" srcId="{771F730C-57A6-40E5-8E23-B60BD66A999F}" destId="{71F91FC2-C6AB-4296-BBB9-62775A9941A3}" srcOrd="0" destOrd="0" presId="urn:microsoft.com/office/officeart/2005/8/layout/process4"/>
    <dgm:cxn modelId="{D5E434C3-F865-4C31-856A-C7D0A34EC73C}" srcId="{1484EE9D-5288-43E0-917A-6C2491FC3258}" destId="{66022DE8-52A2-4F3A-BD37-9B6AF7AF97E9}" srcOrd="6" destOrd="0" parTransId="{09487CD6-736B-40B4-B8EB-78D0999919F4}" sibTransId="{52F39169-30E1-4B0C-A516-AC43E2FE0506}"/>
    <dgm:cxn modelId="{B4650934-06E0-4742-B41A-18ED251B2A90}" srcId="{1484EE9D-5288-43E0-917A-6C2491FC3258}" destId="{B0460C78-A885-4B5B-B9F7-C0D79CF7187D}" srcOrd="1" destOrd="0" parTransId="{2C7A2B89-C936-425F-A3A8-136AA139590E}" sibTransId="{B13B9B32-E55B-49F4-992F-A610702FFB39}"/>
    <dgm:cxn modelId="{AAA0B24D-4D3A-4229-815B-3FD2EC16339D}" srcId="{1484EE9D-5288-43E0-917A-6C2491FC3258}" destId="{5722B9C4-EFDE-472D-A30E-684A3629822B}" srcOrd="5" destOrd="0" parTransId="{9040DD91-1C7E-415E-B6C1-EC41D1B2D026}" sibTransId="{F672FF7A-7FBF-4985-8AE1-FE832F3FF974}"/>
    <dgm:cxn modelId="{08C68127-AFDE-4947-AB01-E6521D5BB54D}" type="presOf" srcId="{65278D3C-D4AE-4C26-9191-A5DC62FCF089}" destId="{F9EB4E9D-BC98-4CD8-B036-614F74A8CB36}" srcOrd="0" destOrd="0" presId="urn:microsoft.com/office/officeart/2005/8/layout/process4"/>
    <dgm:cxn modelId="{50EF44CC-A5EB-465B-8D4C-EC9EDD6667BF}" type="presOf" srcId="{D87F840B-C4BA-47A3-BFF6-2C203B8C252F}" destId="{DBDC58C0-9389-4294-90BE-E426C29F7440}" srcOrd="0" destOrd="0" presId="urn:microsoft.com/office/officeart/2005/8/layout/process4"/>
    <dgm:cxn modelId="{9F54B63A-071A-4AE6-A13E-58686C6192CD}" type="presParOf" srcId="{06E2C3BD-54B0-431F-88BD-6AB1B1EA9181}" destId="{357E7BDA-2CFD-444E-A257-F6EFA7E661CB}" srcOrd="0" destOrd="0" presId="urn:microsoft.com/office/officeart/2005/8/layout/process4"/>
    <dgm:cxn modelId="{C7DD9F14-25CE-4FA0-94C7-0720BD3A2839}" type="presParOf" srcId="{357E7BDA-2CFD-444E-A257-F6EFA7E661CB}" destId="{C595F91C-3D5F-422C-89AE-F8147B9E75F5}" srcOrd="0" destOrd="0" presId="urn:microsoft.com/office/officeart/2005/8/layout/process4"/>
    <dgm:cxn modelId="{0A192E15-93B7-4C42-9E5B-3EE2B65DD6AD}" type="presParOf" srcId="{06E2C3BD-54B0-431F-88BD-6AB1B1EA9181}" destId="{737137A0-0769-414F-9E67-8E2F4AF2B1CE}" srcOrd="1" destOrd="0" presId="urn:microsoft.com/office/officeart/2005/8/layout/process4"/>
    <dgm:cxn modelId="{1F0E1B6C-06C4-4597-9D4D-DCF02A300DAE}" type="presParOf" srcId="{06E2C3BD-54B0-431F-88BD-6AB1B1EA9181}" destId="{7FE1E443-2ACB-4321-B3AD-75469D38B157}" srcOrd="2" destOrd="0" presId="urn:microsoft.com/office/officeart/2005/8/layout/process4"/>
    <dgm:cxn modelId="{D8FC0200-D95B-428A-8FBB-A3C3441CFB42}" type="presParOf" srcId="{7FE1E443-2ACB-4321-B3AD-75469D38B157}" destId="{EABFA11A-1E03-4C6F-9E99-6C5B4986B544}" srcOrd="0" destOrd="0" presId="urn:microsoft.com/office/officeart/2005/8/layout/process4"/>
    <dgm:cxn modelId="{DB26A1BC-653E-4336-880A-05574A423C04}" type="presParOf" srcId="{06E2C3BD-54B0-431F-88BD-6AB1B1EA9181}" destId="{93444763-EF63-4A1D-8E1D-90D638D4C09E}" srcOrd="3" destOrd="0" presId="urn:microsoft.com/office/officeart/2005/8/layout/process4"/>
    <dgm:cxn modelId="{53F29659-3A26-44AA-A676-D42CF8901422}" type="presParOf" srcId="{06E2C3BD-54B0-431F-88BD-6AB1B1EA9181}" destId="{E7A1D284-5142-43A9-8911-36A9AF996A9D}" srcOrd="4" destOrd="0" presId="urn:microsoft.com/office/officeart/2005/8/layout/process4"/>
    <dgm:cxn modelId="{ECF0AEA6-B43E-41DF-9D44-147A2BD44DE8}" type="presParOf" srcId="{E7A1D284-5142-43A9-8911-36A9AF996A9D}" destId="{F9EB4E9D-BC98-4CD8-B036-614F74A8CB36}" srcOrd="0" destOrd="0" presId="urn:microsoft.com/office/officeart/2005/8/layout/process4"/>
    <dgm:cxn modelId="{C063007E-C2DF-4A3B-9582-38E4F89C5699}" type="presParOf" srcId="{06E2C3BD-54B0-431F-88BD-6AB1B1EA9181}" destId="{716165EB-7867-4B15-84F6-793313F006FC}" srcOrd="5" destOrd="0" presId="urn:microsoft.com/office/officeart/2005/8/layout/process4"/>
    <dgm:cxn modelId="{65E0713B-CE1A-450A-BA73-4DFE0BBA9DC6}" type="presParOf" srcId="{06E2C3BD-54B0-431F-88BD-6AB1B1EA9181}" destId="{B6917E54-7DBF-4BCB-800A-7AF146AABC48}" srcOrd="6" destOrd="0" presId="urn:microsoft.com/office/officeart/2005/8/layout/process4"/>
    <dgm:cxn modelId="{580B84F4-B728-41C8-9E7A-F0F6294F70B5}" type="presParOf" srcId="{B6917E54-7DBF-4BCB-800A-7AF146AABC48}" destId="{71F91FC2-C6AB-4296-BBB9-62775A9941A3}" srcOrd="0" destOrd="0" presId="urn:microsoft.com/office/officeart/2005/8/layout/process4"/>
    <dgm:cxn modelId="{050B1565-CBBB-4E9C-B11F-FB0E0C2C03EF}" type="presParOf" srcId="{06E2C3BD-54B0-431F-88BD-6AB1B1EA9181}" destId="{28977830-D63F-4B7A-9F9B-087F2D8F80B7}" srcOrd="7" destOrd="0" presId="urn:microsoft.com/office/officeart/2005/8/layout/process4"/>
    <dgm:cxn modelId="{A627EFCD-1C0D-44D9-A01C-4CFFA2D85B2C}" type="presParOf" srcId="{06E2C3BD-54B0-431F-88BD-6AB1B1EA9181}" destId="{9CFA409C-228B-478A-AE46-42251F9FA0B1}" srcOrd="8" destOrd="0" presId="urn:microsoft.com/office/officeart/2005/8/layout/process4"/>
    <dgm:cxn modelId="{EE30E1DF-6517-4423-A60B-C67F3C5BBC0F}" type="presParOf" srcId="{9CFA409C-228B-478A-AE46-42251F9FA0B1}" destId="{DBDC58C0-9389-4294-90BE-E426C29F7440}" srcOrd="0" destOrd="0" presId="urn:microsoft.com/office/officeart/2005/8/layout/process4"/>
    <dgm:cxn modelId="{CE3A6639-CA11-4F8E-A148-6D59EC61750A}" type="presParOf" srcId="{06E2C3BD-54B0-431F-88BD-6AB1B1EA9181}" destId="{FEBBF57A-9F60-4421-B506-EFEDF5B4B507}" srcOrd="9" destOrd="0" presId="urn:microsoft.com/office/officeart/2005/8/layout/process4"/>
    <dgm:cxn modelId="{0591DFAD-C4E1-42B8-8239-DB5678F2B97C}" type="presParOf" srcId="{06E2C3BD-54B0-431F-88BD-6AB1B1EA9181}" destId="{C2745C45-F737-4FAF-B9FC-ABBEDE7E6C16}" srcOrd="10" destOrd="0" presId="urn:microsoft.com/office/officeart/2005/8/layout/process4"/>
    <dgm:cxn modelId="{E1C754A1-F055-43A8-A850-37A8621D782F}" type="presParOf" srcId="{C2745C45-F737-4FAF-B9FC-ABBEDE7E6C16}" destId="{70598BDC-41D9-4D64-A3E5-2E42814FB86E}" srcOrd="0" destOrd="0" presId="urn:microsoft.com/office/officeart/2005/8/layout/process4"/>
    <dgm:cxn modelId="{D7993BDD-CF08-4EF1-8B26-A4DD133B17D6}" type="presParOf" srcId="{06E2C3BD-54B0-431F-88BD-6AB1B1EA9181}" destId="{A6200C63-13CB-4A22-B202-8B92E88EB6BA}" srcOrd="11" destOrd="0" presId="urn:microsoft.com/office/officeart/2005/8/layout/process4"/>
    <dgm:cxn modelId="{4E561DDB-5581-4705-A50E-ED16B19F3979}" type="presParOf" srcId="{06E2C3BD-54B0-431F-88BD-6AB1B1EA9181}" destId="{F1A6A270-3098-4372-8DE1-FE35D97DA516}" srcOrd="12" destOrd="0" presId="urn:microsoft.com/office/officeart/2005/8/layout/process4"/>
    <dgm:cxn modelId="{DB315F1D-8172-486C-BD58-D14CE2A467D0}" type="presParOf" srcId="{F1A6A270-3098-4372-8DE1-FE35D97DA516}" destId="{3C9DA9E9-9A5A-49D7-A880-D26DC2C9AC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7DB58-0552-43E5-ADFE-9DA95CC7C21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E9EE0A6-DB68-404F-8195-DAB14297A71C}">
      <dgm:prSet/>
      <dgm:spPr/>
      <dgm:t>
        <a:bodyPr/>
        <a:lstStyle/>
        <a:p>
          <a:pPr rtl="0"/>
          <a:r>
            <a:rPr lang="nb-NO" b="1" i="0" baseline="0" dirty="0" smtClean="0"/>
            <a:t>Lack of AI Infrastructure and Expertise</a:t>
          </a:r>
          <a:r>
            <a:rPr lang="nb-NO" b="0" i="0" baseline="0" dirty="0" smtClean="0"/>
            <a:t>: </a:t>
          </a:r>
        </a:p>
        <a:p>
          <a:pPr rtl="0"/>
          <a:r>
            <a:rPr lang="nb-NO" b="0" i="0" baseline="0" dirty="0" smtClean="0"/>
            <a:t>One of the main barriers to deploying AI is the </a:t>
          </a:r>
          <a:r>
            <a:rPr lang="nb-NO" b="1" i="0" baseline="0" dirty="0" smtClean="0"/>
            <a:t>lack of infrastructure and technical expertise</a:t>
          </a:r>
          <a:r>
            <a:rPr lang="nb-NO" b="0" i="0" baseline="0" dirty="0" smtClean="0"/>
            <a:t>.</a:t>
          </a:r>
          <a:endParaRPr lang="nb-NO" b="0" i="0" baseline="0" dirty="0"/>
        </a:p>
      </dgm:t>
    </dgm:pt>
    <dgm:pt modelId="{2B322BA5-BD59-4608-9668-F9B6F93EEA90}" type="parTrans" cxnId="{7960B7CB-519D-4A53-8EDB-17485AD2E507}">
      <dgm:prSet/>
      <dgm:spPr/>
      <dgm:t>
        <a:bodyPr/>
        <a:lstStyle/>
        <a:p>
          <a:endParaRPr lang="en-US"/>
        </a:p>
      </dgm:t>
    </dgm:pt>
    <dgm:pt modelId="{30A4D911-BC01-4C43-84B6-C1EDB7BF04A6}" type="sibTrans" cxnId="{7960B7CB-519D-4A53-8EDB-17485AD2E507}">
      <dgm:prSet/>
      <dgm:spPr/>
      <dgm:t>
        <a:bodyPr/>
        <a:lstStyle/>
        <a:p>
          <a:endParaRPr lang="en-US"/>
        </a:p>
      </dgm:t>
    </dgm:pt>
    <dgm:pt modelId="{C3EED0CE-0ECB-4BD9-AE58-1BA7F276E643}">
      <dgm:prSet/>
      <dgm:spPr/>
      <dgm:t>
        <a:bodyPr/>
        <a:lstStyle/>
        <a:p>
          <a:pPr rtl="0"/>
          <a:r>
            <a:rPr lang="nb-NO" b="1" i="0" baseline="0" dirty="0" smtClean="0"/>
            <a:t>Data Availability and Quality</a:t>
          </a:r>
          <a:r>
            <a:rPr lang="nb-NO" b="0" i="0" baseline="0" dirty="0" smtClean="0"/>
            <a:t>: </a:t>
          </a:r>
        </a:p>
        <a:p>
          <a:pPr rtl="0"/>
          <a:r>
            <a:rPr lang="nb-NO" b="0" i="0" baseline="0" dirty="0" smtClean="0"/>
            <a:t>AI systems require vast amounts of high-quality data to function effectively. </a:t>
          </a:r>
          <a:r>
            <a:rPr lang="nb-NO" b="1" i="0" baseline="0" dirty="0" smtClean="0"/>
            <a:t>Data fragmentation</a:t>
          </a:r>
          <a:r>
            <a:rPr lang="nb-NO" b="0" i="0" baseline="0" dirty="0" smtClean="0"/>
            <a:t> and the </a:t>
          </a:r>
          <a:r>
            <a:rPr lang="nb-NO" b="1" i="0" baseline="0" dirty="0" smtClean="0"/>
            <a:t>lack of standardized data formats</a:t>
          </a:r>
          <a:r>
            <a:rPr lang="nb-NO" b="0" i="0" baseline="0" dirty="0" smtClean="0"/>
            <a:t> create challenges for AI deployment.</a:t>
          </a:r>
          <a:endParaRPr lang="nb-NO" b="0" i="0" baseline="0" dirty="0"/>
        </a:p>
      </dgm:t>
    </dgm:pt>
    <dgm:pt modelId="{5C8871E4-BC47-4207-9859-BC5B1B64449B}" type="parTrans" cxnId="{257322CA-0759-43A0-A062-2598078AFE6A}">
      <dgm:prSet/>
      <dgm:spPr/>
      <dgm:t>
        <a:bodyPr/>
        <a:lstStyle/>
        <a:p>
          <a:endParaRPr lang="en-US"/>
        </a:p>
      </dgm:t>
    </dgm:pt>
    <dgm:pt modelId="{3FBCEAE4-81CE-44A1-87AE-56459B0D76D6}" type="sibTrans" cxnId="{257322CA-0759-43A0-A062-2598078AFE6A}">
      <dgm:prSet/>
      <dgm:spPr/>
      <dgm:t>
        <a:bodyPr/>
        <a:lstStyle/>
        <a:p>
          <a:endParaRPr lang="en-US"/>
        </a:p>
      </dgm:t>
    </dgm:pt>
    <dgm:pt modelId="{1E033242-9AEB-4EF7-AEFB-1792041AC787}">
      <dgm:prSet/>
      <dgm:spPr/>
      <dgm:t>
        <a:bodyPr/>
        <a:lstStyle/>
        <a:p>
          <a:pPr rtl="0"/>
          <a:r>
            <a:rPr lang="nb-NO" b="1" i="0" baseline="0" dirty="0" smtClean="0"/>
            <a:t>Ethical Concerns and Public Trust</a:t>
          </a:r>
          <a:r>
            <a:rPr lang="nb-NO" b="0" i="0" baseline="0" dirty="0" smtClean="0"/>
            <a:t>:</a:t>
          </a:r>
        </a:p>
        <a:p>
          <a:pPr rtl="0"/>
          <a:r>
            <a:rPr lang="nb-NO" b="0" i="0" baseline="0" dirty="0" smtClean="0"/>
            <a:t>There is a need to ensure that AI systems are designed in a way that </a:t>
          </a:r>
          <a:r>
            <a:rPr lang="nb-NO" b="1" i="0" baseline="0" dirty="0" smtClean="0"/>
            <a:t>respects privacy</a:t>
          </a:r>
          <a:r>
            <a:rPr lang="nb-NO" b="0" i="0" baseline="0" dirty="0" smtClean="0"/>
            <a:t>, </a:t>
          </a:r>
          <a:r>
            <a:rPr lang="nb-NO" b="1" i="0" baseline="0" dirty="0" smtClean="0"/>
            <a:t>human rights</a:t>
          </a:r>
          <a:r>
            <a:rPr lang="nb-NO" b="0" i="0" baseline="0" dirty="0" smtClean="0"/>
            <a:t>, and </a:t>
          </a:r>
          <a:r>
            <a:rPr lang="nb-NO" b="1" i="0" baseline="0" dirty="0" smtClean="0"/>
            <a:t>democratic principles</a:t>
          </a:r>
          <a:r>
            <a:rPr lang="nb-NO" b="0" i="0" baseline="0" dirty="0" smtClean="0"/>
            <a:t> to prevent any misuse of AI by public institutions.</a:t>
          </a:r>
          <a:endParaRPr lang="en-US" b="0" i="0" baseline="0" dirty="0"/>
        </a:p>
      </dgm:t>
    </dgm:pt>
    <dgm:pt modelId="{D511F612-2E5C-410B-BAFE-61B4D36374A9}" type="parTrans" cxnId="{574039FD-35E7-4AE9-BC22-F19C7333E4B1}">
      <dgm:prSet/>
      <dgm:spPr/>
      <dgm:t>
        <a:bodyPr/>
        <a:lstStyle/>
        <a:p>
          <a:endParaRPr lang="en-US"/>
        </a:p>
      </dgm:t>
    </dgm:pt>
    <dgm:pt modelId="{1A958F5D-37ED-4909-B862-23C473C9B3FA}" type="sibTrans" cxnId="{574039FD-35E7-4AE9-BC22-F19C7333E4B1}">
      <dgm:prSet/>
      <dgm:spPr/>
      <dgm:t>
        <a:bodyPr/>
        <a:lstStyle/>
        <a:p>
          <a:endParaRPr lang="en-US"/>
        </a:p>
      </dgm:t>
    </dgm:pt>
    <dgm:pt modelId="{D21B4382-2E29-49D0-A551-80F7EF28F481}" type="pres">
      <dgm:prSet presAssocID="{0757DB58-0552-43E5-ADFE-9DA95CC7C211}" presName="linear" presStyleCnt="0">
        <dgm:presLayoutVars>
          <dgm:animLvl val="lvl"/>
          <dgm:resizeHandles val="exact"/>
        </dgm:presLayoutVars>
      </dgm:prSet>
      <dgm:spPr/>
      <dgm:t>
        <a:bodyPr/>
        <a:lstStyle/>
        <a:p>
          <a:endParaRPr lang="el-GR"/>
        </a:p>
      </dgm:t>
    </dgm:pt>
    <dgm:pt modelId="{453BBE88-6E9F-4110-94AD-AC8C4368E98E}" type="pres">
      <dgm:prSet presAssocID="{BE9EE0A6-DB68-404F-8195-DAB14297A71C}" presName="parentText" presStyleLbl="node1" presStyleIdx="0" presStyleCnt="3">
        <dgm:presLayoutVars>
          <dgm:chMax val="0"/>
          <dgm:bulletEnabled val="1"/>
        </dgm:presLayoutVars>
      </dgm:prSet>
      <dgm:spPr/>
      <dgm:t>
        <a:bodyPr/>
        <a:lstStyle/>
        <a:p>
          <a:endParaRPr lang="el-GR"/>
        </a:p>
      </dgm:t>
    </dgm:pt>
    <dgm:pt modelId="{F2F2B749-9B52-4FAE-89BC-CA0E94D8F662}" type="pres">
      <dgm:prSet presAssocID="{30A4D911-BC01-4C43-84B6-C1EDB7BF04A6}" presName="spacer" presStyleCnt="0"/>
      <dgm:spPr/>
    </dgm:pt>
    <dgm:pt modelId="{D1FA6E95-7CAE-4743-87FD-441AD900CF96}" type="pres">
      <dgm:prSet presAssocID="{C3EED0CE-0ECB-4BD9-AE58-1BA7F276E643}" presName="parentText" presStyleLbl="node1" presStyleIdx="1" presStyleCnt="3">
        <dgm:presLayoutVars>
          <dgm:chMax val="0"/>
          <dgm:bulletEnabled val="1"/>
        </dgm:presLayoutVars>
      </dgm:prSet>
      <dgm:spPr/>
      <dgm:t>
        <a:bodyPr/>
        <a:lstStyle/>
        <a:p>
          <a:endParaRPr lang="el-GR"/>
        </a:p>
      </dgm:t>
    </dgm:pt>
    <dgm:pt modelId="{4E3BE6BB-E8A1-40D6-A3DB-27330FFAE278}" type="pres">
      <dgm:prSet presAssocID="{3FBCEAE4-81CE-44A1-87AE-56459B0D76D6}" presName="spacer" presStyleCnt="0"/>
      <dgm:spPr/>
    </dgm:pt>
    <dgm:pt modelId="{02582D4F-37B8-4B10-8657-8DE32393E233}" type="pres">
      <dgm:prSet presAssocID="{1E033242-9AEB-4EF7-AEFB-1792041AC787}" presName="parentText" presStyleLbl="node1" presStyleIdx="2" presStyleCnt="3">
        <dgm:presLayoutVars>
          <dgm:chMax val="0"/>
          <dgm:bulletEnabled val="1"/>
        </dgm:presLayoutVars>
      </dgm:prSet>
      <dgm:spPr/>
      <dgm:t>
        <a:bodyPr/>
        <a:lstStyle/>
        <a:p>
          <a:endParaRPr lang="el-GR"/>
        </a:p>
      </dgm:t>
    </dgm:pt>
  </dgm:ptLst>
  <dgm:cxnLst>
    <dgm:cxn modelId="{574039FD-35E7-4AE9-BC22-F19C7333E4B1}" srcId="{0757DB58-0552-43E5-ADFE-9DA95CC7C211}" destId="{1E033242-9AEB-4EF7-AEFB-1792041AC787}" srcOrd="2" destOrd="0" parTransId="{D511F612-2E5C-410B-BAFE-61B4D36374A9}" sibTransId="{1A958F5D-37ED-4909-B862-23C473C9B3FA}"/>
    <dgm:cxn modelId="{CF54A23B-E60A-4867-80C6-A01CCA2B3656}" type="presOf" srcId="{0757DB58-0552-43E5-ADFE-9DA95CC7C211}" destId="{D21B4382-2E29-49D0-A551-80F7EF28F481}" srcOrd="0" destOrd="0" presId="urn:microsoft.com/office/officeart/2005/8/layout/vList2"/>
    <dgm:cxn modelId="{58D60F36-B5BA-4CFD-9224-7D5B530AA6FB}" type="presOf" srcId="{C3EED0CE-0ECB-4BD9-AE58-1BA7F276E643}" destId="{D1FA6E95-7CAE-4743-87FD-441AD900CF96}" srcOrd="0" destOrd="0" presId="urn:microsoft.com/office/officeart/2005/8/layout/vList2"/>
    <dgm:cxn modelId="{D905B6AB-7909-4566-9526-E038B85E5692}" type="presOf" srcId="{BE9EE0A6-DB68-404F-8195-DAB14297A71C}" destId="{453BBE88-6E9F-4110-94AD-AC8C4368E98E}" srcOrd="0" destOrd="0" presId="urn:microsoft.com/office/officeart/2005/8/layout/vList2"/>
    <dgm:cxn modelId="{7960B7CB-519D-4A53-8EDB-17485AD2E507}" srcId="{0757DB58-0552-43E5-ADFE-9DA95CC7C211}" destId="{BE9EE0A6-DB68-404F-8195-DAB14297A71C}" srcOrd="0" destOrd="0" parTransId="{2B322BA5-BD59-4608-9668-F9B6F93EEA90}" sibTransId="{30A4D911-BC01-4C43-84B6-C1EDB7BF04A6}"/>
    <dgm:cxn modelId="{18424268-023E-4E0D-AC64-79DA6F1C04B5}" type="presOf" srcId="{1E033242-9AEB-4EF7-AEFB-1792041AC787}" destId="{02582D4F-37B8-4B10-8657-8DE32393E233}" srcOrd="0" destOrd="0" presId="urn:microsoft.com/office/officeart/2005/8/layout/vList2"/>
    <dgm:cxn modelId="{257322CA-0759-43A0-A062-2598078AFE6A}" srcId="{0757DB58-0552-43E5-ADFE-9DA95CC7C211}" destId="{C3EED0CE-0ECB-4BD9-AE58-1BA7F276E643}" srcOrd="1" destOrd="0" parTransId="{5C8871E4-BC47-4207-9859-BC5B1B64449B}" sibTransId="{3FBCEAE4-81CE-44A1-87AE-56459B0D76D6}"/>
    <dgm:cxn modelId="{D242F875-74EA-458C-8EA1-A7792806BA77}" type="presParOf" srcId="{D21B4382-2E29-49D0-A551-80F7EF28F481}" destId="{453BBE88-6E9F-4110-94AD-AC8C4368E98E}" srcOrd="0" destOrd="0" presId="urn:microsoft.com/office/officeart/2005/8/layout/vList2"/>
    <dgm:cxn modelId="{4A5C1C0C-8909-4E7B-822E-1C98D37F2C9D}" type="presParOf" srcId="{D21B4382-2E29-49D0-A551-80F7EF28F481}" destId="{F2F2B749-9B52-4FAE-89BC-CA0E94D8F662}" srcOrd="1" destOrd="0" presId="urn:microsoft.com/office/officeart/2005/8/layout/vList2"/>
    <dgm:cxn modelId="{6F874989-D990-4207-B536-713E52F39147}" type="presParOf" srcId="{D21B4382-2E29-49D0-A551-80F7EF28F481}" destId="{D1FA6E95-7CAE-4743-87FD-441AD900CF96}" srcOrd="2" destOrd="0" presId="urn:microsoft.com/office/officeart/2005/8/layout/vList2"/>
    <dgm:cxn modelId="{72C5182D-A27F-4A68-B140-B2B4FF75DF3B}" type="presParOf" srcId="{D21B4382-2E29-49D0-A551-80F7EF28F481}" destId="{4E3BE6BB-E8A1-40D6-A3DB-27330FFAE278}" srcOrd="3" destOrd="0" presId="urn:microsoft.com/office/officeart/2005/8/layout/vList2"/>
    <dgm:cxn modelId="{F7C2F5C8-F344-4AB4-A5D2-2418C92DF35B}" type="presParOf" srcId="{D21B4382-2E29-49D0-A551-80F7EF28F481}" destId="{02582D4F-37B8-4B10-8657-8DE32393E2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EE789-9E3C-4FDD-B7C1-926D5610EA98}" type="doc">
      <dgm:prSet loTypeId="urn:microsoft.com/office/officeart/2005/8/layout/cycle4#1" loCatId="relationship" qsTypeId="urn:microsoft.com/office/officeart/2005/8/quickstyle/3d3" qsCatId="3D" csTypeId="urn:microsoft.com/office/officeart/2005/8/colors/colorful5" csCatId="colorful"/>
      <dgm:spPr/>
      <dgm:t>
        <a:bodyPr/>
        <a:lstStyle/>
        <a:p>
          <a:endParaRPr lang="en-US"/>
        </a:p>
      </dgm:t>
    </dgm:pt>
    <dgm:pt modelId="{400A82B9-B4D6-4876-8551-2C46F772B8A5}">
      <dgm:prSet/>
      <dgm:spPr/>
      <dgm:t>
        <a:bodyPr/>
        <a:lstStyle/>
        <a:p>
          <a:pPr rtl="0"/>
          <a:r>
            <a:rPr lang="en-GB" b="1" dirty="0" smtClean="0"/>
            <a:t>Democratic control and governance of artificial intelligence</a:t>
          </a:r>
          <a:endParaRPr lang="en-US" dirty="0"/>
        </a:p>
      </dgm:t>
    </dgm:pt>
    <dgm:pt modelId="{CF7CF30E-4EE0-4FD3-8F0D-75A16225E157}" type="parTrans" cxnId="{C89B5D2A-710E-4652-A138-9329870BBA8E}">
      <dgm:prSet/>
      <dgm:spPr/>
      <dgm:t>
        <a:bodyPr/>
        <a:lstStyle/>
        <a:p>
          <a:endParaRPr lang="en-US"/>
        </a:p>
      </dgm:t>
    </dgm:pt>
    <dgm:pt modelId="{8FE488C3-751D-44F5-80FD-6DE3C68486C7}" type="sibTrans" cxnId="{C89B5D2A-710E-4652-A138-9329870BBA8E}">
      <dgm:prSet/>
      <dgm:spPr/>
      <dgm:t>
        <a:bodyPr/>
        <a:lstStyle/>
        <a:p>
          <a:endParaRPr lang="en-US"/>
        </a:p>
      </dgm:t>
    </dgm:pt>
    <dgm:pt modelId="{10A6A2E0-0494-401C-9A36-FF8604BD63AD}">
      <dgm:prSet/>
      <dgm:spPr/>
      <dgm:t>
        <a:bodyPr/>
        <a:lstStyle/>
        <a:p>
          <a:pPr rtl="0"/>
          <a:r>
            <a:rPr lang="en-GB" b="1" dirty="0" smtClean="0"/>
            <a:t>AI Research and Public Investments</a:t>
          </a:r>
          <a:endParaRPr lang="en-US" dirty="0"/>
        </a:p>
      </dgm:t>
    </dgm:pt>
    <dgm:pt modelId="{3722AF56-FCC3-48EE-B33A-39240B1ACBE6}" type="parTrans" cxnId="{08139A18-B5E6-4518-B196-C7B7C72626CD}">
      <dgm:prSet/>
      <dgm:spPr/>
      <dgm:t>
        <a:bodyPr/>
        <a:lstStyle/>
        <a:p>
          <a:endParaRPr lang="en-US"/>
        </a:p>
      </dgm:t>
    </dgm:pt>
    <dgm:pt modelId="{E001FAA2-694C-4367-B4FF-987BDADDCF8E}" type="sibTrans" cxnId="{08139A18-B5E6-4518-B196-C7B7C72626CD}">
      <dgm:prSet/>
      <dgm:spPr/>
      <dgm:t>
        <a:bodyPr/>
        <a:lstStyle/>
        <a:p>
          <a:endParaRPr lang="en-US"/>
        </a:p>
      </dgm:t>
    </dgm:pt>
    <dgm:pt modelId="{401186F1-83FB-4AA7-8667-4F203077C7D9}">
      <dgm:prSet/>
      <dgm:spPr/>
      <dgm:t>
        <a:bodyPr/>
        <a:lstStyle/>
        <a:p>
          <a:pPr rtl="0"/>
          <a:r>
            <a:rPr lang="en-GB" b="1" dirty="0" smtClean="0"/>
            <a:t>Data Access and Quality</a:t>
          </a:r>
          <a:endParaRPr lang="en-US" dirty="0"/>
        </a:p>
      </dgm:t>
    </dgm:pt>
    <dgm:pt modelId="{CDB7E40D-88AF-4975-BE95-1C8FF27136C8}" type="parTrans" cxnId="{2EC36D56-2C59-467E-8F3C-08A12335FA1E}">
      <dgm:prSet/>
      <dgm:spPr/>
      <dgm:t>
        <a:bodyPr/>
        <a:lstStyle/>
        <a:p>
          <a:endParaRPr lang="en-US"/>
        </a:p>
      </dgm:t>
    </dgm:pt>
    <dgm:pt modelId="{FC7E42D7-5308-43ED-AFB9-0CA5BFCD3F59}" type="sibTrans" cxnId="{2EC36D56-2C59-467E-8F3C-08A12335FA1E}">
      <dgm:prSet/>
      <dgm:spPr/>
      <dgm:t>
        <a:bodyPr/>
        <a:lstStyle/>
        <a:p>
          <a:endParaRPr lang="en-US"/>
        </a:p>
      </dgm:t>
    </dgm:pt>
    <dgm:pt modelId="{01C19525-FCE3-4F28-A866-3D89553F9AAD}">
      <dgm:prSet/>
      <dgm:spPr/>
      <dgm:t>
        <a:bodyPr/>
        <a:lstStyle/>
        <a:p>
          <a:pPr rtl="0"/>
          <a:r>
            <a:rPr lang="en-GB" b="1" dirty="0" smtClean="0"/>
            <a:t>Building AI Capabilities and LLMs</a:t>
          </a:r>
          <a:endParaRPr lang="en-US" dirty="0"/>
        </a:p>
      </dgm:t>
    </dgm:pt>
    <dgm:pt modelId="{72B6A2B8-75A4-43FC-BDED-D95E474E85B1}" type="parTrans" cxnId="{E12DF4DB-7B9C-4F21-8AF7-7D1095D436F5}">
      <dgm:prSet/>
      <dgm:spPr/>
      <dgm:t>
        <a:bodyPr/>
        <a:lstStyle/>
        <a:p>
          <a:endParaRPr lang="en-US"/>
        </a:p>
      </dgm:t>
    </dgm:pt>
    <dgm:pt modelId="{BC07FB76-3D3C-48FE-960E-D73FF77A5F36}" type="sibTrans" cxnId="{E12DF4DB-7B9C-4F21-8AF7-7D1095D436F5}">
      <dgm:prSet/>
      <dgm:spPr/>
      <dgm:t>
        <a:bodyPr/>
        <a:lstStyle/>
        <a:p>
          <a:endParaRPr lang="en-US"/>
        </a:p>
      </dgm:t>
    </dgm:pt>
    <dgm:pt modelId="{C4251B0D-29EB-4E6E-BEC6-72D27D8B2FD4}">
      <dgm:prSet/>
      <dgm:spPr/>
      <dgm:t>
        <a:bodyPr/>
        <a:lstStyle/>
        <a:p>
          <a:pPr rtl="0"/>
          <a:endParaRPr lang="en-US" dirty="0"/>
        </a:p>
      </dgm:t>
    </dgm:pt>
    <dgm:pt modelId="{2A3C3FB5-1FCD-481D-B64E-70EFC499C9D1}" type="parTrans" cxnId="{7BA8CE1F-9011-4A70-ABE8-0E4CAC6EA6A6}">
      <dgm:prSet/>
      <dgm:spPr/>
      <dgm:t>
        <a:bodyPr/>
        <a:lstStyle/>
        <a:p>
          <a:endParaRPr lang="en-US"/>
        </a:p>
      </dgm:t>
    </dgm:pt>
    <dgm:pt modelId="{EAA1BA9C-0C12-4DC4-83E9-E1345030886B}" type="sibTrans" cxnId="{7BA8CE1F-9011-4A70-ABE8-0E4CAC6EA6A6}">
      <dgm:prSet/>
      <dgm:spPr/>
      <dgm:t>
        <a:bodyPr/>
        <a:lstStyle/>
        <a:p>
          <a:endParaRPr lang="en-US"/>
        </a:p>
      </dgm:t>
    </dgm:pt>
    <dgm:pt modelId="{DA82F6CA-B212-4927-92B3-906EADBA1D92}">
      <dgm:prSet/>
      <dgm:spPr/>
      <dgm:t>
        <a:bodyPr/>
        <a:lstStyle/>
        <a:p>
          <a:pPr rtl="0"/>
          <a:endParaRPr lang="en-US" dirty="0"/>
        </a:p>
      </dgm:t>
    </dgm:pt>
    <dgm:pt modelId="{A9E2651A-46C9-42B3-8548-67BF940B555E}" type="parTrans" cxnId="{CEBC2205-8177-464D-B621-2AB2F2171DDD}">
      <dgm:prSet/>
      <dgm:spPr/>
      <dgm:t>
        <a:bodyPr/>
        <a:lstStyle/>
        <a:p>
          <a:endParaRPr lang="en-US"/>
        </a:p>
      </dgm:t>
    </dgm:pt>
    <dgm:pt modelId="{EFCBEDEC-0CDF-40DE-8592-EA45FAEECCDC}" type="sibTrans" cxnId="{CEBC2205-8177-464D-B621-2AB2F2171DDD}">
      <dgm:prSet/>
      <dgm:spPr/>
      <dgm:t>
        <a:bodyPr/>
        <a:lstStyle/>
        <a:p>
          <a:endParaRPr lang="en-US"/>
        </a:p>
      </dgm:t>
    </dgm:pt>
    <dgm:pt modelId="{3C86CDB2-E2EB-47AE-9C07-B8514B24D7E4}" type="pres">
      <dgm:prSet presAssocID="{FF4EE789-9E3C-4FDD-B7C1-926D5610EA98}" presName="cycleMatrixDiagram" presStyleCnt="0">
        <dgm:presLayoutVars>
          <dgm:chMax val="1"/>
          <dgm:dir/>
          <dgm:animLvl val="lvl"/>
          <dgm:resizeHandles val="exact"/>
        </dgm:presLayoutVars>
      </dgm:prSet>
      <dgm:spPr/>
      <dgm:t>
        <a:bodyPr/>
        <a:lstStyle/>
        <a:p>
          <a:endParaRPr lang="el-GR"/>
        </a:p>
      </dgm:t>
    </dgm:pt>
    <dgm:pt modelId="{084454A5-0C0C-4062-8D1D-EA037F37AE33}" type="pres">
      <dgm:prSet presAssocID="{FF4EE789-9E3C-4FDD-B7C1-926D5610EA98}" presName="children" presStyleCnt="0"/>
      <dgm:spPr/>
    </dgm:pt>
    <dgm:pt modelId="{146F7F9A-9678-4107-817A-8D41BC793F6F}" type="pres">
      <dgm:prSet presAssocID="{FF4EE789-9E3C-4FDD-B7C1-926D5610EA98}" presName="childPlaceholder" presStyleCnt="0"/>
      <dgm:spPr/>
    </dgm:pt>
    <dgm:pt modelId="{32863DE9-71FC-45AB-9FFC-962F498734A6}" type="pres">
      <dgm:prSet presAssocID="{FF4EE789-9E3C-4FDD-B7C1-926D5610EA98}" presName="circle" presStyleCnt="0"/>
      <dgm:spPr/>
    </dgm:pt>
    <dgm:pt modelId="{3DE4C715-E34B-4E66-99F2-A2C4B13464D9}" type="pres">
      <dgm:prSet presAssocID="{FF4EE789-9E3C-4FDD-B7C1-926D5610EA98}" presName="quadrant1" presStyleLbl="node1" presStyleIdx="0" presStyleCnt="4">
        <dgm:presLayoutVars>
          <dgm:chMax val="1"/>
          <dgm:bulletEnabled val="1"/>
        </dgm:presLayoutVars>
      </dgm:prSet>
      <dgm:spPr/>
      <dgm:t>
        <a:bodyPr/>
        <a:lstStyle/>
        <a:p>
          <a:endParaRPr lang="el-GR"/>
        </a:p>
      </dgm:t>
    </dgm:pt>
    <dgm:pt modelId="{D6ED10AA-5FEF-4423-AFAC-1CEDD55C8592}" type="pres">
      <dgm:prSet presAssocID="{FF4EE789-9E3C-4FDD-B7C1-926D5610EA98}" presName="quadrant2" presStyleLbl="node1" presStyleIdx="1" presStyleCnt="4">
        <dgm:presLayoutVars>
          <dgm:chMax val="1"/>
          <dgm:bulletEnabled val="1"/>
        </dgm:presLayoutVars>
      </dgm:prSet>
      <dgm:spPr/>
      <dgm:t>
        <a:bodyPr/>
        <a:lstStyle/>
        <a:p>
          <a:endParaRPr lang="el-GR"/>
        </a:p>
      </dgm:t>
    </dgm:pt>
    <dgm:pt modelId="{7065BFBC-50E0-40D7-AD2A-E9CDBF7E3433}" type="pres">
      <dgm:prSet presAssocID="{FF4EE789-9E3C-4FDD-B7C1-926D5610EA98}" presName="quadrant3" presStyleLbl="node1" presStyleIdx="2" presStyleCnt="4">
        <dgm:presLayoutVars>
          <dgm:chMax val="1"/>
          <dgm:bulletEnabled val="1"/>
        </dgm:presLayoutVars>
      </dgm:prSet>
      <dgm:spPr/>
      <dgm:t>
        <a:bodyPr/>
        <a:lstStyle/>
        <a:p>
          <a:endParaRPr lang="el-GR"/>
        </a:p>
      </dgm:t>
    </dgm:pt>
    <dgm:pt modelId="{A958746B-F457-452D-979C-5B4721128F33}" type="pres">
      <dgm:prSet presAssocID="{FF4EE789-9E3C-4FDD-B7C1-926D5610EA98}" presName="quadrant4" presStyleLbl="node1" presStyleIdx="3" presStyleCnt="4">
        <dgm:presLayoutVars>
          <dgm:chMax val="1"/>
          <dgm:bulletEnabled val="1"/>
        </dgm:presLayoutVars>
      </dgm:prSet>
      <dgm:spPr/>
      <dgm:t>
        <a:bodyPr/>
        <a:lstStyle/>
        <a:p>
          <a:endParaRPr lang="el-GR"/>
        </a:p>
      </dgm:t>
    </dgm:pt>
    <dgm:pt modelId="{6AAA85BA-B4DA-4150-813F-53C4EE8205E5}" type="pres">
      <dgm:prSet presAssocID="{FF4EE789-9E3C-4FDD-B7C1-926D5610EA98}" presName="quadrantPlaceholder" presStyleCnt="0"/>
      <dgm:spPr/>
    </dgm:pt>
    <dgm:pt modelId="{294EAAE3-71EF-47A5-81C9-17D19AFD3EBC}" type="pres">
      <dgm:prSet presAssocID="{FF4EE789-9E3C-4FDD-B7C1-926D5610EA98}" presName="center1" presStyleLbl="fgShp" presStyleIdx="0" presStyleCnt="2"/>
      <dgm:spPr/>
    </dgm:pt>
    <dgm:pt modelId="{1818E2FE-2849-44EA-9F89-E1FB6A669302}" type="pres">
      <dgm:prSet presAssocID="{FF4EE789-9E3C-4FDD-B7C1-926D5610EA98}" presName="center2" presStyleLbl="fgShp" presStyleIdx="1" presStyleCnt="2"/>
      <dgm:spPr/>
    </dgm:pt>
  </dgm:ptLst>
  <dgm:cxnLst>
    <dgm:cxn modelId="{CB62B4D9-329B-4B05-A277-F84B098BB595}" type="presOf" srcId="{FF4EE789-9E3C-4FDD-B7C1-926D5610EA98}" destId="{3C86CDB2-E2EB-47AE-9C07-B8514B24D7E4}" srcOrd="0" destOrd="0" presId="urn:microsoft.com/office/officeart/2005/8/layout/cycle4#1"/>
    <dgm:cxn modelId="{E12DF4DB-7B9C-4F21-8AF7-7D1095D436F5}" srcId="{FF4EE789-9E3C-4FDD-B7C1-926D5610EA98}" destId="{01C19525-FCE3-4F28-A866-3D89553F9AAD}" srcOrd="3" destOrd="0" parTransId="{72B6A2B8-75A4-43FC-BDED-D95E474E85B1}" sibTransId="{BC07FB76-3D3C-48FE-960E-D73FF77A5F36}"/>
    <dgm:cxn modelId="{2EC36D56-2C59-467E-8F3C-08A12335FA1E}" srcId="{FF4EE789-9E3C-4FDD-B7C1-926D5610EA98}" destId="{401186F1-83FB-4AA7-8667-4F203077C7D9}" srcOrd="2" destOrd="0" parTransId="{CDB7E40D-88AF-4975-BE95-1C8FF27136C8}" sibTransId="{FC7E42D7-5308-43ED-AFB9-0CA5BFCD3F59}"/>
    <dgm:cxn modelId="{86214CAB-250D-43EC-A3E0-B23D470E6BE7}" type="presOf" srcId="{401186F1-83FB-4AA7-8667-4F203077C7D9}" destId="{7065BFBC-50E0-40D7-AD2A-E9CDBF7E3433}" srcOrd="0" destOrd="0" presId="urn:microsoft.com/office/officeart/2005/8/layout/cycle4#1"/>
    <dgm:cxn modelId="{08139A18-B5E6-4518-B196-C7B7C72626CD}" srcId="{FF4EE789-9E3C-4FDD-B7C1-926D5610EA98}" destId="{10A6A2E0-0494-401C-9A36-FF8604BD63AD}" srcOrd="1" destOrd="0" parTransId="{3722AF56-FCC3-48EE-B33A-39240B1ACBE6}" sibTransId="{E001FAA2-694C-4367-B4FF-987BDADDCF8E}"/>
    <dgm:cxn modelId="{CEBC2205-8177-464D-B621-2AB2F2171DDD}" srcId="{FF4EE789-9E3C-4FDD-B7C1-926D5610EA98}" destId="{DA82F6CA-B212-4927-92B3-906EADBA1D92}" srcOrd="5" destOrd="0" parTransId="{A9E2651A-46C9-42B3-8548-67BF940B555E}" sibTransId="{EFCBEDEC-0CDF-40DE-8592-EA45FAEECCDC}"/>
    <dgm:cxn modelId="{AD25CBAB-FC09-4002-AB71-A723CFFB8025}" type="presOf" srcId="{400A82B9-B4D6-4876-8551-2C46F772B8A5}" destId="{3DE4C715-E34B-4E66-99F2-A2C4B13464D9}" srcOrd="0" destOrd="0" presId="urn:microsoft.com/office/officeart/2005/8/layout/cycle4#1"/>
    <dgm:cxn modelId="{C89B5D2A-710E-4652-A138-9329870BBA8E}" srcId="{FF4EE789-9E3C-4FDD-B7C1-926D5610EA98}" destId="{400A82B9-B4D6-4876-8551-2C46F772B8A5}" srcOrd="0" destOrd="0" parTransId="{CF7CF30E-4EE0-4FD3-8F0D-75A16225E157}" sibTransId="{8FE488C3-751D-44F5-80FD-6DE3C68486C7}"/>
    <dgm:cxn modelId="{7BA8CE1F-9011-4A70-ABE8-0E4CAC6EA6A6}" srcId="{FF4EE789-9E3C-4FDD-B7C1-926D5610EA98}" destId="{C4251B0D-29EB-4E6E-BEC6-72D27D8B2FD4}" srcOrd="4" destOrd="0" parTransId="{2A3C3FB5-1FCD-481D-B64E-70EFC499C9D1}" sibTransId="{EAA1BA9C-0C12-4DC4-83E9-E1345030886B}"/>
    <dgm:cxn modelId="{D86233BC-FF00-4A6C-9D70-0E24489A8768}" type="presOf" srcId="{10A6A2E0-0494-401C-9A36-FF8604BD63AD}" destId="{D6ED10AA-5FEF-4423-AFAC-1CEDD55C8592}" srcOrd="0" destOrd="0" presId="urn:microsoft.com/office/officeart/2005/8/layout/cycle4#1"/>
    <dgm:cxn modelId="{9CB3BAD7-383C-48FC-887E-D4A3842D524F}" type="presOf" srcId="{01C19525-FCE3-4F28-A866-3D89553F9AAD}" destId="{A958746B-F457-452D-979C-5B4721128F33}" srcOrd="0" destOrd="0" presId="urn:microsoft.com/office/officeart/2005/8/layout/cycle4#1"/>
    <dgm:cxn modelId="{6CE7B3C0-5403-443F-91A9-BF47CC22727D}" type="presParOf" srcId="{3C86CDB2-E2EB-47AE-9C07-B8514B24D7E4}" destId="{084454A5-0C0C-4062-8D1D-EA037F37AE33}" srcOrd="0" destOrd="0" presId="urn:microsoft.com/office/officeart/2005/8/layout/cycle4#1"/>
    <dgm:cxn modelId="{C13A63BD-2368-4860-BA74-D0C85A9D4093}" type="presParOf" srcId="{084454A5-0C0C-4062-8D1D-EA037F37AE33}" destId="{146F7F9A-9678-4107-817A-8D41BC793F6F}" srcOrd="0" destOrd="0" presId="urn:microsoft.com/office/officeart/2005/8/layout/cycle4#1"/>
    <dgm:cxn modelId="{9989A5DB-7440-4391-AAF1-1D56F546D2A4}" type="presParOf" srcId="{3C86CDB2-E2EB-47AE-9C07-B8514B24D7E4}" destId="{32863DE9-71FC-45AB-9FFC-962F498734A6}" srcOrd="1" destOrd="0" presId="urn:microsoft.com/office/officeart/2005/8/layout/cycle4#1"/>
    <dgm:cxn modelId="{28236A1C-E6BF-4403-BD02-9496618D315E}" type="presParOf" srcId="{32863DE9-71FC-45AB-9FFC-962F498734A6}" destId="{3DE4C715-E34B-4E66-99F2-A2C4B13464D9}" srcOrd="0" destOrd="0" presId="urn:microsoft.com/office/officeart/2005/8/layout/cycle4#1"/>
    <dgm:cxn modelId="{EFF53834-D16E-42C1-B110-E827F82D7E7B}" type="presParOf" srcId="{32863DE9-71FC-45AB-9FFC-962F498734A6}" destId="{D6ED10AA-5FEF-4423-AFAC-1CEDD55C8592}" srcOrd="1" destOrd="0" presId="urn:microsoft.com/office/officeart/2005/8/layout/cycle4#1"/>
    <dgm:cxn modelId="{3240BC47-39E3-4993-B8D1-7BA930229549}" type="presParOf" srcId="{32863DE9-71FC-45AB-9FFC-962F498734A6}" destId="{7065BFBC-50E0-40D7-AD2A-E9CDBF7E3433}" srcOrd="2" destOrd="0" presId="urn:microsoft.com/office/officeart/2005/8/layout/cycle4#1"/>
    <dgm:cxn modelId="{AC965DA4-B84A-4F6A-A947-B23BD6D8B4F2}" type="presParOf" srcId="{32863DE9-71FC-45AB-9FFC-962F498734A6}" destId="{A958746B-F457-452D-979C-5B4721128F33}" srcOrd="3" destOrd="0" presId="urn:microsoft.com/office/officeart/2005/8/layout/cycle4#1"/>
    <dgm:cxn modelId="{52240E54-B8B9-482B-B540-D67C64B8297B}" type="presParOf" srcId="{32863DE9-71FC-45AB-9FFC-962F498734A6}" destId="{6AAA85BA-B4DA-4150-813F-53C4EE8205E5}" srcOrd="4" destOrd="0" presId="urn:microsoft.com/office/officeart/2005/8/layout/cycle4#1"/>
    <dgm:cxn modelId="{624099A7-CA65-4365-8A67-42C4BF21290B}" type="presParOf" srcId="{3C86CDB2-E2EB-47AE-9C07-B8514B24D7E4}" destId="{294EAAE3-71EF-47A5-81C9-17D19AFD3EBC}" srcOrd="2" destOrd="0" presId="urn:microsoft.com/office/officeart/2005/8/layout/cycle4#1"/>
    <dgm:cxn modelId="{508239A3-11E3-40FE-AD0E-B0B9666FBCD7}" type="presParOf" srcId="{3C86CDB2-E2EB-47AE-9C07-B8514B24D7E4}" destId="{1818E2FE-2849-44EA-9F89-E1FB6A66930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6AE36-5941-4C40-85AC-4CED83C51CCF}">
      <dsp:nvSpPr>
        <dsp:cNvPr id="0" name=""/>
        <dsp:cNvSpPr/>
      </dsp:nvSpPr>
      <dsp:spPr>
        <a:xfrm>
          <a:off x="2446762" y="1501"/>
          <a:ext cx="1622690" cy="1622690"/>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1. Data Collection and Preparation</a:t>
          </a:r>
          <a:endParaRPr lang="el-GR" sz="1800" kern="1200"/>
        </a:p>
      </dsp:txBody>
      <dsp:txXfrm>
        <a:off x="2684399" y="239138"/>
        <a:ext cx="1147416" cy="1147416"/>
      </dsp:txXfrm>
    </dsp:sp>
    <dsp:sp modelId="{736284C0-E113-41B3-9A00-EB1B867F829C}">
      <dsp:nvSpPr>
        <dsp:cNvPr id="0" name=""/>
        <dsp:cNvSpPr/>
      </dsp:nvSpPr>
      <dsp:spPr>
        <a:xfrm rot="2160000">
          <a:off x="4018003" y="1247566"/>
          <a:ext cx="430676" cy="547658"/>
        </a:xfrm>
        <a:prstGeom prst="rightArrow">
          <a:avLst>
            <a:gd name="adj1" fmla="val 60000"/>
            <a:gd name="adj2" fmla="val 5000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a:p>
      </dsp:txBody>
      <dsp:txXfrm>
        <a:off x="4030341" y="1319126"/>
        <a:ext cx="301473" cy="328594"/>
      </dsp:txXfrm>
    </dsp:sp>
    <dsp:sp modelId="{BA15B8F1-123D-43F4-BDA1-E5C633D44306}">
      <dsp:nvSpPr>
        <dsp:cNvPr id="0" name=""/>
        <dsp:cNvSpPr/>
      </dsp:nvSpPr>
      <dsp:spPr>
        <a:xfrm>
          <a:off x="4416951" y="1432927"/>
          <a:ext cx="1622690" cy="1622690"/>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2. Data Analysis and Exploration</a:t>
          </a:r>
          <a:endParaRPr lang="el-GR" sz="1800" kern="1200"/>
        </a:p>
      </dsp:txBody>
      <dsp:txXfrm>
        <a:off x="4654588" y="1670564"/>
        <a:ext cx="1147416" cy="1147416"/>
      </dsp:txXfrm>
    </dsp:sp>
    <dsp:sp modelId="{114DA175-B388-4800-B3F3-1A0E1DA872CC}">
      <dsp:nvSpPr>
        <dsp:cNvPr id="0" name=""/>
        <dsp:cNvSpPr/>
      </dsp:nvSpPr>
      <dsp:spPr>
        <a:xfrm rot="6480000">
          <a:off x="4640452" y="3116899"/>
          <a:ext cx="430676" cy="547658"/>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a:p>
      </dsp:txBody>
      <dsp:txXfrm rot="10800000">
        <a:off x="4725016" y="3164991"/>
        <a:ext cx="301473" cy="328594"/>
      </dsp:txXfrm>
    </dsp:sp>
    <dsp:sp modelId="{34DE623B-9842-47FD-9F59-7669992F56BD}">
      <dsp:nvSpPr>
        <dsp:cNvPr id="0" name=""/>
        <dsp:cNvSpPr/>
      </dsp:nvSpPr>
      <dsp:spPr>
        <a:xfrm>
          <a:off x="3664406" y="3749023"/>
          <a:ext cx="1622690" cy="1622690"/>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3. Model Selection and Training</a:t>
          </a:r>
          <a:endParaRPr lang="el-GR" sz="1800" kern="1200"/>
        </a:p>
      </dsp:txBody>
      <dsp:txXfrm>
        <a:off x="3902043" y="3986660"/>
        <a:ext cx="1147416" cy="1147416"/>
      </dsp:txXfrm>
    </dsp:sp>
    <dsp:sp modelId="{B7174265-A965-4582-A1B2-C15346498836}">
      <dsp:nvSpPr>
        <dsp:cNvPr id="0" name=""/>
        <dsp:cNvSpPr/>
      </dsp:nvSpPr>
      <dsp:spPr>
        <a:xfrm rot="10800000">
          <a:off x="3054958" y="4286539"/>
          <a:ext cx="430676" cy="547658"/>
        </a:xfrm>
        <a:prstGeom prs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a:p>
      </dsp:txBody>
      <dsp:txXfrm rot="10800000">
        <a:off x="3184161" y="4396071"/>
        <a:ext cx="301473" cy="328594"/>
      </dsp:txXfrm>
    </dsp:sp>
    <dsp:sp modelId="{86A331B4-4BD8-4783-BF0F-511C5C85506B}">
      <dsp:nvSpPr>
        <dsp:cNvPr id="0" name=""/>
        <dsp:cNvSpPr/>
      </dsp:nvSpPr>
      <dsp:spPr>
        <a:xfrm>
          <a:off x="1229119" y="3749023"/>
          <a:ext cx="1622690" cy="1622690"/>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4. Model Evaluation</a:t>
          </a:r>
          <a:endParaRPr lang="el-GR" sz="1800" kern="1200"/>
        </a:p>
      </dsp:txBody>
      <dsp:txXfrm>
        <a:off x="1466756" y="3986660"/>
        <a:ext cx="1147416" cy="1147416"/>
      </dsp:txXfrm>
    </dsp:sp>
    <dsp:sp modelId="{6F144F2C-E494-47D0-B239-0ED77DFDA2B6}">
      <dsp:nvSpPr>
        <dsp:cNvPr id="0" name=""/>
        <dsp:cNvSpPr/>
      </dsp:nvSpPr>
      <dsp:spPr>
        <a:xfrm rot="15120000">
          <a:off x="1452620" y="3140084"/>
          <a:ext cx="430676" cy="547658"/>
        </a:xfrm>
        <a:prstGeom prst="rightArrow">
          <a:avLst>
            <a:gd name="adj1" fmla="val 60000"/>
            <a:gd name="adj2" fmla="val 5000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a:p>
      </dsp:txBody>
      <dsp:txXfrm rot="10800000">
        <a:off x="1537184" y="3311056"/>
        <a:ext cx="301473" cy="328594"/>
      </dsp:txXfrm>
    </dsp:sp>
    <dsp:sp modelId="{41DC440A-F570-48FE-9141-A20A6AA04145}">
      <dsp:nvSpPr>
        <dsp:cNvPr id="0" name=""/>
        <dsp:cNvSpPr/>
      </dsp:nvSpPr>
      <dsp:spPr>
        <a:xfrm>
          <a:off x="476573" y="1432927"/>
          <a:ext cx="1622690" cy="1622690"/>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5. Deployment and Maintenance</a:t>
          </a:r>
          <a:endParaRPr lang="el-GR" sz="1800" kern="1200"/>
        </a:p>
      </dsp:txBody>
      <dsp:txXfrm>
        <a:off x="714210" y="1670564"/>
        <a:ext cx="1147416" cy="1147416"/>
      </dsp:txXfrm>
    </dsp:sp>
    <dsp:sp modelId="{AA2B4E6F-85C7-406F-A3EB-16E55AEFA812}">
      <dsp:nvSpPr>
        <dsp:cNvPr id="0" name=""/>
        <dsp:cNvSpPr/>
      </dsp:nvSpPr>
      <dsp:spPr>
        <a:xfrm rot="19440000">
          <a:off x="2047814" y="1261895"/>
          <a:ext cx="430676" cy="547658"/>
        </a:xfrm>
        <a:prstGeom prst="rightArrow">
          <a:avLst>
            <a:gd name="adj1" fmla="val 60000"/>
            <a:gd name="adj2" fmla="val 50000"/>
          </a:avLst>
        </a:prstGeom>
        <a:solidFill>
          <a:schemeClr val="accent6">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a:p>
      </dsp:txBody>
      <dsp:txXfrm>
        <a:off x="2060152" y="1409399"/>
        <a:ext cx="301473" cy="328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5F91C-3D5F-422C-89AE-F8147B9E75F5}">
      <dsp:nvSpPr>
        <dsp:cNvPr id="0" name=""/>
        <dsp:cNvSpPr/>
      </dsp:nvSpPr>
      <dsp:spPr>
        <a:xfrm>
          <a:off x="0" y="4679854"/>
          <a:ext cx="4572000" cy="5121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7. Monitoring and Continuous Improvement</a:t>
          </a:r>
          <a:endParaRPr lang="el-GR" sz="2000" kern="1200"/>
        </a:p>
      </dsp:txBody>
      <dsp:txXfrm>
        <a:off x="0" y="4679854"/>
        <a:ext cx="4572000" cy="512113"/>
      </dsp:txXfrm>
    </dsp:sp>
    <dsp:sp modelId="{EABFA11A-1E03-4C6F-9E99-6C5B4986B544}">
      <dsp:nvSpPr>
        <dsp:cNvPr id="0" name=""/>
        <dsp:cNvSpPr/>
      </dsp:nvSpPr>
      <dsp:spPr>
        <a:xfrm rot="10800000">
          <a:off x="0" y="3899905"/>
          <a:ext cx="4572000" cy="7876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6. Data for Innovation and AI Development</a:t>
          </a:r>
          <a:endParaRPr lang="el-GR" sz="2000" kern="1200"/>
        </a:p>
      </dsp:txBody>
      <dsp:txXfrm rot="10800000">
        <a:off x="0" y="3899905"/>
        <a:ext cx="4572000" cy="511779"/>
      </dsp:txXfrm>
    </dsp:sp>
    <dsp:sp modelId="{F9EB4E9D-BC98-4CD8-B036-614F74A8CB36}">
      <dsp:nvSpPr>
        <dsp:cNvPr id="0" name=""/>
        <dsp:cNvSpPr/>
      </dsp:nvSpPr>
      <dsp:spPr>
        <a:xfrm rot="10800000">
          <a:off x="0" y="3119955"/>
          <a:ext cx="4572000" cy="7876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5. Ethical Use of Data</a:t>
          </a:r>
          <a:endParaRPr lang="el-GR" sz="2000" kern="1200"/>
        </a:p>
      </dsp:txBody>
      <dsp:txXfrm rot="10800000">
        <a:off x="0" y="3119955"/>
        <a:ext cx="4572000" cy="511779"/>
      </dsp:txXfrm>
    </dsp:sp>
    <dsp:sp modelId="{71F91FC2-C6AB-4296-BBB9-62775A9941A3}">
      <dsp:nvSpPr>
        <dsp:cNvPr id="0" name=""/>
        <dsp:cNvSpPr/>
      </dsp:nvSpPr>
      <dsp:spPr>
        <a:xfrm rot="10800000">
          <a:off x="0" y="2340006"/>
          <a:ext cx="4572000" cy="7876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4. Data Sharing and Interoperability</a:t>
          </a:r>
          <a:endParaRPr lang="el-GR" sz="2000" kern="1200"/>
        </a:p>
      </dsp:txBody>
      <dsp:txXfrm rot="10800000">
        <a:off x="0" y="2340006"/>
        <a:ext cx="4572000" cy="511779"/>
      </dsp:txXfrm>
    </dsp:sp>
    <dsp:sp modelId="{DBDC58C0-9389-4294-90BE-E426C29F7440}">
      <dsp:nvSpPr>
        <dsp:cNvPr id="0" name=""/>
        <dsp:cNvSpPr/>
      </dsp:nvSpPr>
      <dsp:spPr>
        <a:xfrm rot="10800000">
          <a:off x="0" y="1560056"/>
          <a:ext cx="4572000" cy="7876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3. Data Privacy and Security</a:t>
          </a:r>
          <a:endParaRPr lang="el-GR" sz="2000" kern="1200"/>
        </a:p>
      </dsp:txBody>
      <dsp:txXfrm rot="10800000">
        <a:off x="0" y="1560056"/>
        <a:ext cx="4572000" cy="511779"/>
      </dsp:txXfrm>
    </dsp:sp>
    <dsp:sp modelId="{70598BDC-41D9-4D64-A3E5-2E42814FB86E}">
      <dsp:nvSpPr>
        <dsp:cNvPr id="0" name=""/>
        <dsp:cNvSpPr/>
      </dsp:nvSpPr>
      <dsp:spPr>
        <a:xfrm rot="10800000">
          <a:off x="0" y="780106"/>
          <a:ext cx="4572000" cy="7876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2. Data Quality and Accessibility</a:t>
          </a:r>
          <a:endParaRPr lang="el-GR" sz="2000" kern="1200"/>
        </a:p>
      </dsp:txBody>
      <dsp:txXfrm rot="10800000">
        <a:off x="0" y="780106"/>
        <a:ext cx="4572000" cy="511779"/>
      </dsp:txXfrm>
    </dsp:sp>
    <dsp:sp modelId="{3C9DA9E9-9A5A-49D7-A880-D26DC2C9ACD4}">
      <dsp:nvSpPr>
        <dsp:cNvPr id="0" name=""/>
        <dsp:cNvSpPr/>
      </dsp:nvSpPr>
      <dsp:spPr>
        <a:xfrm rot="10800000">
          <a:off x="0" y="157"/>
          <a:ext cx="4572000" cy="7876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1. Data Governance and Management</a:t>
          </a:r>
          <a:endParaRPr lang="el-GR" sz="2000" kern="1200"/>
        </a:p>
      </dsp:txBody>
      <dsp:txXfrm rot="10800000">
        <a:off x="0" y="157"/>
        <a:ext cx="4572000" cy="511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BBE88-6E9F-4110-94AD-AC8C4368E98E}">
      <dsp:nvSpPr>
        <dsp:cNvPr id="0" name=""/>
        <dsp:cNvSpPr/>
      </dsp:nvSpPr>
      <dsp:spPr>
        <a:xfrm>
          <a:off x="0" y="98373"/>
          <a:ext cx="7772400" cy="14727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nb-NO" sz="1900" b="1" i="0" kern="1200" baseline="0" dirty="0" smtClean="0"/>
            <a:t>Lack of AI Infrastructure and Expertise</a:t>
          </a:r>
          <a:r>
            <a:rPr lang="nb-NO" sz="1900" b="0" i="0" kern="1200" baseline="0" dirty="0" smtClean="0"/>
            <a:t>: </a:t>
          </a:r>
        </a:p>
        <a:p>
          <a:pPr lvl="0" algn="l" defTabSz="844550" rtl="0">
            <a:lnSpc>
              <a:spcPct val="90000"/>
            </a:lnSpc>
            <a:spcBef>
              <a:spcPct val="0"/>
            </a:spcBef>
            <a:spcAft>
              <a:spcPct val="35000"/>
            </a:spcAft>
          </a:pPr>
          <a:r>
            <a:rPr lang="nb-NO" sz="1900" b="0" i="0" kern="1200" baseline="0" dirty="0" smtClean="0"/>
            <a:t>One of the main barriers to deploying AI is the </a:t>
          </a:r>
          <a:r>
            <a:rPr lang="nb-NO" sz="1900" b="1" i="0" kern="1200" baseline="0" dirty="0" smtClean="0"/>
            <a:t>lack of infrastructure and technical expertise</a:t>
          </a:r>
          <a:r>
            <a:rPr lang="nb-NO" sz="1900" b="0" i="0" kern="1200" baseline="0" dirty="0" smtClean="0"/>
            <a:t>.</a:t>
          </a:r>
          <a:endParaRPr lang="nb-NO" sz="1900" b="0" i="0" kern="1200" baseline="0" dirty="0"/>
        </a:p>
      </dsp:txBody>
      <dsp:txXfrm>
        <a:off x="71893" y="170266"/>
        <a:ext cx="7628614" cy="1328951"/>
      </dsp:txXfrm>
    </dsp:sp>
    <dsp:sp modelId="{D1FA6E95-7CAE-4743-87FD-441AD900CF96}">
      <dsp:nvSpPr>
        <dsp:cNvPr id="0" name=""/>
        <dsp:cNvSpPr/>
      </dsp:nvSpPr>
      <dsp:spPr>
        <a:xfrm>
          <a:off x="0" y="1625831"/>
          <a:ext cx="7772400" cy="1472737"/>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nb-NO" sz="1900" b="1" i="0" kern="1200" baseline="0" dirty="0" smtClean="0"/>
            <a:t>Data Availability and Quality</a:t>
          </a:r>
          <a:r>
            <a:rPr lang="nb-NO" sz="1900" b="0" i="0" kern="1200" baseline="0" dirty="0" smtClean="0"/>
            <a:t>: </a:t>
          </a:r>
        </a:p>
        <a:p>
          <a:pPr lvl="0" algn="l" defTabSz="844550" rtl="0">
            <a:lnSpc>
              <a:spcPct val="90000"/>
            </a:lnSpc>
            <a:spcBef>
              <a:spcPct val="0"/>
            </a:spcBef>
            <a:spcAft>
              <a:spcPct val="35000"/>
            </a:spcAft>
          </a:pPr>
          <a:r>
            <a:rPr lang="nb-NO" sz="1900" b="0" i="0" kern="1200" baseline="0" dirty="0" smtClean="0"/>
            <a:t>AI systems require vast amounts of high-quality data to function effectively. </a:t>
          </a:r>
          <a:r>
            <a:rPr lang="nb-NO" sz="1900" b="1" i="0" kern="1200" baseline="0" dirty="0" smtClean="0"/>
            <a:t>Data fragmentation</a:t>
          </a:r>
          <a:r>
            <a:rPr lang="nb-NO" sz="1900" b="0" i="0" kern="1200" baseline="0" dirty="0" smtClean="0"/>
            <a:t> and the </a:t>
          </a:r>
          <a:r>
            <a:rPr lang="nb-NO" sz="1900" b="1" i="0" kern="1200" baseline="0" dirty="0" smtClean="0"/>
            <a:t>lack of standardized data formats</a:t>
          </a:r>
          <a:r>
            <a:rPr lang="nb-NO" sz="1900" b="0" i="0" kern="1200" baseline="0" dirty="0" smtClean="0"/>
            <a:t> create challenges for AI deployment.</a:t>
          </a:r>
          <a:endParaRPr lang="nb-NO" sz="1900" b="0" i="0" kern="1200" baseline="0" dirty="0"/>
        </a:p>
      </dsp:txBody>
      <dsp:txXfrm>
        <a:off x="71893" y="1697724"/>
        <a:ext cx="7628614" cy="1328951"/>
      </dsp:txXfrm>
    </dsp:sp>
    <dsp:sp modelId="{02582D4F-37B8-4B10-8657-8DE32393E233}">
      <dsp:nvSpPr>
        <dsp:cNvPr id="0" name=""/>
        <dsp:cNvSpPr/>
      </dsp:nvSpPr>
      <dsp:spPr>
        <a:xfrm>
          <a:off x="0" y="3153288"/>
          <a:ext cx="7772400" cy="147273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nb-NO" sz="1900" b="1" i="0" kern="1200" baseline="0" dirty="0" smtClean="0"/>
            <a:t>Ethical Concerns and Public Trust</a:t>
          </a:r>
          <a:r>
            <a:rPr lang="nb-NO" sz="1900" b="0" i="0" kern="1200" baseline="0" dirty="0" smtClean="0"/>
            <a:t>:</a:t>
          </a:r>
        </a:p>
        <a:p>
          <a:pPr lvl="0" algn="l" defTabSz="844550" rtl="0">
            <a:lnSpc>
              <a:spcPct val="90000"/>
            </a:lnSpc>
            <a:spcBef>
              <a:spcPct val="0"/>
            </a:spcBef>
            <a:spcAft>
              <a:spcPct val="35000"/>
            </a:spcAft>
          </a:pPr>
          <a:r>
            <a:rPr lang="nb-NO" sz="1900" b="0" i="0" kern="1200" baseline="0" dirty="0" smtClean="0"/>
            <a:t>There is a need to ensure that AI systems are designed in a way that </a:t>
          </a:r>
          <a:r>
            <a:rPr lang="nb-NO" sz="1900" b="1" i="0" kern="1200" baseline="0" dirty="0" smtClean="0"/>
            <a:t>respects privacy</a:t>
          </a:r>
          <a:r>
            <a:rPr lang="nb-NO" sz="1900" b="0" i="0" kern="1200" baseline="0" dirty="0" smtClean="0"/>
            <a:t>, </a:t>
          </a:r>
          <a:r>
            <a:rPr lang="nb-NO" sz="1900" b="1" i="0" kern="1200" baseline="0" dirty="0" smtClean="0"/>
            <a:t>human rights</a:t>
          </a:r>
          <a:r>
            <a:rPr lang="nb-NO" sz="1900" b="0" i="0" kern="1200" baseline="0" dirty="0" smtClean="0"/>
            <a:t>, and </a:t>
          </a:r>
          <a:r>
            <a:rPr lang="nb-NO" sz="1900" b="1" i="0" kern="1200" baseline="0" dirty="0" smtClean="0"/>
            <a:t>democratic principles</a:t>
          </a:r>
          <a:r>
            <a:rPr lang="nb-NO" sz="1900" b="0" i="0" kern="1200" baseline="0" dirty="0" smtClean="0"/>
            <a:t> to prevent any misuse of AI by public institutions.</a:t>
          </a:r>
          <a:endParaRPr lang="en-US" sz="1900" b="0" i="0" kern="1200" baseline="0" dirty="0"/>
        </a:p>
      </dsp:txBody>
      <dsp:txXfrm>
        <a:off x="71893" y="3225181"/>
        <a:ext cx="7628614" cy="1328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4C715-E34B-4E66-99F2-A2C4B13464D9}">
      <dsp:nvSpPr>
        <dsp:cNvPr id="0" name=""/>
        <dsp:cNvSpPr/>
      </dsp:nvSpPr>
      <dsp:spPr>
        <a:xfrm>
          <a:off x="1612468" y="317068"/>
          <a:ext cx="2408605" cy="2408605"/>
        </a:xfrm>
        <a:prstGeom prst="pieWedg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Democratic control and governance of artificial intelligence</a:t>
          </a:r>
          <a:endParaRPr lang="en-US" sz="2000" kern="1200" dirty="0"/>
        </a:p>
      </dsp:txBody>
      <dsp:txXfrm>
        <a:off x="2317932" y="1022532"/>
        <a:ext cx="1703141" cy="1703141"/>
      </dsp:txXfrm>
    </dsp:sp>
    <dsp:sp modelId="{D6ED10AA-5FEF-4423-AFAC-1CEDD55C8592}">
      <dsp:nvSpPr>
        <dsp:cNvPr id="0" name=""/>
        <dsp:cNvSpPr/>
      </dsp:nvSpPr>
      <dsp:spPr>
        <a:xfrm rot="5400000">
          <a:off x="4132326" y="317068"/>
          <a:ext cx="2408605" cy="2408605"/>
        </a:xfrm>
        <a:prstGeom prst="pieWedg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AI Research and Public Investments</a:t>
          </a:r>
          <a:endParaRPr lang="en-US" sz="2000" kern="1200" dirty="0"/>
        </a:p>
      </dsp:txBody>
      <dsp:txXfrm rot="-5400000">
        <a:off x="4132326" y="1022532"/>
        <a:ext cx="1703141" cy="1703141"/>
      </dsp:txXfrm>
    </dsp:sp>
    <dsp:sp modelId="{7065BFBC-50E0-40D7-AD2A-E9CDBF7E3433}">
      <dsp:nvSpPr>
        <dsp:cNvPr id="0" name=""/>
        <dsp:cNvSpPr/>
      </dsp:nvSpPr>
      <dsp:spPr>
        <a:xfrm rot="10800000">
          <a:off x="4132326" y="2836926"/>
          <a:ext cx="2408605" cy="2408605"/>
        </a:xfrm>
        <a:prstGeom prst="pieWedg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Data Access and Quality</a:t>
          </a:r>
          <a:endParaRPr lang="en-US" sz="2000" kern="1200" dirty="0"/>
        </a:p>
      </dsp:txBody>
      <dsp:txXfrm rot="10800000">
        <a:off x="4132326" y="2836926"/>
        <a:ext cx="1703141" cy="1703141"/>
      </dsp:txXfrm>
    </dsp:sp>
    <dsp:sp modelId="{A958746B-F457-452D-979C-5B4721128F33}">
      <dsp:nvSpPr>
        <dsp:cNvPr id="0" name=""/>
        <dsp:cNvSpPr/>
      </dsp:nvSpPr>
      <dsp:spPr>
        <a:xfrm rot="16200000">
          <a:off x="1612468" y="2836926"/>
          <a:ext cx="2408605" cy="2408605"/>
        </a:xfrm>
        <a:prstGeom prst="pieWedg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Building AI Capabilities and LLMs</a:t>
          </a:r>
          <a:endParaRPr lang="en-US" sz="2000" kern="1200" dirty="0"/>
        </a:p>
      </dsp:txBody>
      <dsp:txXfrm rot="5400000">
        <a:off x="2317932" y="2836926"/>
        <a:ext cx="1703141" cy="1703141"/>
      </dsp:txXfrm>
    </dsp:sp>
    <dsp:sp modelId="{294EAAE3-71EF-47A5-81C9-17D19AFD3EBC}">
      <dsp:nvSpPr>
        <dsp:cNvPr id="0" name=""/>
        <dsp:cNvSpPr/>
      </dsp:nvSpPr>
      <dsp:spPr>
        <a:xfrm>
          <a:off x="3660895" y="2280666"/>
          <a:ext cx="831608" cy="723138"/>
        </a:xfrm>
        <a:prstGeom prst="circular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18E2FE-2849-44EA-9F89-E1FB6A669302}">
      <dsp:nvSpPr>
        <dsp:cNvPr id="0" name=""/>
        <dsp:cNvSpPr/>
      </dsp:nvSpPr>
      <dsp:spPr>
        <a:xfrm rot="10800000">
          <a:off x="3660895" y="2558796"/>
          <a:ext cx="831608" cy="723138"/>
        </a:xfrm>
        <a:prstGeom prst="circular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E9FAA-4FB1-4593-9202-4A57FC518184}" type="datetimeFigureOut">
              <a:rPr lang="el-GR" smtClean="0"/>
              <a:pPr/>
              <a:t>25/10/2024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AA75C-D454-4564-A03D-28F7ACA0CD8B}" type="slidenum">
              <a:rPr lang="el-GR" smtClean="0"/>
              <a:pPr/>
              <a:t>‹#›</a:t>
            </a:fld>
            <a:endParaRPr lang="el-GR"/>
          </a:p>
        </p:txBody>
      </p:sp>
    </p:spTree>
    <p:extLst>
      <p:ext uri="{BB962C8B-B14F-4D97-AF65-F5344CB8AC3E}">
        <p14:creationId xmlns:p14="http://schemas.microsoft.com/office/powerpoint/2010/main" val="157152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smtClean="0"/>
              <a:t>Rule-based systems:</a:t>
            </a:r>
            <a:r>
              <a:rPr lang="en-US" dirty="0" smtClean="0"/>
              <a:t> These systems use a set of predefined rules to make decisions. They are often used in expert systems, where domain-specific knowledge is encoded in rules.</a:t>
            </a:r>
          </a:p>
          <a:p>
            <a:r>
              <a:rPr lang="en-US" b="1" dirty="0" smtClean="0"/>
              <a:t>Statistical learning:</a:t>
            </a:r>
            <a:r>
              <a:rPr lang="en-US" dirty="0" smtClean="0"/>
              <a:t> This approach involves training models on large datasets to identify patterns and relationships. It is commonly used in machine learning algorithms like neural networks and support vector machines.</a:t>
            </a:r>
          </a:p>
          <a:p>
            <a:r>
              <a:rPr lang="en-US" b="1" dirty="0" smtClean="0"/>
              <a:t>Probabilistic reasoning:</a:t>
            </a:r>
            <a:r>
              <a:rPr lang="en-US" dirty="0" smtClean="0"/>
              <a:t> This technique uses probability theory to represent uncertainty and make decisions based on the likelihood of different outcomes. Bayesian networks and Markov decision processes are examples of probabilistic reasoning models.</a:t>
            </a:r>
          </a:p>
          <a:p>
            <a:r>
              <a:rPr lang="en-US" b="1" dirty="0" smtClean="0"/>
              <a:t>Symbolic reasoning:</a:t>
            </a:r>
            <a:r>
              <a:rPr lang="en-US" dirty="0" smtClean="0"/>
              <a:t> This approach involves manipulating symbols and logical expressions to represent knowledge and reason about it. It is used in knowledge-based systems and theorem provers.</a:t>
            </a:r>
          </a:p>
          <a:p>
            <a:r>
              <a:rPr lang="en-US" b="1" dirty="0" smtClean="0"/>
              <a:t>Neural networks:</a:t>
            </a:r>
            <a:r>
              <a:rPr lang="en-US" dirty="0" smtClean="0"/>
              <a:t> These models are inspired by the structure and function of the human brain. They consist of interconnected nodes (neurons) that process information in parallel. Neural networks are particularly effective at learning complex patterns from data.   </a:t>
            </a:r>
            <a:endParaRPr lang="en-US" dirty="0"/>
          </a:p>
        </p:txBody>
      </p:sp>
      <p:sp>
        <p:nvSpPr>
          <p:cNvPr id="4" name="Θέση αριθμού διαφάνειας 3"/>
          <p:cNvSpPr>
            <a:spLocks noGrp="1"/>
          </p:cNvSpPr>
          <p:nvPr>
            <p:ph type="sldNum" sz="quarter" idx="10"/>
          </p:nvPr>
        </p:nvSpPr>
        <p:spPr/>
        <p:txBody>
          <a:bodyPr/>
          <a:lstStyle/>
          <a:p>
            <a:fld id="{5B5AA75C-D454-4564-A03D-28F7ACA0CD8B}" type="slidenum">
              <a:rPr lang="el-GR" smtClean="0"/>
              <a:pPr/>
              <a:t>5</a:t>
            </a:fld>
            <a:endParaRPr lang="el-GR"/>
          </a:p>
        </p:txBody>
      </p:sp>
    </p:spTree>
    <p:extLst>
      <p:ext uri="{BB962C8B-B14F-4D97-AF65-F5344CB8AC3E}">
        <p14:creationId xmlns:p14="http://schemas.microsoft.com/office/powerpoint/2010/main" val="424883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smtClean="0"/>
              <a:t>1. Data Governance and Management:</a:t>
            </a:r>
          </a:p>
          <a:p>
            <a:r>
              <a:rPr lang="en-US" b="1" dirty="0" smtClean="0"/>
              <a:t>Clear Ownership</a:t>
            </a:r>
            <a:r>
              <a:rPr lang="en-US" dirty="0" smtClean="0"/>
              <a:t>: Public sector institutions need to establish clear data ownership rules, ensuring that it’s clear who is responsible for data collection, storage, and protection.</a:t>
            </a:r>
          </a:p>
          <a:p>
            <a:r>
              <a:rPr lang="en-US" b="1" dirty="0" smtClean="0"/>
              <a:t>Data Stewardship</a:t>
            </a:r>
            <a:r>
              <a:rPr lang="en-US" dirty="0" smtClean="0"/>
              <a:t>: Designating data stewards ensures proper handling, sharing, and quality maintenance of data across agencies.</a:t>
            </a:r>
          </a:p>
          <a:p>
            <a:r>
              <a:rPr lang="en-US" b="1" dirty="0" smtClean="0"/>
              <a:t>Compliance with Laws and Regulations</a:t>
            </a:r>
            <a:r>
              <a:rPr lang="en-US" dirty="0" smtClean="0"/>
              <a:t>: Ensure that all data use complies with existing laws such as privacy regulations (e.g., GDPR), security policies, and other governmental standards.</a:t>
            </a:r>
          </a:p>
          <a:p>
            <a:r>
              <a:rPr lang="en-US" b="1" dirty="0" smtClean="0"/>
              <a:t>2. Data Quality and Accessibility:</a:t>
            </a:r>
          </a:p>
          <a:p>
            <a:r>
              <a:rPr lang="en-US" b="1" dirty="0" smtClean="0"/>
              <a:t>High-Quality Data</a:t>
            </a:r>
            <a:r>
              <a:rPr lang="en-US" dirty="0" smtClean="0"/>
              <a:t>: Ensure that data collected is accurate, relevant, and timely, with mechanisms for regular updating and cleansing.</a:t>
            </a:r>
          </a:p>
          <a:p>
            <a:r>
              <a:rPr lang="en-US" b="1" dirty="0" smtClean="0"/>
              <a:t>Open Data Standards</a:t>
            </a:r>
            <a:r>
              <a:rPr lang="en-US" dirty="0" smtClean="0"/>
              <a:t>: Public data should be made available in machine-readable formats to foster innovation, with minimal restrictions while ensuring privacy and security.</a:t>
            </a:r>
          </a:p>
          <a:p>
            <a:r>
              <a:rPr lang="en-US" b="1" dirty="0" smtClean="0"/>
              <a:t>3. Data Privacy and Security:</a:t>
            </a:r>
          </a:p>
          <a:p>
            <a:r>
              <a:rPr lang="en-US" b="1" dirty="0" smtClean="0"/>
              <a:t>Privacy Protections</a:t>
            </a:r>
            <a:r>
              <a:rPr lang="en-US" dirty="0" smtClean="0"/>
              <a:t>: Ensure the data policy protects individuals' privacy and aligns with data protection laws. The use of personal data must be transparent, with informed consent where applicable.</a:t>
            </a:r>
          </a:p>
          <a:p>
            <a:r>
              <a:rPr lang="en-US" b="1" dirty="0" smtClean="0"/>
              <a:t>Secure Data Management</a:t>
            </a:r>
            <a:r>
              <a:rPr lang="en-US" dirty="0" smtClean="0"/>
              <a:t>: Implement strong cybersecurity measures to protect data from breaches, unauthorized access, and misuse.</a:t>
            </a:r>
          </a:p>
          <a:p>
            <a:r>
              <a:rPr lang="en-US" b="1" dirty="0" smtClean="0"/>
              <a:t>4. Data Sharing and Interoperability:</a:t>
            </a:r>
          </a:p>
          <a:p>
            <a:r>
              <a:rPr lang="en-US" b="1" dirty="0" smtClean="0"/>
              <a:t>Cross-Sector Collaboration</a:t>
            </a:r>
            <a:r>
              <a:rPr lang="en-US" dirty="0" smtClean="0"/>
              <a:t>: Establish frameworks for safe and secure sharing of data between public institutions, academia, and private organizations.</a:t>
            </a:r>
          </a:p>
          <a:p>
            <a:r>
              <a:rPr lang="en-US" b="1" dirty="0" smtClean="0"/>
              <a:t>Interoperability</a:t>
            </a:r>
            <a:r>
              <a:rPr lang="en-US" dirty="0" smtClean="0"/>
              <a:t>: Ensure that different systems can exchange, interpret, and use data effectively through standard protocols and formats.</a:t>
            </a:r>
          </a:p>
          <a:p>
            <a:r>
              <a:rPr lang="en-US" b="1" dirty="0" smtClean="0"/>
              <a:t>5. Ethical Use of Data:</a:t>
            </a:r>
          </a:p>
          <a:p>
            <a:r>
              <a:rPr lang="en-US" b="1" dirty="0" smtClean="0"/>
              <a:t>Bias Mitigation</a:t>
            </a:r>
            <a:r>
              <a:rPr lang="en-US" dirty="0" smtClean="0"/>
              <a:t>: Policies should promote unbiased data collection and usage practices to prevent discrimination in AI outcomes.</a:t>
            </a:r>
          </a:p>
          <a:p>
            <a:r>
              <a:rPr lang="en-US" b="1" dirty="0" smtClean="0"/>
              <a:t>Transparency and Accountability</a:t>
            </a:r>
            <a:r>
              <a:rPr lang="en-US" dirty="0" smtClean="0"/>
              <a:t>: Public sector AI systems should have transparency mechanisms, with policies in place to ensure accountability for AI decisions and actions.</a:t>
            </a:r>
          </a:p>
          <a:p>
            <a:r>
              <a:rPr lang="en-US" b="1" dirty="0" smtClean="0"/>
              <a:t>6. Data for Innovation and AI Development:</a:t>
            </a:r>
          </a:p>
          <a:p>
            <a:r>
              <a:rPr lang="en-US" b="1" dirty="0" smtClean="0"/>
              <a:t>Data Availability for AI</a:t>
            </a:r>
            <a:r>
              <a:rPr lang="en-US" dirty="0" smtClean="0"/>
              <a:t>: Public institutions should make non-sensitive datasets open for AI research, innovation, and development, encouraging experimentation and model training.</a:t>
            </a:r>
          </a:p>
          <a:p>
            <a:r>
              <a:rPr lang="en-US" b="1" dirty="0" smtClean="0"/>
              <a:t>Public-Private Partnerships</a:t>
            </a:r>
            <a:r>
              <a:rPr lang="en-US" dirty="0" smtClean="0"/>
              <a:t>: Promote partnerships with private AI developers to leverage both public data and private expertise, while safeguarding public interests.</a:t>
            </a:r>
          </a:p>
          <a:p>
            <a:r>
              <a:rPr lang="en-US" b="1" dirty="0" smtClean="0"/>
              <a:t>7. Monitoring and Continuous Improvement:</a:t>
            </a:r>
          </a:p>
          <a:p>
            <a:r>
              <a:rPr lang="en-US" b="1" dirty="0" smtClean="0"/>
              <a:t>Performance Evaluation</a:t>
            </a:r>
            <a:r>
              <a:rPr lang="en-US" dirty="0" smtClean="0"/>
              <a:t>: Implement monitoring mechanisms to assess AI models’ performance, ensuring continuous improvement in line with ethical standards.</a:t>
            </a:r>
          </a:p>
          <a:p>
            <a:r>
              <a:rPr lang="en-US" b="1" smtClean="0"/>
              <a:t>Feedback Mechanisms</a:t>
            </a:r>
            <a:r>
              <a:rPr lang="en-US" smtClean="0"/>
              <a:t>: Set up systems that allow for public and institutional feedback on AI use and data handling to address concerns and improve practices.</a:t>
            </a:r>
          </a:p>
          <a:p>
            <a:endParaRPr lang="el-GR"/>
          </a:p>
        </p:txBody>
      </p:sp>
      <p:sp>
        <p:nvSpPr>
          <p:cNvPr id="4" name="Θέση αριθμού διαφάνειας 3"/>
          <p:cNvSpPr>
            <a:spLocks noGrp="1"/>
          </p:cNvSpPr>
          <p:nvPr>
            <p:ph type="sldNum" sz="quarter" idx="10"/>
          </p:nvPr>
        </p:nvSpPr>
        <p:spPr/>
        <p:txBody>
          <a:bodyPr/>
          <a:lstStyle/>
          <a:p>
            <a:fld id="{5B5AA75C-D454-4564-A03D-28F7ACA0CD8B}" type="slidenum">
              <a:rPr lang="el-GR" smtClean="0"/>
              <a:pPr/>
              <a:t>9</a:t>
            </a:fld>
            <a:endParaRPr lang="el-GR"/>
          </a:p>
        </p:txBody>
      </p:sp>
    </p:spTree>
    <p:extLst>
      <p:ext uri="{BB962C8B-B14F-4D97-AF65-F5344CB8AC3E}">
        <p14:creationId xmlns:p14="http://schemas.microsoft.com/office/powerpoint/2010/main" val="33923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212372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187119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301540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120466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161080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115240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252599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144295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400189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120885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2655C15-F1F0-4522-B70B-EBC4F7054FA1}" type="datetimeFigureOut">
              <a:rPr lang="el-GR" smtClean="0"/>
              <a:pPr/>
              <a:t>25/10/2024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DC6C41-63E8-40AC-87DF-790FF8D3A0F6}" type="slidenum">
              <a:rPr lang="el-GR" smtClean="0"/>
              <a:pPr/>
              <a:t>‹#›</a:t>
            </a:fld>
            <a:endParaRPr lang="el-GR"/>
          </a:p>
        </p:txBody>
      </p:sp>
    </p:spTree>
    <p:extLst>
      <p:ext uri="{BB962C8B-B14F-4D97-AF65-F5344CB8AC3E}">
        <p14:creationId xmlns:p14="http://schemas.microsoft.com/office/powerpoint/2010/main" val="303518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55C15-F1F0-4522-B70B-EBC4F7054FA1}" type="datetimeFigureOut">
              <a:rPr lang="el-GR" smtClean="0"/>
              <a:pPr/>
              <a:t>25/10/2024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C6C41-63E8-40AC-87DF-790FF8D3A0F6}" type="slidenum">
              <a:rPr lang="el-GR" smtClean="0"/>
              <a:pPr/>
              <a:t>‹#›</a:t>
            </a:fld>
            <a:endParaRPr lang="el-GR"/>
          </a:p>
        </p:txBody>
      </p:sp>
    </p:spTree>
    <p:extLst>
      <p:ext uri="{BB962C8B-B14F-4D97-AF65-F5344CB8AC3E}">
        <p14:creationId xmlns:p14="http://schemas.microsoft.com/office/powerpoint/2010/main" val="11335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0375" y="3284984"/>
            <a:ext cx="8229600" cy="1224136"/>
          </a:xfrm>
        </p:spPr>
        <p:txBody>
          <a:bodyPr/>
          <a:lstStyle/>
          <a:p>
            <a:pPr marL="0" indent="0">
              <a:buNone/>
            </a:pPr>
            <a:r>
              <a:rPr lang="en-US" dirty="0" smtClean="0"/>
              <a:t>Performances and Applications of AI in Public Administration in Greece</a:t>
            </a:r>
            <a:endParaRPr lang="el-GR" dirty="0"/>
          </a:p>
        </p:txBody>
      </p:sp>
      <p:sp>
        <p:nvSpPr>
          <p:cNvPr id="4" name="AutoShape 2" descr="DISP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8863"/>
            <a:ext cx="6876256" cy="1494692"/>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4248" y="104199"/>
            <a:ext cx="2219325" cy="1219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Θέση περιεχομένου 2"/>
          <p:cNvSpPr txBox="1">
            <a:spLocks/>
          </p:cNvSpPr>
          <p:nvPr/>
        </p:nvSpPr>
        <p:spPr>
          <a:xfrm>
            <a:off x="4624279" y="4495800"/>
            <a:ext cx="4391273"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Athanasios </a:t>
            </a:r>
            <a:r>
              <a:rPr lang="en-US" sz="2400" dirty="0" err="1" smtClean="0"/>
              <a:t>Raptis</a:t>
            </a:r>
            <a:r>
              <a:rPr lang="en-US" sz="2400" dirty="0" smtClean="0"/>
              <a:t>, EKDDA</a:t>
            </a:r>
          </a:p>
          <a:p>
            <a:pPr marL="0" indent="0">
              <a:buFont typeface="Arial" panose="020B0604020202020204" pitchFamily="34" charset="0"/>
              <a:buNone/>
            </a:pPr>
            <a:r>
              <a:rPr lang="en-US" sz="2400" dirty="0" smtClean="0"/>
              <a:t>Director of National School for Public Administration and Local Government</a:t>
            </a:r>
          </a:p>
          <a:p>
            <a:pPr marL="0" indent="0">
              <a:buFont typeface="Arial" panose="020B0604020202020204" pitchFamily="34" charset="0"/>
              <a:buNone/>
            </a:pPr>
            <a:r>
              <a:rPr lang="en-US" sz="2400" dirty="0" smtClean="0"/>
              <a:t>Budapest, Oct 25 ,2024</a:t>
            </a:r>
          </a:p>
          <a:p>
            <a:pPr marL="0" indent="0">
              <a:buFont typeface="Arial" panose="020B0604020202020204" pitchFamily="34" charset="0"/>
              <a:buNone/>
            </a:pPr>
            <a:endParaRPr lang="el-GR" sz="2400" dirty="0"/>
          </a:p>
        </p:txBody>
      </p:sp>
    </p:spTree>
    <p:extLst>
      <p:ext uri="{BB962C8B-B14F-4D97-AF65-F5344CB8AC3E}">
        <p14:creationId xmlns:p14="http://schemas.microsoft.com/office/powerpoint/2010/main" val="186723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κειμένου"/>
          <p:cNvSpPr>
            <a:spLocks noGrp="1"/>
          </p:cNvSpPr>
          <p:nvPr>
            <p:ph type="body" idx="1"/>
          </p:nvPr>
        </p:nvSpPr>
        <p:spPr>
          <a:xfrm>
            <a:off x="533400" y="2895600"/>
            <a:ext cx="5486400" cy="1500187"/>
          </a:xfrm>
        </p:spPr>
        <p:txBody>
          <a:bodyPr>
            <a:normAutofit fontScale="62500" lnSpcReduction="20000"/>
          </a:bodyPr>
          <a:lstStyle/>
          <a:p>
            <a:r>
              <a:rPr lang="en-US" sz="8000" dirty="0" smtClean="0"/>
              <a:t>Applications of AI to Greek Public Sector</a:t>
            </a:r>
            <a:endParaRPr lang="en-US" sz="8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Leveling</a:t>
            </a:r>
            <a:r>
              <a:rPr lang="el-GR" dirty="0" smtClean="0"/>
              <a:t> -</a:t>
            </a:r>
            <a:r>
              <a:rPr lang="en-US" dirty="0" smtClean="0"/>
              <a:t>Dimensioning of AI in Greece</a:t>
            </a:r>
            <a:endParaRPr lang="en-US" dirty="0"/>
          </a:p>
        </p:txBody>
      </p:sp>
      <p:sp>
        <p:nvSpPr>
          <p:cNvPr id="3" name="2 - Θέση περιεχομένου"/>
          <p:cNvSpPr>
            <a:spLocks noGrp="1"/>
          </p:cNvSpPr>
          <p:nvPr>
            <p:ph idx="1"/>
          </p:nvPr>
        </p:nvSpPr>
        <p:spPr/>
        <p:txBody>
          <a:bodyPr>
            <a:normAutofit fontScale="92500" lnSpcReduction="10000"/>
          </a:bodyPr>
          <a:lstStyle/>
          <a:p>
            <a:pPr>
              <a:buNone/>
            </a:pPr>
            <a:r>
              <a:rPr lang="en-US" dirty="0" smtClean="0"/>
              <a:t>Development of AI in Greece is performed in various levels and dimensions</a:t>
            </a:r>
            <a:r>
              <a:rPr lang="el-GR" dirty="0" smtClean="0"/>
              <a:t>:</a:t>
            </a:r>
          </a:p>
          <a:p>
            <a:pPr>
              <a:buFont typeface="Wingdings" pitchFamily="2" charset="2"/>
              <a:buChar char="Ø"/>
            </a:pPr>
            <a:r>
              <a:rPr lang="en-US" dirty="0" smtClean="0"/>
              <a:t>Political Level</a:t>
            </a:r>
          </a:p>
          <a:p>
            <a:pPr>
              <a:buFont typeface="Wingdings" pitchFamily="2" charset="2"/>
              <a:buChar char="Ø"/>
            </a:pPr>
            <a:r>
              <a:rPr lang="en-US" dirty="0" smtClean="0"/>
              <a:t>Strategic Level</a:t>
            </a:r>
          </a:p>
          <a:p>
            <a:pPr>
              <a:buFont typeface="Wingdings" pitchFamily="2" charset="2"/>
              <a:buChar char="Ø"/>
            </a:pPr>
            <a:r>
              <a:rPr lang="en-US" dirty="0" smtClean="0"/>
              <a:t>Legislative</a:t>
            </a:r>
          </a:p>
          <a:p>
            <a:pPr>
              <a:buFont typeface="Wingdings" pitchFamily="2" charset="2"/>
              <a:buChar char="Ø"/>
            </a:pPr>
            <a:r>
              <a:rPr lang="en-US" dirty="0" smtClean="0"/>
              <a:t>Technological</a:t>
            </a:r>
          </a:p>
          <a:p>
            <a:pPr>
              <a:buFont typeface="Wingdings" pitchFamily="2" charset="2"/>
              <a:buChar char="Ø"/>
            </a:pPr>
            <a:r>
              <a:rPr lang="en-US" dirty="0" smtClean="0"/>
              <a:t>Citizen oriented</a:t>
            </a:r>
          </a:p>
          <a:p>
            <a:pPr>
              <a:buFont typeface="Wingdings" pitchFamily="2" charset="2"/>
              <a:buChar char="Ø"/>
            </a:pPr>
            <a:r>
              <a:rPr lang="en-US" dirty="0" smtClean="0"/>
              <a:t>Internal systems of Administration</a:t>
            </a:r>
          </a:p>
          <a:p>
            <a:pPr>
              <a:buFont typeface="Wingdings" pitchFamily="2" charset="2"/>
              <a:buChar char="Ø"/>
            </a:pPr>
            <a:r>
              <a:rPr lang="en-US" dirty="0" smtClean="0"/>
              <a:t>Educational</a:t>
            </a:r>
            <a:endParaRPr lang="en-US" dirty="0"/>
          </a:p>
        </p:txBody>
      </p:sp>
      <p:sp>
        <p:nvSpPr>
          <p:cNvPr id="4" name="TextBox 3"/>
          <p:cNvSpPr txBox="1"/>
          <p:nvPr/>
        </p:nvSpPr>
        <p:spPr>
          <a:xfrm>
            <a:off x="6248400" y="2743200"/>
            <a:ext cx="2209800" cy="1200329"/>
          </a:xfrm>
          <a:prstGeom prst="rect">
            <a:avLst/>
          </a:prstGeom>
          <a:noFill/>
        </p:spPr>
        <p:txBody>
          <a:bodyPr wrap="square" rtlCol="0">
            <a:spAutoFit/>
          </a:bodyPr>
          <a:lstStyle/>
          <a:p>
            <a:r>
              <a:rPr lang="en-US" dirty="0" smtClean="0"/>
              <a:t>Dozens of AI Apps, regulations, performances, </a:t>
            </a:r>
            <a:r>
              <a:rPr lang="en-US" dirty="0" err="1" smtClean="0"/>
              <a:t>etc</a:t>
            </a:r>
            <a:r>
              <a:rPr lang="en-US" dirty="0" smtClean="0"/>
              <a:t>, in Public Sector</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533400"/>
            <a:ext cx="8229600" cy="1143000"/>
          </a:xfrm>
        </p:spPr>
        <p:txBody>
          <a:bodyPr>
            <a:normAutofit fontScale="90000"/>
          </a:bodyPr>
          <a:lstStyle/>
          <a:p>
            <a:pPr lvl="0"/>
            <a:r>
              <a:rPr lang="en-US" dirty="0" smtClean="0"/>
              <a:t>Strategy </a:t>
            </a:r>
            <a:r>
              <a:rPr lang="el-GR" dirty="0" smtClean="0"/>
              <a:t>- </a:t>
            </a:r>
            <a:r>
              <a:rPr lang="en-US" dirty="0" smtClean="0"/>
              <a:t>Legislative framework </a:t>
            </a:r>
            <a:r>
              <a:rPr lang="el-GR" dirty="0" smtClean="0"/>
              <a:t>- </a:t>
            </a:r>
            <a:r>
              <a:rPr lang="en-US" dirty="0" smtClean="0"/>
              <a:t>Alignment with EU Regulations and Frameworks</a:t>
            </a:r>
            <a:br>
              <a:rPr lang="en-US" dirty="0" smtClean="0"/>
            </a:br>
            <a:endParaRPr lang="en-US" dirty="0"/>
          </a:p>
        </p:txBody>
      </p:sp>
      <p:sp>
        <p:nvSpPr>
          <p:cNvPr id="4" name="3 - TextBox"/>
          <p:cNvSpPr txBox="1"/>
          <p:nvPr/>
        </p:nvSpPr>
        <p:spPr>
          <a:xfrm>
            <a:off x="304800" y="1905000"/>
            <a:ext cx="4800600" cy="3170099"/>
          </a:xfrm>
          <a:prstGeom prst="rect">
            <a:avLst/>
          </a:prstGeom>
          <a:noFill/>
        </p:spPr>
        <p:txBody>
          <a:bodyPr wrap="square" rtlCol="0">
            <a:spAutoFit/>
          </a:bodyPr>
          <a:lstStyle/>
          <a:p>
            <a:pPr lvl="0"/>
            <a:r>
              <a:rPr lang="nb-NO" sz="2000" dirty="0" smtClean="0">
                <a:latin typeface="Calibri" pitchFamily="34" charset="0"/>
                <a:ea typeface="Aptos"/>
                <a:cs typeface="Calibri" pitchFamily="34" charset="0"/>
              </a:rPr>
              <a:t>In 2022, the Hellenic Parliament passed a law (nο 4961/2022) </a:t>
            </a:r>
            <a:r>
              <a:rPr lang="nb-NO" sz="2000" b="1" dirty="0" smtClean="0">
                <a:solidFill>
                  <a:srgbClr val="FF0000"/>
                </a:solidFill>
                <a:latin typeface="Calibri" pitchFamily="34" charset="0"/>
                <a:ea typeface="Aptos"/>
                <a:cs typeface="Calibri" pitchFamily="34" charset="0"/>
              </a:rPr>
              <a:t>regulating the development and use of AI</a:t>
            </a:r>
            <a:r>
              <a:rPr lang="nb-NO" sz="2000" dirty="0" smtClean="0">
                <a:latin typeface="Calibri" pitchFamily="34" charset="0"/>
                <a:ea typeface="Aptos"/>
                <a:cs typeface="Calibri" pitchFamily="34" charset="0"/>
              </a:rPr>
              <a:t> in both the public and private sectors. </a:t>
            </a:r>
            <a:endParaRPr lang="el-GR" sz="2000" dirty="0" smtClean="0">
              <a:latin typeface="Calibri" pitchFamily="34" charset="0"/>
              <a:ea typeface="Aptos"/>
              <a:cs typeface="Calibri" pitchFamily="34" charset="0"/>
            </a:endParaRPr>
          </a:p>
          <a:p>
            <a:pPr lvl="0"/>
            <a:r>
              <a:rPr lang="nb-NO" sz="2000" dirty="0" smtClean="0">
                <a:latin typeface="Calibri" pitchFamily="34" charset="0"/>
                <a:ea typeface="Aptos"/>
                <a:cs typeface="Calibri" pitchFamily="34" charset="0"/>
              </a:rPr>
              <a:t>The law focuses on the obligations of public sector bodies and their contractors who develop and use AI systems, ensuring the protection of citizens from potential risks associated with the operation and use of such systems.</a:t>
            </a:r>
            <a:endParaRPr lang="en-US" sz="2000" dirty="0"/>
          </a:p>
        </p:txBody>
      </p:sp>
      <p:sp>
        <p:nvSpPr>
          <p:cNvPr id="5" name="4 - TextBox"/>
          <p:cNvSpPr txBox="1"/>
          <p:nvPr/>
        </p:nvSpPr>
        <p:spPr>
          <a:xfrm>
            <a:off x="5406189" y="4501265"/>
            <a:ext cx="3733800" cy="1938992"/>
          </a:xfrm>
          <a:prstGeom prst="rect">
            <a:avLst/>
          </a:prstGeom>
          <a:noFill/>
        </p:spPr>
        <p:txBody>
          <a:bodyPr wrap="square" rtlCol="0">
            <a:spAutoFit/>
          </a:bodyPr>
          <a:lstStyle/>
          <a:p>
            <a:r>
              <a:rPr lang="nb-NO" sz="2000" dirty="0" smtClean="0"/>
              <a:t>The </a:t>
            </a:r>
            <a:r>
              <a:rPr lang="nb-NO" sz="2000" b="1" dirty="0" smtClean="0">
                <a:solidFill>
                  <a:srgbClr val="FF0000"/>
                </a:solidFill>
              </a:rPr>
              <a:t>National Digital Strategy 2020-2025</a:t>
            </a:r>
            <a:r>
              <a:rPr lang="nb-NO" sz="2000" dirty="0" smtClean="0"/>
              <a:t> provides the foundation for Greece’s digital transformation and outlines key areas for AI development in the public and private sectors. </a:t>
            </a:r>
            <a:endParaRPr lang="en-US" sz="2000" dirty="0"/>
          </a:p>
        </p:txBody>
      </p:sp>
      <p:sp>
        <p:nvSpPr>
          <p:cNvPr id="6" name="5 - TextBox"/>
          <p:cNvSpPr txBox="1"/>
          <p:nvPr/>
        </p:nvSpPr>
        <p:spPr>
          <a:xfrm>
            <a:off x="304800" y="5619185"/>
            <a:ext cx="3505200" cy="707886"/>
          </a:xfrm>
          <a:prstGeom prst="rect">
            <a:avLst/>
          </a:prstGeom>
          <a:noFill/>
        </p:spPr>
        <p:txBody>
          <a:bodyPr wrap="square" rtlCol="0">
            <a:spAutoFit/>
          </a:bodyPr>
          <a:lstStyle/>
          <a:p>
            <a:r>
              <a:rPr lang="en-US" sz="2000" dirty="0" smtClean="0"/>
              <a:t>Several more national regulations, guidelines etc</a:t>
            </a:r>
            <a:endParaRPr lang="en-US" sz="2000" dirty="0"/>
          </a:p>
        </p:txBody>
      </p:sp>
      <p:sp>
        <p:nvSpPr>
          <p:cNvPr id="7" name="4 - TextBox"/>
          <p:cNvSpPr txBox="1"/>
          <p:nvPr/>
        </p:nvSpPr>
        <p:spPr>
          <a:xfrm>
            <a:off x="5410200" y="2133600"/>
            <a:ext cx="3733800" cy="1015663"/>
          </a:xfrm>
          <a:prstGeom prst="rect">
            <a:avLst/>
          </a:prstGeom>
          <a:noFill/>
        </p:spPr>
        <p:txBody>
          <a:bodyPr wrap="square" rtlCol="0">
            <a:spAutoFit/>
          </a:bodyPr>
          <a:lstStyle/>
          <a:p>
            <a:r>
              <a:rPr lang="en-US" sz="2000" dirty="0" smtClean="0"/>
              <a:t>High Level </a:t>
            </a:r>
            <a:r>
              <a:rPr lang="en-US" sz="2000" b="1" dirty="0" smtClean="0">
                <a:solidFill>
                  <a:srgbClr val="FF0000"/>
                </a:solidFill>
              </a:rPr>
              <a:t>Advisory Committee for AI</a:t>
            </a:r>
            <a:r>
              <a:rPr lang="en-US" sz="2000" dirty="0" smtClean="0"/>
              <a:t>, consists from worldwide experts</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3505200" cy="1143000"/>
          </a:xfrm>
        </p:spPr>
        <p:txBody>
          <a:bodyPr/>
          <a:lstStyle/>
          <a:p>
            <a:r>
              <a:rPr lang="en-US" dirty="0" smtClean="0"/>
              <a:t>Technological</a:t>
            </a:r>
            <a:endParaRPr lang="en-US" dirty="0"/>
          </a:p>
        </p:txBody>
      </p:sp>
      <p:pic>
        <p:nvPicPr>
          <p:cNvPr id="6146" name="Picture 2" descr="Δαίδαλος»: Εγκαθίσταται στο Λαύριο ο υπερυπολογιστής - Θα αρχίσει να  λειτουργεί από το 2024 | in.g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8934" y="0"/>
            <a:ext cx="5825065" cy="6858000"/>
          </a:xfrm>
          <a:prstGeom prst="rect">
            <a:avLst/>
          </a:prstGeom>
          <a:noFill/>
        </p:spPr>
      </p:pic>
      <p:sp>
        <p:nvSpPr>
          <p:cNvPr id="4" name="3 - Ορθογώνιο"/>
          <p:cNvSpPr/>
          <p:nvPr/>
        </p:nvSpPr>
        <p:spPr>
          <a:xfrm>
            <a:off x="304800" y="1295400"/>
            <a:ext cx="2667000" cy="4401205"/>
          </a:xfrm>
          <a:prstGeom prst="rect">
            <a:avLst/>
          </a:prstGeom>
        </p:spPr>
        <p:txBody>
          <a:bodyPr wrap="square">
            <a:spAutoFit/>
          </a:bodyPr>
          <a:lstStyle/>
          <a:p>
            <a:pPr>
              <a:buFont typeface="Arial" pitchFamily="34" charset="0"/>
              <a:buChar char="•"/>
            </a:pPr>
            <a:r>
              <a:rPr lang="en-US" sz="2000" dirty="0" smtClean="0"/>
              <a:t>New high performance computer – HPC </a:t>
            </a:r>
            <a:r>
              <a:rPr lang="el-GR" sz="2000" dirty="0" smtClean="0"/>
              <a:t>«</a:t>
            </a:r>
            <a:r>
              <a:rPr lang="en-US" sz="2000" dirty="0" smtClean="0"/>
              <a:t>DEDALOS</a:t>
            </a:r>
            <a:r>
              <a:rPr lang="el-GR" sz="2000" dirty="0" smtClean="0"/>
              <a:t>»</a:t>
            </a:r>
            <a:r>
              <a:rPr lang="en-US" sz="2000" dirty="0" smtClean="0"/>
              <a:t>.</a:t>
            </a:r>
          </a:p>
          <a:p>
            <a:pPr>
              <a:buFont typeface="Arial" pitchFamily="34" charset="0"/>
              <a:buChar char="•"/>
            </a:pPr>
            <a:r>
              <a:rPr lang="en-US" sz="2000" dirty="0" smtClean="0"/>
              <a:t>Computational Power of 60 </a:t>
            </a:r>
            <a:r>
              <a:rPr lang="en-US" sz="2000" dirty="0" err="1" smtClean="0"/>
              <a:t>petaFlops</a:t>
            </a:r>
            <a:endParaRPr lang="en-US" sz="2000" dirty="0" smtClean="0"/>
          </a:p>
          <a:p>
            <a:pPr>
              <a:buFont typeface="Arial" pitchFamily="34" charset="0"/>
              <a:buChar char="•"/>
            </a:pPr>
            <a:r>
              <a:rPr lang="en-US" sz="2000" dirty="0" smtClean="0"/>
              <a:t>60 trillion floating point operations per second</a:t>
            </a:r>
          </a:p>
          <a:p>
            <a:pPr>
              <a:buFont typeface="Arial" pitchFamily="34" charset="0"/>
              <a:buChar char="•"/>
            </a:pPr>
            <a:r>
              <a:rPr lang="en-US" sz="2000" dirty="0" smtClean="0"/>
              <a:t>40 million </a:t>
            </a:r>
            <a:r>
              <a:rPr lang="en-US" sz="2000" dirty="0" err="1" smtClean="0"/>
              <a:t>euros</a:t>
            </a:r>
            <a:r>
              <a:rPr lang="en-US" sz="2000" dirty="0" smtClean="0"/>
              <a:t>, 1500 sq meters</a:t>
            </a:r>
          </a:p>
          <a:p>
            <a:endParaRPr lang="en-US" sz="2000" dirty="0" smtClean="0"/>
          </a:p>
          <a:p>
            <a:endParaRPr lang="en-US" sz="2000" dirty="0" smtClean="0"/>
          </a:p>
          <a:p>
            <a:endParaRPr lang="en-US" sz="2000" dirty="0" smtClean="0"/>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3505200" cy="1143000"/>
          </a:xfrm>
        </p:spPr>
        <p:txBody>
          <a:bodyPr/>
          <a:lstStyle/>
          <a:p>
            <a:r>
              <a:rPr lang="en-US" dirty="0" smtClean="0"/>
              <a:t>Technological</a:t>
            </a:r>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0"/>
            <a:ext cx="5791200" cy="6857999"/>
          </a:xfrm>
          <a:prstGeom prst="rect">
            <a:avLst/>
          </a:prstGeom>
          <a:noFill/>
          <a:ln w="9525">
            <a:noFill/>
            <a:miter lim="800000"/>
            <a:headEnd/>
            <a:tailEnd/>
          </a:ln>
          <a:effectLst/>
        </p:spPr>
      </p:pic>
      <p:sp>
        <p:nvSpPr>
          <p:cNvPr id="4" name="1 - Τίτλος"/>
          <p:cNvSpPr txBox="1">
            <a:spLocks/>
          </p:cNvSpPr>
          <p:nvPr/>
        </p:nvSpPr>
        <p:spPr>
          <a:xfrm>
            <a:off x="0" y="1371600"/>
            <a:ext cx="3276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Quantum Computing Infrastructure for Greece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AutoShape 2" descr="A dynamic and futuristic visual showing the relationship between AI and quantum computing. One half features a neural network structure with glowing, interconnected nodes, representing AI's algorithms and deep learning. The other half depicts quantum computing, with qubits in superposition, quantum gates, and wave-like patterns showing entanglement. In the center, these two elements converge, creating a fusion of digital information and quantum waveforms, with energy flowing between them. The background is dark and cosmic, filled with stars, data lines, and light trails, symbolizing the vast potential of these advanced technologies merg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6035" y="3507205"/>
            <a:ext cx="3242754" cy="329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43000"/>
          </a:xfrm>
        </p:spPr>
        <p:txBody>
          <a:bodyPr>
            <a:normAutofit fontScale="90000"/>
          </a:bodyPr>
          <a:lstStyle/>
          <a:p>
            <a:r>
              <a:rPr lang="en-US" dirty="0" smtClean="0"/>
              <a:t>AI for Internal Public Administration Purposes</a:t>
            </a:r>
            <a:r>
              <a:rPr lang="el-GR" dirty="0" smtClean="0"/>
              <a:t>: </a:t>
            </a:r>
            <a:r>
              <a:rPr lang="en-US" dirty="0" smtClean="0"/>
              <a:t>Goal setting</a:t>
            </a:r>
            <a:r>
              <a:rPr lang="el-GR" dirty="0" smtClean="0"/>
              <a:t> 1/3</a:t>
            </a:r>
            <a:endParaRPr lang="en-US" dirty="0"/>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524000"/>
            <a:ext cx="918067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020762"/>
          </a:xfrm>
        </p:spPr>
        <p:txBody>
          <a:bodyPr>
            <a:normAutofit fontScale="90000"/>
          </a:bodyPr>
          <a:lstStyle/>
          <a:p>
            <a:r>
              <a:rPr lang="en-US" dirty="0" smtClean="0"/>
              <a:t>AI for Internal Public Administration Purposes</a:t>
            </a:r>
            <a:r>
              <a:rPr lang="el-GR" dirty="0" smtClean="0"/>
              <a:t>: </a:t>
            </a:r>
            <a:r>
              <a:rPr lang="en-US" dirty="0" smtClean="0"/>
              <a:t>Goal setting</a:t>
            </a:r>
            <a:r>
              <a:rPr lang="el-GR" dirty="0" smtClean="0"/>
              <a:t> 2/3</a:t>
            </a:r>
            <a:endParaRPr lang="en-US" dirty="0"/>
          </a:p>
        </p:txBody>
      </p:sp>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0" y="1371600"/>
            <a:ext cx="8382000"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52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152400"/>
            <a:ext cx="8229600" cy="944562"/>
          </a:xfrm>
        </p:spPr>
        <p:txBody>
          <a:bodyPr>
            <a:normAutofit fontScale="90000"/>
          </a:bodyPr>
          <a:lstStyle/>
          <a:p>
            <a:r>
              <a:rPr lang="en-US" dirty="0" smtClean="0"/>
              <a:t>AI for Internal Public Administration Purposes</a:t>
            </a:r>
            <a:r>
              <a:rPr lang="el-GR" dirty="0" smtClean="0"/>
              <a:t>: </a:t>
            </a:r>
            <a:r>
              <a:rPr lang="en-US" dirty="0" smtClean="0"/>
              <a:t>Goal setting</a:t>
            </a:r>
            <a:r>
              <a:rPr lang="el-GR" dirty="0" smtClean="0"/>
              <a:t> 3/3</a:t>
            </a:r>
            <a:endParaRPr lang="en-US" dirty="0"/>
          </a:p>
        </p:txBody>
      </p:sp>
      <p:pic>
        <p:nvPicPr>
          <p:cNvPr id="5123"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982" y="1182359"/>
            <a:ext cx="9034818" cy="531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52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20762"/>
          </a:xfrm>
        </p:spPr>
        <p:txBody>
          <a:bodyPr>
            <a:normAutofit fontScale="90000"/>
          </a:bodyPr>
          <a:lstStyle/>
          <a:p>
            <a:r>
              <a:rPr lang="en-US" dirty="0" smtClean="0"/>
              <a:t>AI for Internal Public Administration Purposes</a:t>
            </a:r>
            <a:r>
              <a:rPr lang="el-GR" dirty="0" smtClean="0"/>
              <a:t>: </a:t>
            </a:r>
            <a:r>
              <a:rPr lang="en-US" dirty="0" smtClean="0"/>
              <a:t>Goal setting</a:t>
            </a:r>
            <a:r>
              <a:rPr lang="el-GR" dirty="0" smtClean="0"/>
              <a:t> 4/5</a:t>
            </a:r>
            <a:endParaRPr lang="en-US" dirty="0"/>
          </a:p>
        </p:txBody>
      </p:sp>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158" y="1447800"/>
            <a:ext cx="9117842" cy="527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52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AI for Internal Public Administration Purposes: Goal setting </a:t>
            </a:r>
            <a:r>
              <a:rPr lang="el-GR" dirty="0" smtClean="0"/>
              <a:t>5</a:t>
            </a:r>
            <a:r>
              <a:rPr lang="en-US" dirty="0" smtClean="0"/>
              <a:t>/5</a:t>
            </a:r>
            <a:endParaRPr lang="en-US" dirty="0"/>
          </a:p>
        </p:txBody>
      </p:sp>
      <p:pic>
        <p:nvPicPr>
          <p:cNvPr id="717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600200"/>
            <a:ext cx="9087362"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Aim and Contents</a:t>
            </a:r>
            <a:endParaRPr lang="el-GR" dirty="0"/>
          </a:p>
        </p:txBody>
      </p:sp>
      <p:sp>
        <p:nvSpPr>
          <p:cNvPr id="5" name="Θέση κειμένου 4"/>
          <p:cNvSpPr>
            <a:spLocks noGrp="1"/>
          </p:cNvSpPr>
          <p:nvPr>
            <p:ph type="body" idx="1"/>
          </p:nvPr>
        </p:nvSpPr>
        <p:spPr/>
        <p:txBody>
          <a:bodyPr/>
          <a:lstStyle/>
          <a:p>
            <a:r>
              <a:rPr lang="en-US" dirty="0" smtClean="0"/>
              <a:t>Aim</a:t>
            </a:r>
            <a:endParaRPr lang="el-GR" dirty="0"/>
          </a:p>
        </p:txBody>
      </p:sp>
      <p:sp>
        <p:nvSpPr>
          <p:cNvPr id="6" name="Θέση περιεχομένου 5"/>
          <p:cNvSpPr>
            <a:spLocks noGrp="1"/>
          </p:cNvSpPr>
          <p:nvPr>
            <p:ph sz="half" idx="2"/>
          </p:nvPr>
        </p:nvSpPr>
        <p:spPr>
          <a:xfrm>
            <a:off x="457200" y="2174875"/>
            <a:ext cx="3754760" cy="3951288"/>
          </a:xfrm>
        </p:spPr>
        <p:txBody>
          <a:bodyPr>
            <a:normAutofit fontScale="92500" lnSpcReduction="10000"/>
          </a:bodyPr>
          <a:lstStyle/>
          <a:p>
            <a:pPr marL="0" indent="0">
              <a:buNone/>
            </a:pPr>
            <a:r>
              <a:rPr lang="en-US" dirty="0" smtClean="0"/>
              <a:t>The presentation is about how from available public sector data, we can, through machine learning and AI, create value for the citizens. As demonstration, a model will be used with data from the training of civil servants. Furthermore, will be presented examples of AI applications from the Greek Public Administration</a:t>
            </a:r>
            <a:endParaRPr lang="el-GR" dirty="0"/>
          </a:p>
        </p:txBody>
      </p:sp>
      <p:sp>
        <p:nvSpPr>
          <p:cNvPr id="7" name="Θέση κειμένου 6"/>
          <p:cNvSpPr>
            <a:spLocks noGrp="1"/>
          </p:cNvSpPr>
          <p:nvPr>
            <p:ph type="body" sz="quarter" idx="3"/>
          </p:nvPr>
        </p:nvSpPr>
        <p:spPr/>
        <p:txBody>
          <a:bodyPr/>
          <a:lstStyle/>
          <a:p>
            <a:r>
              <a:rPr lang="en-US" dirty="0" smtClean="0"/>
              <a:t>Contents</a:t>
            </a:r>
            <a:endParaRPr lang="el-GR" dirty="0"/>
          </a:p>
        </p:txBody>
      </p:sp>
      <p:sp>
        <p:nvSpPr>
          <p:cNvPr id="8" name="Θέση περιεχομένου 7"/>
          <p:cNvSpPr>
            <a:spLocks noGrp="1"/>
          </p:cNvSpPr>
          <p:nvPr>
            <p:ph sz="quarter" idx="4"/>
          </p:nvPr>
        </p:nvSpPr>
        <p:spPr>
          <a:xfrm>
            <a:off x="4499993" y="2174875"/>
            <a:ext cx="4186808" cy="3951288"/>
          </a:xfrm>
        </p:spPr>
        <p:txBody>
          <a:bodyPr/>
          <a:lstStyle/>
          <a:p>
            <a:r>
              <a:rPr lang="en-US" dirty="0" smtClean="0"/>
              <a:t>Reasoning Mechanism for AI</a:t>
            </a:r>
          </a:p>
          <a:p>
            <a:r>
              <a:rPr lang="en-US" dirty="0" smtClean="0"/>
              <a:t>The role of Data to reasoning Mechanism</a:t>
            </a:r>
          </a:p>
          <a:p>
            <a:r>
              <a:rPr lang="en-US" dirty="0" smtClean="0"/>
              <a:t>Public Sector Data for AI training</a:t>
            </a:r>
          </a:p>
          <a:p>
            <a:r>
              <a:rPr lang="en-US" dirty="0" smtClean="0"/>
              <a:t>AI </a:t>
            </a:r>
            <a:r>
              <a:rPr lang="en-US" dirty="0" err="1" smtClean="0"/>
              <a:t>Usecases</a:t>
            </a:r>
            <a:r>
              <a:rPr lang="en-US" dirty="0" smtClean="0"/>
              <a:t> from the Greek Public Sector</a:t>
            </a:r>
            <a:endParaRPr lang="el-GR" dirty="0"/>
          </a:p>
        </p:txBody>
      </p:sp>
    </p:spTree>
    <p:extLst>
      <p:ext uri="{BB962C8B-B14F-4D97-AF65-F5344CB8AC3E}">
        <p14:creationId xmlns:p14="http://schemas.microsoft.com/office/powerpoint/2010/main" val="386799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1668"/>
            <a:ext cx="8229600" cy="868362"/>
          </a:xfrm>
        </p:spPr>
        <p:txBody>
          <a:bodyPr/>
          <a:lstStyle/>
          <a:p>
            <a:r>
              <a:rPr lang="en-US" dirty="0"/>
              <a:t>Citizen oriented </a:t>
            </a:r>
            <a:r>
              <a:rPr lang="en-US" dirty="0" smtClean="0"/>
              <a:t>Apps</a:t>
            </a:r>
            <a:r>
              <a:rPr lang="el-GR" dirty="0" smtClean="0"/>
              <a:t>:</a:t>
            </a:r>
            <a:r>
              <a:rPr lang="en-US" dirty="0" smtClean="0"/>
              <a:t> </a:t>
            </a:r>
            <a:r>
              <a:rPr lang="en-US" dirty="0" err="1" smtClean="0"/>
              <a:t>mAIgov</a:t>
            </a:r>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14400"/>
            <a:ext cx="9144000" cy="5943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823" y="31668"/>
            <a:ext cx="4419600" cy="868362"/>
          </a:xfrm>
        </p:spPr>
        <p:txBody>
          <a:bodyPr/>
          <a:lstStyle/>
          <a:p>
            <a:r>
              <a:rPr lang="en-US" dirty="0" smtClean="0"/>
              <a:t>Educational</a:t>
            </a:r>
            <a:endParaRPr lang="en-US" dirty="0"/>
          </a:p>
        </p:txBody>
      </p:sp>
      <p:sp>
        <p:nvSpPr>
          <p:cNvPr id="3" name="2 - Θέση περιεχομένου"/>
          <p:cNvSpPr>
            <a:spLocks noGrp="1"/>
          </p:cNvSpPr>
          <p:nvPr>
            <p:ph idx="1"/>
          </p:nvPr>
        </p:nvSpPr>
        <p:spPr>
          <a:xfrm>
            <a:off x="228600" y="1143000"/>
            <a:ext cx="4191000" cy="4525963"/>
          </a:xfrm>
        </p:spPr>
        <p:txBody>
          <a:bodyPr>
            <a:noAutofit/>
          </a:bodyPr>
          <a:lstStyle/>
          <a:p>
            <a:r>
              <a:rPr lang="en-US" sz="2800" dirty="0" smtClean="0"/>
              <a:t>Collaboration with Google to offer AI education to thousands of public administration employees (INEP/EKDDA)  </a:t>
            </a:r>
          </a:p>
          <a:p>
            <a:r>
              <a:rPr lang="en-US" sz="2800" dirty="0" smtClean="0"/>
              <a:t>AI for all ESDDA students &amp; Creativity with AI lab (ESDDA/EKDDA)</a:t>
            </a:r>
          </a:p>
          <a:p>
            <a:r>
              <a:rPr lang="en-US" sz="2800" dirty="0"/>
              <a:t>Building a national Competency framework for </a:t>
            </a:r>
            <a:r>
              <a:rPr lang="en-US" sz="2800" dirty="0" smtClean="0"/>
              <a:t>AI</a:t>
            </a:r>
          </a:p>
          <a:p>
            <a:endParaRPr lang="en-US" sz="2800" dirty="0"/>
          </a:p>
        </p:txBody>
      </p:sp>
      <p:pic>
        <p:nvPicPr>
          <p:cNvPr id="2050" name="Picture 2" descr="C:\Users\araptis\Dropbox\ΕΣΔΔΑ DropBox\Ταξίδια - Επισκέψεις\DISPA Hungary Oct 2024\Παρουσίασή μου\ΑΙ Πλαίσιο Ικανοτήτων.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36374" y="762000"/>
            <a:ext cx="4370120" cy="562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Key Barriers</a:t>
            </a:r>
            <a:endParaRPr lang="en-US" dirty="0"/>
          </a:p>
        </p:txBody>
      </p:sp>
      <p:graphicFrame>
        <p:nvGraphicFramePr>
          <p:cNvPr id="4" name="3 - Διάγραμμα"/>
          <p:cNvGraphicFramePr/>
          <p:nvPr/>
        </p:nvGraphicFramePr>
        <p:xfrm>
          <a:off x="685800" y="1219200"/>
          <a:ext cx="7772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lstStyle/>
          <a:p>
            <a:r>
              <a:rPr lang="en-US" dirty="0" smtClean="0"/>
              <a:t>Future Policies</a:t>
            </a:r>
            <a:endParaRPr lang="en-US" dirty="0"/>
          </a:p>
        </p:txBody>
      </p:sp>
      <p:graphicFrame>
        <p:nvGraphicFramePr>
          <p:cNvPr id="5" name="4 - Διάγραμμα"/>
          <p:cNvGraphicFramePr/>
          <p:nvPr>
            <p:extLst>
              <p:ext uri="{D42A27DB-BD31-4B8C-83A1-F6EECF244321}">
                <p14:modId xmlns:p14="http://schemas.microsoft.com/office/powerpoint/2010/main" val="147583077"/>
              </p:ext>
            </p:extLst>
          </p:nvPr>
        </p:nvGraphicFramePr>
        <p:xfrm>
          <a:off x="533400" y="914400"/>
          <a:ext cx="8153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533400"/>
            <a:ext cx="8310506" cy="4446588"/>
          </a:xfrm>
          <a:prstGeom prst="rect">
            <a:avLst/>
          </a:prstGeom>
          <a:noFill/>
          <a:ln w="9525">
            <a:noFill/>
            <a:miter lim="800000"/>
            <a:headEnd/>
            <a:tailEnd/>
          </a:ln>
          <a:effectLst/>
        </p:spPr>
      </p:pic>
      <p:sp>
        <p:nvSpPr>
          <p:cNvPr id="4" name="3 - Ορθογώνιο"/>
          <p:cNvSpPr/>
          <p:nvPr/>
        </p:nvSpPr>
        <p:spPr>
          <a:xfrm>
            <a:off x="307606" y="5334000"/>
            <a:ext cx="883639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Thanks for the attention!</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κειμένου"/>
          <p:cNvSpPr>
            <a:spLocks noGrp="1"/>
          </p:cNvSpPr>
          <p:nvPr>
            <p:ph type="body" idx="1"/>
          </p:nvPr>
        </p:nvSpPr>
        <p:spPr>
          <a:xfrm>
            <a:off x="533400" y="2895600"/>
            <a:ext cx="5486400" cy="1500187"/>
          </a:xfrm>
        </p:spPr>
        <p:txBody>
          <a:bodyPr>
            <a:normAutofit/>
          </a:bodyPr>
          <a:lstStyle/>
          <a:p>
            <a:r>
              <a:rPr lang="en-US" sz="8000" dirty="0" smtClean="0"/>
              <a:t>Data and AI</a:t>
            </a:r>
            <a:endParaRPr lang="en-US" sz="8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lstStyle/>
          <a:p>
            <a:r>
              <a:rPr lang="en-US" dirty="0" smtClean="0"/>
              <a:t>Reasoning Mechanism of AI</a:t>
            </a:r>
            <a:endParaRPr lang="el-GR" dirty="0"/>
          </a:p>
        </p:txBody>
      </p:sp>
      <p:sp>
        <p:nvSpPr>
          <p:cNvPr id="3" name="Ορθογώνιο 2"/>
          <p:cNvSpPr/>
          <p:nvPr/>
        </p:nvSpPr>
        <p:spPr>
          <a:xfrm>
            <a:off x="2051720" y="1268760"/>
            <a:ext cx="4806280" cy="2308324"/>
          </a:xfrm>
          <a:prstGeom prst="rect">
            <a:avLst/>
          </a:prstGeom>
        </p:spPr>
        <p:txBody>
          <a:bodyPr wrap="square">
            <a:spAutoFit/>
          </a:bodyPr>
          <a:lstStyle/>
          <a:p>
            <a:r>
              <a:rPr lang="en-US" sz="2400" u="sng" dirty="0" smtClean="0"/>
              <a:t>Reasoning mechanisms </a:t>
            </a:r>
            <a:r>
              <a:rPr lang="en-US" sz="2400" dirty="0" smtClean="0"/>
              <a:t>are the core processes that enable artificial intelligence systems to think, learn, and make decisions. They are the computational models that mimic human cognitive abilities</a:t>
            </a:r>
            <a:endParaRPr lang="el-GR" sz="2400" dirty="0"/>
          </a:p>
        </p:txBody>
      </p:sp>
      <p:sp>
        <p:nvSpPr>
          <p:cNvPr id="4" name="Rectangle 1"/>
          <p:cNvSpPr>
            <a:spLocks noChangeArrowheads="1"/>
          </p:cNvSpPr>
          <p:nvPr/>
        </p:nvSpPr>
        <p:spPr bwMode="auto">
          <a:xfrm>
            <a:off x="1395627" y="4067890"/>
            <a:ext cx="669674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l-GR" altLang="el-GR" sz="2400" b="1" i="0" u="none" strike="noStrike" cap="none" normalizeH="0" baseline="0" dirty="0" err="1" smtClean="0">
                <a:ln>
                  <a:noFill/>
                </a:ln>
                <a:solidFill>
                  <a:schemeClr val="tx1"/>
                </a:solidFill>
                <a:effectLst/>
                <a:cs typeface="Arial" charset="0"/>
              </a:rPr>
              <a:t>Deductive</a:t>
            </a:r>
            <a:r>
              <a:rPr kumimoji="0" lang="el-GR" altLang="el-GR" sz="2400" b="1" i="0" u="none" strike="noStrike" cap="none" normalizeH="0" baseline="0" dirty="0" smtClean="0">
                <a:ln>
                  <a:noFill/>
                </a:ln>
                <a:solidFill>
                  <a:schemeClr val="tx1"/>
                </a:solidFill>
                <a:effectLst/>
                <a:cs typeface="Arial" charset="0"/>
              </a:rPr>
              <a:t> </a:t>
            </a:r>
            <a:r>
              <a:rPr kumimoji="0" lang="el-GR" altLang="el-GR" sz="2400" b="1" i="0" u="none" strike="noStrike" cap="none" normalizeH="0" baseline="0" dirty="0" err="1" smtClean="0">
                <a:ln>
                  <a:noFill/>
                </a:ln>
                <a:solidFill>
                  <a:schemeClr val="tx1"/>
                </a:solidFill>
                <a:effectLst/>
                <a:cs typeface="Arial" charset="0"/>
              </a:rPr>
              <a:t>reasoning</a:t>
            </a:r>
            <a:r>
              <a:rPr kumimoji="0" lang="el-GR" altLang="el-GR" sz="2400" b="1" i="0" u="none" strike="noStrike" cap="none" normalizeH="0" baseline="0" dirty="0" smtClean="0">
                <a:ln>
                  <a:noFill/>
                </a:ln>
                <a:solidFill>
                  <a:schemeClr val="tx1"/>
                </a:solidFill>
                <a:effectLst/>
                <a:cs typeface="Arial" charset="0"/>
              </a:rPr>
              <a:t>:</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Drawing</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conclusions</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based</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on</a:t>
            </a:r>
            <a:r>
              <a:rPr kumimoji="0" lang="en-US" altLang="el-GR" sz="2400" b="0" i="0" u="none" strike="noStrike" cap="none" normalizeH="0" baseline="0" dirty="0" smtClean="0">
                <a:ln>
                  <a:noFill/>
                </a:ln>
                <a:solidFill>
                  <a:schemeClr val="tx1"/>
                </a:solidFill>
                <a:effectLst/>
                <a:cs typeface="Arial" charset="0"/>
              </a:rPr>
              <a:t> given</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logical</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rules</a:t>
            </a:r>
            <a:r>
              <a:rPr kumimoji="0" lang="el-GR" altLang="el-GR" sz="2400" b="0" i="0" u="none" strike="noStrike" cap="none" normalizeH="0" baseline="0" dirty="0" smtClean="0">
                <a:ln>
                  <a:noFill/>
                </a:ln>
                <a:solidFill>
                  <a:schemeClr val="tx1"/>
                </a:solidFill>
                <a:effectLst/>
                <a:cs typeface="Arial" charset="0"/>
              </a:rPr>
              <a:t> . </a:t>
            </a:r>
          </a:p>
          <a:p>
            <a:pPr marL="0" marR="0" lvl="0" indent="0" algn="l" defTabSz="914400" rtl="0" eaLnBrk="0" fontAlgn="base" latinLnBrk="0" hangingPunct="0">
              <a:lnSpc>
                <a:spcPct val="100000"/>
              </a:lnSpc>
              <a:spcBef>
                <a:spcPct val="0"/>
              </a:spcBef>
              <a:spcAft>
                <a:spcPct val="0"/>
              </a:spcAft>
              <a:buClrTx/>
              <a:buSzTx/>
              <a:tabLst/>
            </a:pPr>
            <a:r>
              <a:rPr kumimoji="0" lang="el-GR" altLang="el-GR" sz="2400" b="1" i="0" u="none" strike="noStrike" cap="none" normalizeH="0" baseline="0" dirty="0" err="1" smtClean="0">
                <a:ln>
                  <a:noFill/>
                </a:ln>
                <a:solidFill>
                  <a:schemeClr val="tx1"/>
                </a:solidFill>
                <a:effectLst/>
                <a:cs typeface="Arial" charset="0"/>
              </a:rPr>
              <a:t>Inductive</a:t>
            </a:r>
            <a:r>
              <a:rPr kumimoji="0" lang="el-GR" altLang="el-GR" sz="2400" b="1" i="0" u="none" strike="noStrike" cap="none" normalizeH="0" baseline="0" dirty="0" smtClean="0">
                <a:ln>
                  <a:noFill/>
                </a:ln>
                <a:solidFill>
                  <a:schemeClr val="tx1"/>
                </a:solidFill>
                <a:effectLst/>
                <a:cs typeface="Arial" charset="0"/>
              </a:rPr>
              <a:t> </a:t>
            </a:r>
            <a:r>
              <a:rPr kumimoji="0" lang="el-GR" altLang="el-GR" sz="2400" b="1" i="0" u="none" strike="noStrike" cap="none" normalizeH="0" baseline="0" dirty="0" err="1" smtClean="0">
                <a:ln>
                  <a:noFill/>
                </a:ln>
                <a:solidFill>
                  <a:schemeClr val="tx1"/>
                </a:solidFill>
                <a:effectLst/>
                <a:cs typeface="Arial" charset="0"/>
              </a:rPr>
              <a:t>reasoning</a:t>
            </a:r>
            <a:r>
              <a:rPr kumimoji="0" lang="el-GR" altLang="el-GR" sz="2400" b="1" i="0" u="none" strike="noStrike" cap="none" normalizeH="0" baseline="0" dirty="0" smtClean="0">
                <a:ln>
                  <a:noFill/>
                </a:ln>
                <a:solidFill>
                  <a:schemeClr val="tx1"/>
                </a:solidFill>
                <a:effectLst/>
                <a:cs typeface="Arial" charset="0"/>
              </a:rPr>
              <a:t>:</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Generalizing</a:t>
            </a:r>
            <a:r>
              <a:rPr kumimoji="0" lang="en-US" altLang="el-GR" sz="2400" b="0" i="0" u="none" strike="noStrike" cap="none" normalizeH="0" baseline="0" dirty="0" smtClean="0">
                <a:ln>
                  <a:noFill/>
                </a:ln>
                <a:solidFill>
                  <a:schemeClr val="tx1"/>
                </a:solidFill>
                <a:effectLst/>
                <a:cs typeface="Arial" charset="0"/>
              </a:rPr>
              <a:t> rules</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from</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specific</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observations</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to</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broader</a:t>
            </a:r>
            <a:r>
              <a:rPr kumimoji="0" lang="el-GR" altLang="el-GR" sz="2400" b="0" i="0" u="none" strike="noStrike" cap="none" normalizeH="0" baseline="0" dirty="0" smtClean="0">
                <a:ln>
                  <a:noFill/>
                </a:ln>
                <a:solidFill>
                  <a:schemeClr val="tx1"/>
                </a:solidFill>
                <a:effectLst/>
                <a:cs typeface="Arial" charset="0"/>
              </a:rPr>
              <a:t> </a:t>
            </a:r>
            <a:r>
              <a:rPr kumimoji="0" lang="el-GR" altLang="el-GR" sz="2400" b="0" i="0" u="none" strike="noStrike" cap="none" normalizeH="0" baseline="0" dirty="0" err="1" smtClean="0">
                <a:ln>
                  <a:noFill/>
                </a:ln>
                <a:solidFill>
                  <a:schemeClr val="tx1"/>
                </a:solidFill>
                <a:effectLst/>
                <a:cs typeface="Arial" charset="0"/>
              </a:rPr>
              <a:t>patterns</a:t>
            </a:r>
            <a:r>
              <a:rPr kumimoji="0" lang="el-GR" altLang="el-GR" sz="2400" b="0" i="0" u="none" strike="noStrike" cap="none" normalizeH="0" baseline="0" dirty="0" smtClean="0">
                <a:ln>
                  <a:noFill/>
                </a:ln>
                <a:solidFill>
                  <a:schemeClr val="tx1"/>
                </a:solidFill>
                <a:effectLst/>
                <a:cs typeface="Arial" charset="0"/>
              </a:rPr>
              <a:t>. </a:t>
            </a:r>
          </a:p>
        </p:txBody>
      </p:sp>
    </p:spTree>
    <p:extLst>
      <p:ext uri="{BB962C8B-B14F-4D97-AF65-F5344CB8AC3E}">
        <p14:creationId xmlns:p14="http://schemas.microsoft.com/office/powerpoint/2010/main" val="298981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Types of Reasoning Mechanisms</a:t>
            </a:r>
            <a:endParaRPr lang="el-GR" dirty="0"/>
          </a:p>
        </p:txBody>
      </p:sp>
      <p:sp>
        <p:nvSpPr>
          <p:cNvPr id="3" name="Ορθογώνιο 2"/>
          <p:cNvSpPr/>
          <p:nvPr/>
        </p:nvSpPr>
        <p:spPr>
          <a:xfrm>
            <a:off x="1115616" y="1556792"/>
            <a:ext cx="6606480" cy="5016758"/>
          </a:xfrm>
          <a:prstGeom prst="rect">
            <a:avLst/>
          </a:prstGeom>
        </p:spPr>
        <p:txBody>
          <a:bodyPr wrap="square">
            <a:spAutoFit/>
          </a:bodyPr>
          <a:lstStyle/>
          <a:p>
            <a:r>
              <a:rPr lang="en-US" sz="2000" b="1" dirty="0" smtClean="0"/>
              <a:t>Rule-based systems: </a:t>
            </a:r>
            <a:r>
              <a:rPr lang="en-US" sz="2000" dirty="0" smtClean="0"/>
              <a:t>These systems use a set of </a:t>
            </a:r>
            <a:r>
              <a:rPr lang="en-US" sz="2000" dirty="0" smtClean="0">
                <a:solidFill>
                  <a:srgbClr val="FF0000"/>
                </a:solidFill>
              </a:rPr>
              <a:t>predefined rules </a:t>
            </a:r>
            <a:r>
              <a:rPr lang="en-US" sz="2000" dirty="0" smtClean="0"/>
              <a:t>to make decisions. </a:t>
            </a:r>
            <a:r>
              <a:rPr lang="en-US" sz="2000" dirty="0" smtClean="0">
                <a:solidFill>
                  <a:srgbClr val="FF0000"/>
                </a:solidFill>
              </a:rPr>
              <a:t>expert systems</a:t>
            </a:r>
            <a:r>
              <a:rPr lang="en-US" sz="2000" dirty="0" smtClean="0"/>
              <a:t>, where </a:t>
            </a:r>
            <a:r>
              <a:rPr lang="en-US" sz="2000" dirty="0" smtClean="0">
                <a:solidFill>
                  <a:srgbClr val="FF0000"/>
                </a:solidFill>
              </a:rPr>
              <a:t>domain-specific knowledge</a:t>
            </a:r>
          </a:p>
          <a:p>
            <a:r>
              <a:rPr lang="en-US" sz="2000" b="1" dirty="0" smtClean="0"/>
              <a:t>Statistical learning: </a:t>
            </a:r>
            <a:r>
              <a:rPr lang="en-US" sz="2000" dirty="0" smtClean="0"/>
              <a:t>This approach involves </a:t>
            </a:r>
            <a:r>
              <a:rPr lang="en-US" sz="2000" dirty="0" smtClean="0">
                <a:solidFill>
                  <a:srgbClr val="FF0000"/>
                </a:solidFill>
              </a:rPr>
              <a:t>training models on large datasets</a:t>
            </a:r>
            <a:r>
              <a:rPr lang="en-US" sz="2000" dirty="0" smtClean="0"/>
              <a:t> to identify patterns and relationships. </a:t>
            </a:r>
          </a:p>
          <a:p>
            <a:r>
              <a:rPr lang="en-US" sz="2000" b="1" dirty="0" smtClean="0"/>
              <a:t>Probabilistic/Fuzzy reasoning:</a:t>
            </a:r>
            <a:r>
              <a:rPr lang="en-US" sz="2000" dirty="0" smtClean="0"/>
              <a:t> This technique uses probability theory to </a:t>
            </a:r>
            <a:r>
              <a:rPr lang="en-US" sz="2000" dirty="0" smtClean="0">
                <a:solidFill>
                  <a:srgbClr val="FF0000"/>
                </a:solidFill>
              </a:rPr>
              <a:t>represent uncertainty </a:t>
            </a:r>
            <a:r>
              <a:rPr lang="en-US" sz="2000" dirty="0" smtClean="0"/>
              <a:t>and make decisions based on the likelihood of </a:t>
            </a:r>
            <a:r>
              <a:rPr lang="en-US" sz="2000" dirty="0" smtClean="0">
                <a:solidFill>
                  <a:srgbClr val="FF0000"/>
                </a:solidFill>
              </a:rPr>
              <a:t>different outcomes</a:t>
            </a:r>
            <a:r>
              <a:rPr lang="en-US" sz="2000" dirty="0" smtClean="0"/>
              <a:t>. </a:t>
            </a:r>
          </a:p>
          <a:p>
            <a:r>
              <a:rPr lang="en-US" sz="2000" b="1" dirty="0" smtClean="0"/>
              <a:t>Symbolic reasoning</a:t>
            </a:r>
            <a:r>
              <a:rPr lang="en-US" sz="2000" dirty="0" smtClean="0"/>
              <a:t>: This approach involves </a:t>
            </a:r>
            <a:r>
              <a:rPr lang="en-US" sz="2000" dirty="0" smtClean="0">
                <a:solidFill>
                  <a:srgbClr val="FF0000"/>
                </a:solidFill>
              </a:rPr>
              <a:t>manipulating symbols and logical expressions</a:t>
            </a:r>
            <a:r>
              <a:rPr lang="en-US" sz="2000" dirty="0" smtClean="0"/>
              <a:t> to represent knowledge and reason about it. </a:t>
            </a:r>
          </a:p>
          <a:p>
            <a:r>
              <a:rPr lang="en-US" sz="2000" b="1" dirty="0" smtClean="0"/>
              <a:t>Neural networks: </a:t>
            </a:r>
            <a:r>
              <a:rPr lang="en-US" sz="2000" dirty="0" smtClean="0"/>
              <a:t>These models are inspired by the structure and function of the </a:t>
            </a:r>
            <a:r>
              <a:rPr lang="en-US" sz="2000" dirty="0" smtClean="0">
                <a:solidFill>
                  <a:srgbClr val="FF0000"/>
                </a:solidFill>
              </a:rPr>
              <a:t>human brain</a:t>
            </a:r>
            <a:r>
              <a:rPr lang="en-US" sz="2000" dirty="0" smtClean="0"/>
              <a:t>. They consist of interconnected nodes (neurons) that process information in parallel. Neural networks are particularly effective at learning complex patterns from data.   </a:t>
            </a:r>
            <a:endParaRPr lang="el-GR" sz="2000" dirty="0"/>
          </a:p>
        </p:txBody>
      </p:sp>
    </p:spTree>
    <p:extLst>
      <p:ext uri="{BB962C8B-B14F-4D97-AF65-F5344CB8AC3E}">
        <p14:creationId xmlns:p14="http://schemas.microsoft.com/office/powerpoint/2010/main" val="46965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role of Data to Intelligence </a:t>
            </a:r>
            <a:endParaRPr lang="el-GR" dirty="0"/>
          </a:p>
        </p:txBody>
      </p:sp>
      <p:sp>
        <p:nvSpPr>
          <p:cNvPr id="3" name="Ορθογώνιο 2"/>
          <p:cNvSpPr/>
          <p:nvPr/>
        </p:nvSpPr>
        <p:spPr>
          <a:xfrm>
            <a:off x="179512" y="1213008"/>
            <a:ext cx="2487488" cy="3477875"/>
          </a:xfrm>
          <a:prstGeom prst="rect">
            <a:avLst/>
          </a:prstGeom>
        </p:spPr>
        <p:txBody>
          <a:bodyPr wrap="square">
            <a:spAutoFit/>
          </a:bodyPr>
          <a:lstStyle/>
          <a:p>
            <a:r>
              <a:rPr lang="en-US" sz="2000" dirty="0" smtClean="0"/>
              <a:t>Data is the </a:t>
            </a:r>
            <a:r>
              <a:rPr lang="en-US" sz="2000" b="1" dirty="0" smtClean="0">
                <a:solidFill>
                  <a:srgbClr val="FF0000"/>
                </a:solidFill>
              </a:rPr>
              <a:t>raw material </a:t>
            </a:r>
            <a:r>
              <a:rPr lang="en-US" sz="2000" dirty="0" smtClean="0"/>
              <a:t>of intelligence.</a:t>
            </a:r>
          </a:p>
          <a:p>
            <a:r>
              <a:rPr lang="en-US" sz="2000" dirty="0" smtClean="0"/>
              <a:t>It's the information that AI systems use to </a:t>
            </a:r>
            <a:r>
              <a:rPr lang="en-US" sz="2000" b="1" dirty="0" smtClean="0">
                <a:solidFill>
                  <a:srgbClr val="FF0000"/>
                </a:solidFill>
              </a:rPr>
              <a:t>learn, reason, and make decisions</a:t>
            </a:r>
            <a:r>
              <a:rPr lang="en-US" sz="2000" dirty="0" smtClean="0"/>
              <a:t>. </a:t>
            </a:r>
          </a:p>
          <a:p>
            <a:r>
              <a:rPr lang="en-US" sz="2000" dirty="0" smtClean="0"/>
              <a:t>The path from data to intelligence typically involves several key steps:</a:t>
            </a:r>
            <a:endParaRPr lang="el-GR" sz="2000" dirty="0"/>
          </a:p>
        </p:txBody>
      </p:sp>
      <p:graphicFrame>
        <p:nvGraphicFramePr>
          <p:cNvPr id="5" name="Διάγραμμα 4"/>
          <p:cNvGraphicFramePr/>
          <p:nvPr>
            <p:extLst>
              <p:ext uri="{D42A27DB-BD31-4B8C-83A1-F6EECF244321}">
                <p14:modId xmlns:p14="http://schemas.microsoft.com/office/powerpoint/2010/main" val="4141849354"/>
              </p:ext>
            </p:extLst>
          </p:nvPr>
        </p:nvGraphicFramePr>
        <p:xfrm>
          <a:off x="2627784" y="1484784"/>
          <a:ext cx="6516216"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88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37"/>
            <a:ext cx="8229600" cy="1143000"/>
          </a:xfrm>
        </p:spPr>
        <p:txBody>
          <a:bodyPr/>
          <a:lstStyle/>
          <a:p>
            <a:r>
              <a:rPr lang="en-US" dirty="0" smtClean="0"/>
              <a:t>Educational Example</a:t>
            </a:r>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158" y="1295400"/>
            <a:ext cx="5155442" cy="536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2306" y="4622006"/>
            <a:ext cx="3703093" cy="19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12306" y="1295400"/>
            <a:ext cx="3847533" cy="1754326"/>
          </a:xfrm>
          <a:prstGeom prst="rect">
            <a:avLst/>
          </a:prstGeom>
          <a:noFill/>
        </p:spPr>
        <p:txBody>
          <a:bodyPr wrap="square" rtlCol="0">
            <a:spAutoFit/>
          </a:bodyPr>
          <a:lstStyle/>
          <a:p>
            <a:r>
              <a:rPr lang="en-US" dirty="0" smtClean="0"/>
              <a:t>Key role to AI, are playing the </a:t>
            </a:r>
            <a:r>
              <a:rPr lang="en-US" b="1" dirty="0" smtClean="0">
                <a:solidFill>
                  <a:srgbClr val="FF0000"/>
                </a:solidFill>
              </a:rPr>
              <a:t>Clustering Algorithms</a:t>
            </a:r>
            <a:r>
              <a:rPr lang="en-US" dirty="0" smtClean="0"/>
              <a:t>. </a:t>
            </a:r>
          </a:p>
          <a:p>
            <a:r>
              <a:rPr lang="en-US" dirty="0" smtClean="0"/>
              <a:t>Here is the example of creating a decision tree for the willingness to educate in digital, using simple data from a questionnaire. </a:t>
            </a:r>
            <a:endParaRPr lang="el-GR" dirty="0"/>
          </a:p>
        </p:txBody>
      </p:sp>
    </p:spTree>
    <p:extLst>
      <p:ext uri="{BB962C8B-B14F-4D97-AF65-F5344CB8AC3E}">
        <p14:creationId xmlns:p14="http://schemas.microsoft.com/office/powerpoint/2010/main" val="130823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868362"/>
          </a:xfrm>
        </p:spPr>
        <p:txBody>
          <a:bodyPr/>
          <a:lstStyle/>
          <a:p>
            <a:r>
              <a:rPr lang="en-US" dirty="0" smtClean="0"/>
              <a:t>Data utilization in Digital Economy</a:t>
            </a:r>
            <a:endParaRPr lang="en-US" dirty="0"/>
          </a:p>
        </p:txBody>
      </p:sp>
      <p:sp>
        <p:nvSpPr>
          <p:cNvPr id="4" name="3 - Θέση κειμένου"/>
          <p:cNvSpPr>
            <a:spLocks noGrp="1"/>
          </p:cNvSpPr>
          <p:nvPr>
            <p:ph type="body" idx="1"/>
          </p:nvPr>
        </p:nvSpPr>
        <p:spPr>
          <a:xfrm>
            <a:off x="457200" y="914400"/>
            <a:ext cx="4040188" cy="639762"/>
          </a:xfrm>
        </p:spPr>
        <p:txBody>
          <a:bodyPr/>
          <a:lstStyle/>
          <a:p>
            <a:r>
              <a:rPr lang="en-US" dirty="0" smtClean="0">
                <a:solidFill>
                  <a:srgbClr val="FF0000"/>
                </a:solidFill>
              </a:rPr>
              <a:t>Private Sector</a:t>
            </a:r>
            <a:endParaRPr lang="en-US" dirty="0">
              <a:solidFill>
                <a:srgbClr val="FF0000"/>
              </a:solidFill>
            </a:endParaRPr>
          </a:p>
        </p:txBody>
      </p:sp>
      <p:sp>
        <p:nvSpPr>
          <p:cNvPr id="5" name="4 - Θέση περιεχομένου"/>
          <p:cNvSpPr>
            <a:spLocks noGrp="1"/>
          </p:cNvSpPr>
          <p:nvPr>
            <p:ph sz="half" idx="2"/>
          </p:nvPr>
        </p:nvSpPr>
        <p:spPr>
          <a:xfrm>
            <a:off x="457200" y="1524000"/>
            <a:ext cx="4040188" cy="5334000"/>
          </a:xfrm>
        </p:spPr>
        <p:txBody>
          <a:bodyPr>
            <a:normAutofit fontScale="92500" lnSpcReduction="20000"/>
          </a:bodyPr>
          <a:lstStyle/>
          <a:p>
            <a:pPr>
              <a:buNone/>
            </a:pPr>
            <a:r>
              <a:rPr lang="en-US" sz="2800" b="1" dirty="0" smtClean="0">
                <a:solidFill>
                  <a:srgbClr val="FF0000"/>
                </a:solidFill>
              </a:rPr>
              <a:t>Monetizing data</a:t>
            </a:r>
            <a:r>
              <a:rPr lang="el-GR" sz="2800" b="1" dirty="0" smtClean="0">
                <a:solidFill>
                  <a:srgbClr val="FF0000"/>
                </a:solidFill>
              </a:rPr>
              <a:t>:</a:t>
            </a:r>
            <a:endParaRPr lang="en-US" sz="2800" b="1" dirty="0" smtClean="0">
              <a:solidFill>
                <a:srgbClr val="FF0000"/>
              </a:solidFill>
            </a:endParaRPr>
          </a:p>
          <a:p>
            <a:pPr>
              <a:buNone/>
            </a:pPr>
            <a:r>
              <a:rPr lang="en-US" b="1" dirty="0" smtClean="0"/>
              <a:t>1. Data-as-a-Service (</a:t>
            </a:r>
            <a:r>
              <a:rPr lang="en-US" b="1" dirty="0" err="1" smtClean="0"/>
              <a:t>DaaS</a:t>
            </a:r>
            <a:r>
              <a:rPr lang="en-US" b="1" dirty="0" smtClean="0"/>
              <a:t>)</a:t>
            </a:r>
            <a:endParaRPr lang="en-US" dirty="0" smtClean="0"/>
          </a:p>
          <a:p>
            <a:pPr>
              <a:buNone/>
            </a:pPr>
            <a:r>
              <a:rPr lang="en-US" b="1" dirty="0" smtClean="0"/>
              <a:t>2. Analytics as a Service (</a:t>
            </a:r>
            <a:r>
              <a:rPr lang="en-US" b="1" dirty="0" err="1" smtClean="0"/>
              <a:t>AaaS</a:t>
            </a:r>
            <a:r>
              <a:rPr lang="en-US" b="1" dirty="0" smtClean="0"/>
              <a:t>)</a:t>
            </a:r>
            <a:endParaRPr lang="en-US" dirty="0" smtClean="0"/>
          </a:p>
          <a:p>
            <a:pPr>
              <a:buNone/>
            </a:pPr>
            <a:r>
              <a:rPr lang="en-US" b="1" dirty="0" smtClean="0"/>
              <a:t>3. Data Licensing</a:t>
            </a:r>
            <a:endParaRPr lang="en-US" dirty="0" smtClean="0"/>
          </a:p>
          <a:p>
            <a:pPr>
              <a:buNone/>
            </a:pPr>
            <a:r>
              <a:rPr lang="en-US" b="1" dirty="0" smtClean="0"/>
              <a:t>4. Data Partnerships</a:t>
            </a:r>
            <a:endParaRPr lang="en-US" dirty="0" smtClean="0"/>
          </a:p>
          <a:p>
            <a:pPr>
              <a:buNone/>
            </a:pPr>
            <a:r>
              <a:rPr lang="en-US" b="1" dirty="0" smtClean="0"/>
              <a:t>5. API Access for Developers</a:t>
            </a:r>
            <a:endParaRPr lang="en-US" dirty="0" smtClean="0"/>
          </a:p>
          <a:p>
            <a:pPr>
              <a:buNone/>
            </a:pPr>
            <a:r>
              <a:rPr lang="en-US" b="1" dirty="0" smtClean="0"/>
              <a:t>6. Targeted Advertising</a:t>
            </a:r>
            <a:endParaRPr lang="en-US" dirty="0" smtClean="0"/>
          </a:p>
          <a:p>
            <a:pPr>
              <a:buNone/>
            </a:pPr>
            <a:r>
              <a:rPr lang="en-US" b="1" dirty="0" smtClean="0"/>
              <a:t>7. Building a Data Marketplace</a:t>
            </a:r>
            <a:endParaRPr lang="en-US" dirty="0" smtClean="0"/>
          </a:p>
          <a:p>
            <a:pPr>
              <a:buNone/>
            </a:pPr>
            <a:r>
              <a:rPr lang="en-US" b="1" dirty="0" smtClean="0"/>
              <a:t>8. Customized Data Solutions</a:t>
            </a:r>
            <a:endParaRPr lang="en-US" dirty="0" smtClean="0"/>
          </a:p>
          <a:p>
            <a:pPr>
              <a:buNone/>
            </a:pPr>
            <a:r>
              <a:rPr lang="en-US" b="1" dirty="0" smtClean="0"/>
              <a:t>9. Monetizing User Data through Value Exchange</a:t>
            </a:r>
            <a:endParaRPr lang="en-US" dirty="0" smtClean="0"/>
          </a:p>
          <a:p>
            <a:pPr>
              <a:buNone/>
            </a:pPr>
            <a:r>
              <a:rPr lang="en-US" b="1" dirty="0" smtClean="0"/>
              <a:t>10. Monetizing Data for Product Development</a:t>
            </a:r>
            <a:endParaRPr lang="en-US" dirty="0" smtClean="0"/>
          </a:p>
          <a:p>
            <a:pPr>
              <a:buNone/>
            </a:pPr>
            <a:r>
              <a:rPr lang="en-US" b="1" dirty="0" smtClean="0"/>
              <a:t>11. Predictive Models and AI Solutions</a:t>
            </a:r>
            <a:r>
              <a:rPr lang="el-GR" dirty="0" smtClean="0"/>
              <a:t> </a:t>
            </a:r>
            <a:endParaRPr lang="en-US" dirty="0"/>
          </a:p>
        </p:txBody>
      </p:sp>
      <p:sp>
        <p:nvSpPr>
          <p:cNvPr id="6" name="5 - Θέση κειμένου"/>
          <p:cNvSpPr>
            <a:spLocks noGrp="1"/>
          </p:cNvSpPr>
          <p:nvPr>
            <p:ph type="body" sz="quarter" idx="3"/>
          </p:nvPr>
        </p:nvSpPr>
        <p:spPr>
          <a:xfrm>
            <a:off x="4648200" y="914400"/>
            <a:ext cx="4041775" cy="639762"/>
          </a:xfrm>
        </p:spPr>
        <p:txBody>
          <a:bodyPr/>
          <a:lstStyle/>
          <a:p>
            <a:r>
              <a:rPr lang="en-US" dirty="0" smtClean="0">
                <a:solidFill>
                  <a:srgbClr val="FF0000"/>
                </a:solidFill>
              </a:rPr>
              <a:t>Public Sector</a:t>
            </a:r>
            <a:endParaRPr lang="en-US" dirty="0">
              <a:solidFill>
                <a:srgbClr val="FF0000"/>
              </a:solidFill>
            </a:endParaRPr>
          </a:p>
        </p:txBody>
      </p:sp>
      <p:sp>
        <p:nvSpPr>
          <p:cNvPr id="7" name="6 - Θέση περιεχομένου"/>
          <p:cNvSpPr>
            <a:spLocks noGrp="1"/>
          </p:cNvSpPr>
          <p:nvPr>
            <p:ph sz="quarter" idx="4"/>
          </p:nvPr>
        </p:nvSpPr>
        <p:spPr>
          <a:xfrm>
            <a:off x="4645025" y="1524000"/>
            <a:ext cx="4041775" cy="5334000"/>
          </a:xfrm>
        </p:spPr>
        <p:txBody>
          <a:bodyPr>
            <a:normAutofit fontScale="32500" lnSpcReduction="20000"/>
          </a:bodyPr>
          <a:lstStyle/>
          <a:p>
            <a:pPr>
              <a:buNone/>
            </a:pPr>
            <a:r>
              <a:rPr lang="en-US" sz="7400" b="1" dirty="0" smtClean="0">
                <a:solidFill>
                  <a:srgbClr val="FF0000"/>
                </a:solidFill>
              </a:rPr>
              <a:t>Creating value to citizens</a:t>
            </a:r>
            <a:r>
              <a:rPr lang="el-GR" sz="7400" b="1" dirty="0" smtClean="0">
                <a:solidFill>
                  <a:srgbClr val="FF0000"/>
                </a:solidFill>
              </a:rPr>
              <a:t>:</a:t>
            </a:r>
          </a:p>
          <a:p>
            <a:pPr>
              <a:buNone/>
            </a:pPr>
            <a:r>
              <a:rPr lang="en-US" sz="3800" b="1" dirty="0" smtClean="0"/>
              <a:t>1. </a:t>
            </a:r>
            <a:r>
              <a:rPr lang="en-US" sz="5500" b="1" dirty="0" smtClean="0"/>
              <a:t>Data-Driven Policy Support</a:t>
            </a:r>
            <a:endParaRPr lang="en-US" sz="5500" dirty="0" smtClean="0"/>
          </a:p>
          <a:p>
            <a:pPr>
              <a:buNone/>
            </a:pPr>
            <a:r>
              <a:rPr lang="en-US" sz="5500" b="1" dirty="0" smtClean="0"/>
              <a:t>2. Infrastructure and Urban Planning Solutions</a:t>
            </a:r>
            <a:endParaRPr lang="en-US" sz="5500" dirty="0" smtClean="0"/>
          </a:p>
          <a:p>
            <a:pPr>
              <a:buNone/>
            </a:pPr>
            <a:r>
              <a:rPr lang="en-US" sz="5500" b="1" dirty="0" smtClean="0"/>
              <a:t>3. Government Contracts for Data Services</a:t>
            </a:r>
            <a:endParaRPr lang="en-US" sz="5500" dirty="0" smtClean="0"/>
          </a:p>
          <a:p>
            <a:pPr>
              <a:buNone/>
            </a:pPr>
            <a:r>
              <a:rPr lang="en-US" sz="5500" b="1" dirty="0" smtClean="0"/>
              <a:t>4. Open Data Platforms and Public-Private Partnerships</a:t>
            </a:r>
            <a:endParaRPr lang="en-US" sz="5500" dirty="0" smtClean="0"/>
          </a:p>
          <a:p>
            <a:pPr>
              <a:buNone/>
            </a:pPr>
            <a:r>
              <a:rPr lang="en-US" sz="5500" b="1" dirty="0" smtClean="0"/>
              <a:t>5. Predictive Analytics for Public Services</a:t>
            </a:r>
            <a:endParaRPr lang="en-US" sz="5500" dirty="0" smtClean="0"/>
          </a:p>
          <a:p>
            <a:pPr>
              <a:buNone/>
            </a:pPr>
            <a:r>
              <a:rPr lang="en-US" sz="5500" b="1" dirty="0" smtClean="0"/>
              <a:t>6. Data Licensing for Research and Policy Development</a:t>
            </a:r>
            <a:endParaRPr lang="en-US" sz="5500" dirty="0" smtClean="0"/>
          </a:p>
          <a:p>
            <a:pPr>
              <a:buNone/>
            </a:pPr>
            <a:r>
              <a:rPr lang="en-US" sz="5500" b="1" dirty="0" smtClean="0"/>
              <a:t>7. Smart City and </a:t>
            </a:r>
            <a:r>
              <a:rPr lang="en-US" sz="5500" b="1" dirty="0" err="1" smtClean="0"/>
              <a:t>IoT</a:t>
            </a:r>
            <a:r>
              <a:rPr lang="en-US" sz="5500" b="1" dirty="0" smtClean="0"/>
              <a:t> Data Solutions</a:t>
            </a:r>
            <a:endParaRPr lang="en-US" sz="5500" dirty="0" smtClean="0"/>
          </a:p>
          <a:p>
            <a:pPr>
              <a:buNone/>
            </a:pPr>
            <a:r>
              <a:rPr lang="en-US" sz="5500" b="1" dirty="0" smtClean="0"/>
              <a:t>8. Public Safety and Security</a:t>
            </a:r>
            <a:endParaRPr lang="en-US" sz="5500" dirty="0" smtClean="0"/>
          </a:p>
          <a:p>
            <a:pPr>
              <a:buNone/>
            </a:pPr>
            <a:r>
              <a:rPr lang="en-US" sz="5500" b="1" dirty="0" smtClean="0"/>
              <a:t>9. Environmental Monitoring</a:t>
            </a:r>
            <a:endParaRPr lang="en-US" sz="5500" dirty="0" smtClean="0"/>
          </a:p>
          <a:p>
            <a:pPr>
              <a:buNone/>
            </a:pPr>
            <a:r>
              <a:rPr lang="en-US" sz="5500" b="1" dirty="0" smtClean="0"/>
              <a:t>10. Healthcare Data Solutions</a:t>
            </a:r>
            <a:endParaRPr lang="en-US" sz="5500" dirty="0" smtClean="0"/>
          </a:p>
          <a:p>
            <a:pPr>
              <a:buNone/>
            </a:pPr>
            <a:r>
              <a:rPr lang="en-US" sz="5500" b="1" dirty="0" smtClean="0"/>
              <a:t>11. Transportation and Mobility Data</a:t>
            </a:r>
            <a:endParaRPr lang="en-US" sz="5500" dirty="0" smtClean="0"/>
          </a:p>
          <a:p>
            <a:pPr>
              <a:buNone/>
            </a:pPr>
            <a:r>
              <a:rPr lang="en-US" sz="5500" b="1" dirty="0" smtClean="0"/>
              <a:t>12. Disaster Response and Management</a:t>
            </a:r>
            <a:endParaRPr lang="en-US" sz="5500" dirty="0" smtClean="0"/>
          </a:p>
          <a:p>
            <a:pPr>
              <a:buNone/>
            </a:pPr>
            <a:r>
              <a:rPr lang="en-US" sz="5500" b="1" dirty="0" smtClean="0"/>
              <a:t>13. Public Procurement Data</a:t>
            </a:r>
            <a:endParaRPr lang="en-US" sz="5500" dirty="0" smtClean="0"/>
          </a:p>
          <a:p>
            <a:pPr>
              <a:buNone/>
            </a:pPr>
            <a:r>
              <a:rPr lang="en-US" sz="5500" b="1" dirty="0" smtClean="0"/>
              <a:t>14. Data-Enhanced Citizen Services</a:t>
            </a:r>
            <a:endParaRPr lang="en-US" sz="55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59631"/>
            <a:ext cx="8229600" cy="778098"/>
          </a:xfrm>
        </p:spPr>
        <p:txBody>
          <a:bodyPr/>
          <a:lstStyle/>
          <a:p>
            <a:r>
              <a:rPr lang="en-US" dirty="0" smtClean="0"/>
              <a:t>Conclusion </a:t>
            </a:r>
            <a:endParaRPr lang="el-GR" dirty="0"/>
          </a:p>
        </p:txBody>
      </p:sp>
      <p:sp>
        <p:nvSpPr>
          <p:cNvPr id="3" name="Έκρηξη 1 2"/>
          <p:cNvSpPr/>
          <p:nvPr/>
        </p:nvSpPr>
        <p:spPr>
          <a:xfrm>
            <a:off x="276396" y="3048000"/>
            <a:ext cx="3168352" cy="35052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Using Digital, we obtain the </a:t>
            </a:r>
            <a:r>
              <a:rPr lang="el-GR" b="1" dirty="0" smtClean="0">
                <a:solidFill>
                  <a:schemeClr val="bg2">
                    <a:lumMod val="10000"/>
                  </a:schemeClr>
                </a:solidFill>
              </a:rPr>
              <a:t>«Α», </a:t>
            </a:r>
            <a:r>
              <a:rPr lang="en-US" b="1" dirty="0" smtClean="0">
                <a:solidFill>
                  <a:schemeClr val="bg2">
                    <a:lumMod val="10000"/>
                  </a:schemeClr>
                </a:solidFill>
              </a:rPr>
              <a:t>using Data we obtain the </a:t>
            </a:r>
            <a:r>
              <a:rPr lang="el-GR" b="1" dirty="0" smtClean="0">
                <a:solidFill>
                  <a:schemeClr val="bg2">
                    <a:lumMod val="10000"/>
                  </a:schemeClr>
                </a:solidFill>
              </a:rPr>
              <a:t>«Ι» </a:t>
            </a:r>
            <a:r>
              <a:rPr lang="en-US" b="1" dirty="0" smtClean="0">
                <a:solidFill>
                  <a:schemeClr val="bg2">
                    <a:lumMod val="10000"/>
                  </a:schemeClr>
                </a:solidFill>
              </a:rPr>
              <a:t>No Data, No AI</a:t>
            </a:r>
            <a:endParaRPr lang="el-GR" b="1" dirty="0">
              <a:solidFill>
                <a:schemeClr val="bg2">
                  <a:lumMod val="10000"/>
                </a:schemeClr>
              </a:solidFill>
            </a:endParaRPr>
          </a:p>
        </p:txBody>
      </p:sp>
      <p:graphicFrame>
        <p:nvGraphicFramePr>
          <p:cNvPr id="5" name="Διάγραμμα 4"/>
          <p:cNvGraphicFramePr/>
          <p:nvPr>
            <p:extLst>
              <p:ext uri="{D42A27DB-BD31-4B8C-83A1-F6EECF244321}">
                <p14:modId xmlns:p14="http://schemas.microsoft.com/office/powerpoint/2010/main" val="3894904196"/>
              </p:ext>
            </p:extLst>
          </p:nvPr>
        </p:nvGraphicFramePr>
        <p:xfrm>
          <a:off x="3851920" y="980728"/>
          <a:ext cx="4572000" cy="5192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Στρογγυλεμένο ορθογώνιο 5"/>
          <p:cNvSpPr/>
          <p:nvPr/>
        </p:nvSpPr>
        <p:spPr>
          <a:xfrm>
            <a:off x="611560" y="1196752"/>
            <a:ext cx="2304256"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2">
                    <a:lumMod val="10000"/>
                  </a:schemeClr>
                </a:solidFill>
              </a:rPr>
              <a:t>Build an ecosystem of Public Sector DATA</a:t>
            </a:r>
            <a:endParaRPr lang="el-GR" sz="2400" dirty="0">
              <a:solidFill>
                <a:schemeClr val="bg2">
                  <a:lumMod val="10000"/>
                </a:schemeClr>
              </a:solidFill>
            </a:endParaRPr>
          </a:p>
        </p:txBody>
      </p:sp>
    </p:spTree>
    <p:extLst>
      <p:ext uri="{BB962C8B-B14F-4D97-AF65-F5344CB8AC3E}">
        <p14:creationId xmlns:p14="http://schemas.microsoft.com/office/powerpoint/2010/main" val="20520765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1682</Words>
  <Application>Microsoft Office PowerPoint</Application>
  <PresentationFormat>Diavetítés a képernyőre (4:3 oldalarány)</PresentationFormat>
  <Paragraphs>153</Paragraphs>
  <Slides>24</Slides>
  <Notes>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Aptos</vt:lpstr>
      <vt:lpstr>Arial</vt:lpstr>
      <vt:lpstr>Calibri</vt:lpstr>
      <vt:lpstr>Wingdings</vt:lpstr>
      <vt:lpstr>Θέμα του Office</vt:lpstr>
      <vt:lpstr>PowerPoint-bemutató</vt:lpstr>
      <vt:lpstr>Aim and Contents</vt:lpstr>
      <vt:lpstr>PowerPoint-bemutató</vt:lpstr>
      <vt:lpstr>Reasoning Mechanism of AI</vt:lpstr>
      <vt:lpstr>Types of Reasoning Mechanisms</vt:lpstr>
      <vt:lpstr>The role of Data to Intelligence </vt:lpstr>
      <vt:lpstr>Educational Example</vt:lpstr>
      <vt:lpstr>Data utilization in Digital Economy</vt:lpstr>
      <vt:lpstr>Conclusion </vt:lpstr>
      <vt:lpstr>PowerPoint-bemutató</vt:lpstr>
      <vt:lpstr>Leveling -Dimensioning of AI in Greece</vt:lpstr>
      <vt:lpstr>Strategy - Legislative framework - Alignment with EU Regulations and Frameworks </vt:lpstr>
      <vt:lpstr>Technological</vt:lpstr>
      <vt:lpstr>Technological</vt:lpstr>
      <vt:lpstr>AI for Internal Public Administration Purposes: Goal setting 1/3</vt:lpstr>
      <vt:lpstr>AI for Internal Public Administration Purposes: Goal setting 2/3</vt:lpstr>
      <vt:lpstr>AI for Internal Public Administration Purposes: Goal setting 3/3</vt:lpstr>
      <vt:lpstr>AI for Internal Public Administration Purposes: Goal setting 4/5</vt:lpstr>
      <vt:lpstr>AI for Internal Public Administration Purposes: Goal setting 5/5</vt:lpstr>
      <vt:lpstr>Citizen oriented Apps: mAIgov</vt:lpstr>
      <vt:lpstr>Educational</vt:lpstr>
      <vt:lpstr>Key Barriers</vt:lpstr>
      <vt:lpstr>Future Policies</vt:lpstr>
      <vt:lpstr>PowerPoint-bemutató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Ράπτης Αθανάσιος</dc:creator>
  <cp:lastModifiedBy>Kiss Ádám Valér</cp:lastModifiedBy>
  <cp:revision>62</cp:revision>
  <dcterms:created xsi:type="dcterms:W3CDTF">2024-10-21T10:25:16Z</dcterms:created>
  <dcterms:modified xsi:type="dcterms:W3CDTF">2024-10-25T06:03:02Z</dcterms:modified>
</cp:coreProperties>
</file>