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6" r:id="rId2"/>
    <p:sldId id="289" r:id="rId3"/>
    <p:sldId id="258" r:id="rId4"/>
    <p:sldId id="259" r:id="rId5"/>
    <p:sldId id="260" r:id="rId6"/>
    <p:sldId id="261" r:id="rId7"/>
    <p:sldId id="297" r:id="rId8"/>
    <p:sldId id="298" r:id="rId9"/>
    <p:sldId id="299" r:id="rId10"/>
    <p:sldId id="300" r:id="rId11"/>
    <p:sldId id="293" r:id="rId12"/>
    <p:sldId id="288" r:id="rId13"/>
    <p:sldId id="296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9A5E"/>
    <a:srgbClr val="FBD2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6283" autoAdjust="0"/>
  </p:normalViewPr>
  <p:slideViewPr>
    <p:cSldViewPr snapToGrid="0">
      <p:cViewPr varScale="1">
        <p:scale>
          <a:sx n="110" d="100"/>
          <a:sy n="110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408D5-38AD-4A73-AE2B-A87AE47AD559}" type="doc">
      <dgm:prSet loTypeId="urn:microsoft.com/office/officeart/2005/8/layout/process4" loCatId="list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EA132386-E3AB-4C8E-BC87-7C847774F9F9}">
      <dgm:prSet custT="1"/>
      <dgm:spPr/>
      <dgm:t>
        <a:bodyPr tIns="828000" anchor="b" anchorCtr="0"/>
        <a:lstStyle/>
        <a:p>
          <a:pPr>
            <a:lnSpc>
              <a:spcPts val="1000"/>
            </a:lnSpc>
          </a:pPr>
          <a:r>
            <a:rPr lang="en-US" sz="2500" dirty="0"/>
            <a:t>Where did we start?</a:t>
          </a:r>
          <a:r>
            <a:rPr lang="hu-HU" sz="2500" dirty="0"/>
            <a:t> </a:t>
          </a:r>
        </a:p>
        <a:p>
          <a:pPr>
            <a:lnSpc>
              <a:spcPts val="1000"/>
            </a:lnSpc>
          </a:pPr>
          <a:r>
            <a:rPr lang="en-US" sz="2500" dirty="0"/>
            <a:t> </a:t>
          </a:r>
          <a:r>
            <a:rPr lang="en-US" sz="2500" b="1" dirty="0"/>
            <a:t>The challenge</a:t>
          </a:r>
        </a:p>
      </dgm:t>
    </dgm:pt>
    <dgm:pt modelId="{0F805141-EAAD-4798-B95F-FC097957F159}" type="parTrans" cxnId="{EFC3A294-5688-43A0-B904-6501745B8BE8}">
      <dgm:prSet/>
      <dgm:spPr/>
      <dgm:t>
        <a:bodyPr/>
        <a:lstStyle/>
        <a:p>
          <a:pPr>
            <a:lnSpc>
              <a:spcPts val="1000"/>
            </a:lnSpc>
          </a:pPr>
          <a:endParaRPr lang="en-US"/>
        </a:p>
      </dgm:t>
    </dgm:pt>
    <dgm:pt modelId="{DE4C382D-D13F-4FAD-AD7A-EE7B5FBF40DE}" type="sibTrans" cxnId="{EFC3A294-5688-43A0-B904-6501745B8BE8}">
      <dgm:prSet/>
      <dgm:spPr/>
      <dgm:t>
        <a:bodyPr/>
        <a:lstStyle/>
        <a:p>
          <a:pPr>
            <a:lnSpc>
              <a:spcPts val="1000"/>
            </a:lnSpc>
          </a:pPr>
          <a:endParaRPr lang="en-US"/>
        </a:p>
      </dgm:t>
    </dgm:pt>
    <dgm:pt modelId="{650B077B-08DB-4461-B9D9-27CF381BFE14}">
      <dgm:prSet custT="1"/>
      <dgm:spPr/>
      <dgm:t>
        <a:bodyPr tIns="828000" anchor="b" anchorCtr="0"/>
        <a:lstStyle/>
        <a:p>
          <a:pPr>
            <a:lnSpc>
              <a:spcPts val="1000"/>
            </a:lnSpc>
          </a:pPr>
          <a:r>
            <a:rPr lang="en-US" sz="2500" dirty="0"/>
            <a:t>What was our strategy? </a:t>
          </a:r>
          <a:endParaRPr lang="hu-HU" sz="2500" dirty="0"/>
        </a:p>
        <a:p>
          <a:pPr>
            <a:lnSpc>
              <a:spcPts val="1000"/>
            </a:lnSpc>
          </a:pPr>
          <a:r>
            <a:rPr lang="en-US" sz="2500" b="1" dirty="0"/>
            <a:t>Pillars of the “transformation plan”</a:t>
          </a:r>
        </a:p>
      </dgm:t>
    </dgm:pt>
    <dgm:pt modelId="{F70013CC-16BC-41FB-9EB9-E5F5FEBE368C}" type="parTrans" cxnId="{506C88B0-9945-4741-8E24-FE6A1B1D5F2E}">
      <dgm:prSet/>
      <dgm:spPr/>
      <dgm:t>
        <a:bodyPr/>
        <a:lstStyle/>
        <a:p>
          <a:pPr>
            <a:lnSpc>
              <a:spcPts val="1000"/>
            </a:lnSpc>
          </a:pPr>
          <a:endParaRPr lang="en-US"/>
        </a:p>
      </dgm:t>
    </dgm:pt>
    <dgm:pt modelId="{9F9267C3-8D6D-4114-8305-7F9E95CA5235}" type="sibTrans" cxnId="{506C88B0-9945-4741-8E24-FE6A1B1D5F2E}">
      <dgm:prSet/>
      <dgm:spPr/>
      <dgm:t>
        <a:bodyPr/>
        <a:lstStyle/>
        <a:p>
          <a:pPr>
            <a:lnSpc>
              <a:spcPts val="1000"/>
            </a:lnSpc>
          </a:pPr>
          <a:endParaRPr lang="en-US"/>
        </a:p>
      </dgm:t>
    </dgm:pt>
    <dgm:pt modelId="{DF24BE0F-3F93-42F4-952C-694EDC6D5195}">
      <dgm:prSet custT="1"/>
      <dgm:spPr/>
      <dgm:t>
        <a:bodyPr tIns="828000" anchor="b" anchorCtr="0"/>
        <a:lstStyle/>
        <a:p>
          <a:pPr>
            <a:lnSpc>
              <a:spcPts val="1000"/>
            </a:lnSpc>
          </a:pPr>
          <a:r>
            <a:rPr lang="en-US" sz="2500" dirty="0"/>
            <a:t>Where are we now?</a:t>
          </a:r>
          <a:r>
            <a:rPr lang="hu-HU" sz="2500" dirty="0"/>
            <a:t> </a:t>
          </a:r>
        </a:p>
        <a:p>
          <a:pPr>
            <a:lnSpc>
              <a:spcPts val="1000"/>
            </a:lnSpc>
          </a:pPr>
          <a:r>
            <a:rPr lang="en-US" sz="2500" b="1" dirty="0"/>
            <a:t>Products, services and results</a:t>
          </a:r>
        </a:p>
      </dgm:t>
    </dgm:pt>
    <dgm:pt modelId="{6707342F-AAB4-4B02-8F82-56F89FEA4263}" type="parTrans" cxnId="{69239171-AB26-4D39-89FA-2277D2FB70B3}">
      <dgm:prSet/>
      <dgm:spPr/>
      <dgm:t>
        <a:bodyPr/>
        <a:lstStyle/>
        <a:p>
          <a:pPr>
            <a:lnSpc>
              <a:spcPts val="1000"/>
            </a:lnSpc>
          </a:pPr>
          <a:endParaRPr lang="en-US"/>
        </a:p>
      </dgm:t>
    </dgm:pt>
    <dgm:pt modelId="{677FB6C8-B297-41EB-BCD8-7E54D441C59B}" type="sibTrans" cxnId="{69239171-AB26-4D39-89FA-2277D2FB70B3}">
      <dgm:prSet/>
      <dgm:spPr/>
      <dgm:t>
        <a:bodyPr/>
        <a:lstStyle/>
        <a:p>
          <a:pPr>
            <a:lnSpc>
              <a:spcPts val="1000"/>
            </a:lnSpc>
          </a:pPr>
          <a:endParaRPr lang="en-US"/>
        </a:p>
      </dgm:t>
    </dgm:pt>
    <dgm:pt modelId="{BDC3FC76-7DED-4512-AE07-FC477614DEC6}">
      <dgm:prSet custT="1"/>
      <dgm:spPr/>
      <dgm:t>
        <a:bodyPr tIns="828000" anchor="b" anchorCtr="0"/>
        <a:lstStyle/>
        <a:p>
          <a:pPr>
            <a:lnSpc>
              <a:spcPts val="1000"/>
            </a:lnSpc>
          </a:pPr>
          <a:r>
            <a:rPr lang="hu-HU" sz="2500" dirty="0" err="1"/>
            <a:t>What</a:t>
          </a:r>
          <a:r>
            <a:rPr lang="hu-HU" sz="2500" dirty="0"/>
            <a:t> </a:t>
          </a:r>
          <a:r>
            <a:rPr lang="hu-HU" sz="2500" dirty="0" err="1"/>
            <a:t>have</a:t>
          </a:r>
          <a:r>
            <a:rPr lang="hu-HU" sz="2500" dirty="0"/>
            <a:t> </a:t>
          </a:r>
          <a:r>
            <a:rPr lang="hu-HU" sz="2500" dirty="0" err="1"/>
            <a:t>we</a:t>
          </a:r>
          <a:r>
            <a:rPr lang="hu-HU" sz="2500" dirty="0"/>
            <a:t> </a:t>
          </a:r>
          <a:r>
            <a:rPr lang="hu-HU" sz="2500" dirty="0" err="1"/>
            <a:t>learned</a:t>
          </a:r>
          <a:r>
            <a:rPr lang="hu-HU" sz="2500" dirty="0"/>
            <a:t>?</a:t>
          </a:r>
        </a:p>
        <a:p>
          <a:pPr>
            <a:lnSpc>
              <a:spcPts val="1000"/>
            </a:lnSpc>
          </a:pPr>
          <a:r>
            <a:rPr lang="hu-HU" sz="2500" b="1" dirty="0" err="1"/>
            <a:t>Findings</a:t>
          </a:r>
          <a:endParaRPr lang="en-US" sz="2500" b="1" dirty="0"/>
        </a:p>
      </dgm:t>
    </dgm:pt>
    <dgm:pt modelId="{E7CA47A8-3C33-4125-9FF3-26FC24EE2D4A}" type="parTrans" cxnId="{D22A6E1A-F498-4312-A008-617E307110CE}">
      <dgm:prSet/>
      <dgm:spPr/>
      <dgm:t>
        <a:bodyPr/>
        <a:lstStyle/>
        <a:p>
          <a:pPr>
            <a:lnSpc>
              <a:spcPts val="1000"/>
            </a:lnSpc>
          </a:pPr>
          <a:endParaRPr lang="en-US"/>
        </a:p>
      </dgm:t>
    </dgm:pt>
    <dgm:pt modelId="{D41824FE-9A6A-4C2A-8BE0-63A67163F9F9}" type="sibTrans" cxnId="{D22A6E1A-F498-4312-A008-617E307110CE}">
      <dgm:prSet/>
      <dgm:spPr/>
      <dgm:t>
        <a:bodyPr/>
        <a:lstStyle/>
        <a:p>
          <a:pPr>
            <a:lnSpc>
              <a:spcPts val="1000"/>
            </a:lnSpc>
          </a:pPr>
          <a:endParaRPr lang="en-US"/>
        </a:p>
      </dgm:t>
    </dgm:pt>
    <dgm:pt modelId="{4E9E287D-8592-4B57-AC57-FC0432AE6646}" type="pres">
      <dgm:prSet presAssocID="{3F4408D5-38AD-4A73-AE2B-A87AE47AD55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A50D7A2-5D4F-4A9C-B3F5-E6EC5952BD0A}" type="pres">
      <dgm:prSet presAssocID="{BDC3FC76-7DED-4512-AE07-FC477614DEC6}" presName="boxAndChildren" presStyleCnt="0"/>
      <dgm:spPr/>
    </dgm:pt>
    <dgm:pt modelId="{E2ADE0A1-AAF9-48A2-AEBE-A6EAF5E8A2A5}" type="pres">
      <dgm:prSet presAssocID="{BDC3FC76-7DED-4512-AE07-FC477614DEC6}" presName="parentTextBox" presStyleLbl="node1" presStyleIdx="0" presStyleCnt="4" custScaleX="83146"/>
      <dgm:spPr/>
      <dgm:t>
        <a:bodyPr/>
        <a:lstStyle/>
        <a:p>
          <a:endParaRPr lang="hu-HU"/>
        </a:p>
      </dgm:t>
    </dgm:pt>
    <dgm:pt modelId="{D729AE92-19EB-423F-BF3A-93177D9C9CFA}" type="pres">
      <dgm:prSet presAssocID="{677FB6C8-B297-41EB-BCD8-7E54D441C59B}" presName="sp" presStyleCnt="0"/>
      <dgm:spPr/>
    </dgm:pt>
    <dgm:pt modelId="{5C51BE47-DDA9-447A-A04B-596A0329DB63}" type="pres">
      <dgm:prSet presAssocID="{DF24BE0F-3F93-42F4-952C-694EDC6D5195}" presName="arrowAndChildren" presStyleCnt="0"/>
      <dgm:spPr/>
    </dgm:pt>
    <dgm:pt modelId="{8D79D221-9F92-4D78-BB82-61A042A65780}" type="pres">
      <dgm:prSet presAssocID="{DF24BE0F-3F93-42F4-952C-694EDC6D5195}" presName="parentTextArrow" presStyleLbl="node1" presStyleIdx="1" presStyleCnt="4" custScaleX="83316"/>
      <dgm:spPr/>
      <dgm:t>
        <a:bodyPr/>
        <a:lstStyle/>
        <a:p>
          <a:endParaRPr lang="hu-HU"/>
        </a:p>
      </dgm:t>
    </dgm:pt>
    <dgm:pt modelId="{0254440C-5DF5-4411-9D4A-641427F62489}" type="pres">
      <dgm:prSet presAssocID="{9F9267C3-8D6D-4114-8305-7F9E95CA5235}" presName="sp" presStyleCnt="0"/>
      <dgm:spPr/>
    </dgm:pt>
    <dgm:pt modelId="{ED7D5142-D686-4722-AFF5-4C3685E1132A}" type="pres">
      <dgm:prSet presAssocID="{650B077B-08DB-4461-B9D9-27CF381BFE14}" presName="arrowAndChildren" presStyleCnt="0"/>
      <dgm:spPr/>
    </dgm:pt>
    <dgm:pt modelId="{8FC40D8E-223E-4C0A-9E6B-323A6F269F2B}" type="pres">
      <dgm:prSet presAssocID="{650B077B-08DB-4461-B9D9-27CF381BFE14}" presName="parentTextArrow" presStyleLbl="node1" presStyleIdx="2" presStyleCnt="4" custScaleX="83656"/>
      <dgm:spPr/>
      <dgm:t>
        <a:bodyPr/>
        <a:lstStyle/>
        <a:p>
          <a:endParaRPr lang="hu-HU"/>
        </a:p>
      </dgm:t>
    </dgm:pt>
    <dgm:pt modelId="{FD13A80E-F116-4875-B958-07D76876D55B}" type="pres">
      <dgm:prSet presAssocID="{DE4C382D-D13F-4FAD-AD7A-EE7B5FBF40DE}" presName="sp" presStyleCnt="0"/>
      <dgm:spPr/>
    </dgm:pt>
    <dgm:pt modelId="{E2E7AEE4-51E3-4533-BFE8-3AC7D794922B}" type="pres">
      <dgm:prSet presAssocID="{EA132386-E3AB-4C8E-BC87-7C847774F9F9}" presName="arrowAndChildren" presStyleCnt="0"/>
      <dgm:spPr/>
    </dgm:pt>
    <dgm:pt modelId="{95BE3618-CC9F-4D53-9913-56F4E580495A}" type="pres">
      <dgm:prSet presAssocID="{EA132386-E3AB-4C8E-BC87-7C847774F9F9}" presName="parentTextArrow" presStyleLbl="node1" presStyleIdx="3" presStyleCnt="4" custScaleX="83316" custLinFactNeighborX="0" custLinFactNeighborY="-9280"/>
      <dgm:spPr/>
      <dgm:t>
        <a:bodyPr/>
        <a:lstStyle/>
        <a:p>
          <a:endParaRPr lang="hu-HU"/>
        </a:p>
      </dgm:t>
    </dgm:pt>
  </dgm:ptLst>
  <dgm:cxnLst>
    <dgm:cxn modelId="{2D85BCCF-880A-4E54-8785-CE97CA511A04}" type="presOf" srcId="{650B077B-08DB-4461-B9D9-27CF381BFE14}" destId="{8FC40D8E-223E-4C0A-9E6B-323A6F269F2B}" srcOrd="0" destOrd="0" presId="urn:microsoft.com/office/officeart/2005/8/layout/process4"/>
    <dgm:cxn modelId="{D22A6E1A-F498-4312-A008-617E307110CE}" srcId="{3F4408D5-38AD-4A73-AE2B-A87AE47AD559}" destId="{BDC3FC76-7DED-4512-AE07-FC477614DEC6}" srcOrd="3" destOrd="0" parTransId="{E7CA47A8-3C33-4125-9FF3-26FC24EE2D4A}" sibTransId="{D41824FE-9A6A-4C2A-8BE0-63A67163F9F9}"/>
    <dgm:cxn modelId="{D30B9699-1BD8-4E3D-874E-DBFFE2F0E70E}" type="presOf" srcId="{EA132386-E3AB-4C8E-BC87-7C847774F9F9}" destId="{95BE3618-CC9F-4D53-9913-56F4E580495A}" srcOrd="0" destOrd="0" presId="urn:microsoft.com/office/officeart/2005/8/layout/process4"/>
    <dgm:cxn modelId="{D87C606E-CC22-4C69-A88A-01A5AD1295B6}" type="presOf" srcId="{DF24BE0F-3F93-42F4-952C-694EDC6D5195}" destId="{8D79D221-9F92-4D78-BB82-61A042A65780}" srcOrd="0" destOrd="0" presId="urn:microsoft.com/office/officeart/2005/8/layout/process4"/>
    <dgm:cxn modelId="{EFC3A294-5688-43A0-B904-6501745B8BE8}" srcId="{3F4408D5-38AD-4A73-AE2B-A87AE47AD559}" destId="{EA132386-E3AB-4C8E-BC87-7C847774F9F9}" srcOrd="0" destOrd="0" parTransId="{0F805141-EAAD-4798-B95F-FC097957F159}" sibTransId="{DE4C382D-D13F-4FAD-AD7A-EE7B5FBF40DE}"/>
    <dgm:cxn modelId="{69239171-AB26-4D39-89FA-2277D2FB70B3}" srcId="{3F4408D5-38AD-4A73-AE2B-A87AE47AD559}" destId="{DF24BE0F-3F93-42F4-952C-694EDC6D5195}" srcOrd="2" destOrd="0" parTransId="{6707342F-AAB4-4B02-8F82-56F89FEA4263}" sibTransId="{677FB6C8-B297-41EB-BCD8-7E54D441C59B}"/>
    <dgm:cxn modelId="{8A9EE1AF-9FF3-41B3-BA46-432C5D6EB22F}" type="presOf" srcId="{3F4408D5-38AD-4A73-AE2B-A87AE47AD559}" destId="{4E9E287D-8592-4B57-AC57-FC0432AE6646}" srcOrd="0" destOrd="0" presId="urn:microsoft.com/office/officeart/2005/8/layout/process4"/>
    <dgm:cxn modelId="{17847361-A5C9-4888-BB05-04F975A31139}" type="presOf" srcId="{BDC3FC76-7DED-4512-AE07-FC477614DEC6}" destId="{E2ADE0A1-AAF9-48A2-AEBE-A6EAF5E8A2A5}" srcOrd="0" destOrd="0" presId="urn:microsoft.com/office/officeart/2005/8/layout/process4"/>
    <dgm:cxn modelId="{506C88B0-9945-4741-8E24-FE6A1B1D5F2E}" srcId="{3F4408D5-38AD-4A73-AE2B-A87AE47AD559}" destId="{650B077B-08DB-4461-B9D9-27CF381BFE14}" srcOrd="1" destOrd="0" parTransId="{F70013CC-16BC-41FB-9EB9-E5F5FEBE368C}" sibTransId="{9F9267C3-8D6D-4114-8305-7F9E95CA5235}"/>
    <dgm:cxn modelId="{D26AC0B8-EBC4-470A-8743-7FEDB3E695C9}" type="presParOf" srcId="{4E9E287D-8592-4B57-AC57-FC0432AE6646}" destId="{3A50D7A2-5D4F-4A9C-B3F5-E6EC5952BD0A}" srcOrd="0" destOrd="0" presId="urn:microsoft.com/office/officeart/2005/8/layout/process4"/>
    <dgm:cxn modelId="{63BBD3BE-35C9-473C-AE3E-0C16C562E232}" type="presParOf" srcId="{3A50D7A2-5D4F-4A9C-B3F5-E6EC5952BD0A}" destId="{E2ADE0A1-AAF9-48A2-AEBE-A6EAF5E8A2A5}" srcOrd="0" destOrd="0" presId="urn:microsoft.com/office/officeart/2005/8/layout/process4"/>
    <dgm:cxn modelId="{B3B28156-810F-46B2-AFC9-56D26B8BFD80}" type="presParOf" srcId="{4E9E287D-8592-4B57-AC57-FC0432AE6646}" destId="{D729AE92-19EB-423F-BF3A-93177D9C9CFA}" srcOrd="1" destOrd="0" presId="urn:microsoft.com/office/officeart/2005/8/layout/process4"/>
    <dgm:cxn modelId="{B5A38647-9658-42FA-A810-2E4EF5C262A4}" type="presParOf" srcId="{4E9E287D-8592-4B57-AC57-FC0432AE6646}" destId="{5C51BE47-DDA9-447A-A04B-596A0329DB63}" srcOrd="2" destOrd="0" presId="urn:microsoft.com/office/officeart/2005/8/layout/process4"/>
    <dgm:cxn modelId="{F1B17D57-207D-43A1-A4E4-2134EE484728}" type="presParOf" srcId="{5C51BE47-DDA9-447A-A04B-596A0329DB63}" destId="{8D79D221-9F92-4D78-BB82-61A042A65780}" srcOrd="0" destOrd="0" presId="urn:microsoft.com/office/officeart/2005/8/layout/process4"/>
    <dgm:cxn modelId="{7880CB36-3732-464C-928E-958957AE680A}" type="presParOf" srcId="{4E9E287D-8592-4B57-AC57-FC0432AE6646}" destId="{0254440C-5DF5-4411-9D4A-641427F62489}" srcOrd="3" destOrd="0" presId="urn:microsoft.com/office/officeart/2005/8/layout/process4"/>
    <dgm:cxn modelId="{B665A785-EB8E-48B7-A8B2-4C8F21A16CAB}" type="presParOf" srcId="{4E9E287D-8592-4B57-AC57-FC0432AE6646}" destId="{ED7D5142-D686-4722-AFF5-4C3685E1132A}" srcOrd="4" destOrd="0" presId="urn:microsoft.com/office/officeart/2005/8/layout/process4"/>
    <dgm:cxn modelId="{AF41032E-5F08-4D5F-885C-C5B7782E7940}" type="presParOf" srcId="{ED7D5142-D686-4722-AFF5-4C3685E1132A}" destId="{8FC40D8E-223E-4C0A-9E6B-323A6F269F2B}" srcOrd="0" destOrd="0" presId="urn:microsoft.com/office/officeart/2005/8/layout/process4"/>
    <dgm:cxn modelId="{71B732FD-25CB-41A0-B352-23B53903F6E2}" type="presParOf" srcId="{4E9E287D-8592-4B57-AC57-FC0432AE6646}" destId="{FD13A80E-F116-4875-B958-07D76876D55B}" srcOrd="5" destOrd="0" presId="urn:microsoft.com/office/officeart/2005/8/layout/process4"/>
    <dgm:cxn modelId="{8E921E48-8DD0-4F5B-B34E-63F8F41FCA68}" type="presParOf" srcId="{4E9E287D-8592-4B57-AC57-FC0432AE6646}" destId="{E2E7AEE4-51E3-4533-BFE8-3AC7D794922B}" srcOrd="6" destOrd="0" presId="urn:microsoft.com/office/officeart/2005/8/layout/process4"/>
    <dgm:cxn modelId="{202EC60C-706C-4F24-8113-161026AAC955}" type="presParOf" srcId="{E2E7AEE4-51E3-4533-BFE8-3AC7D794922B}" destId="{95BE3618-CC9F-4D53-9913-56F4E580495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ADE0A1-AAF9-48A2-AEBE-A6EAF5E8A2A5}">
      <dsp:nvSpPr>
        <dsp:cNvPr id="0" name=""/>
        <dsp:cNvSpPr/>
      </dsp:nvSpPr>
      <dsp:spPr>
        <a:xfrm>
          <a:off x="795569" y="3761512"/>
          <a:ext cx="7849580" cy="822927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828000" rIns="177800" bIns="177800" numCol="1" spcCol="1270" anchor="b" anchorCtr="0">
          <a:noAutofit/>
        </a:bodyPr>
        <a:lstStyle/>
        <a:p>
          <a:pPr lvl="0" algn="ctr" defTabSz="1111250">
            <a:lnSpc>
              <a:spcPts val="1000"/>
            </a:lnSpc>
            <a:spcBef>
              <a:spcPct val="0"/>
            </a:spcBef>
            <a:spcAft>
              <a:spcPct val="35000"/>
            </a:spcAft>
          </a:pPr>
          <a:r>
            <a:rPr lang="hu-HU" sz="2500" kern="1200" dirty="0" err="1"/>
            <a:t>What</a:t>
          </a:r>
          <a:r>
            <a:rPr lang="hu-HU" sz="2500" kern="1200" dirty="0"/>
            <a:t> </a:t>
          </a:r>
          <a:r>
            <a:rPr lang="hu-HU" sz="2500" kern="1200" dirty="0" err="1"/>
            <a:t>have</a:t>
          </a:r>
          <a:r>
            <a:rPr lang="hu-HU" sz="2500" kern="1200" dirty="0"/>
            <a:t> </a:t>
          </a:r>
          <a:r>
            <a:rPr lang="hu-HU" sz="2500" kern="1200" dirty="0" err="1"/>
            <a:t>we</a:t>
          </a:r>
          <a:r>
            <a:rPr lang="hu-HU" sz="2500" kern="1200" dirty="0"/>
            <a:t> </a:t>
          </a:r>
          <a:r>
            <a:rPr lang="hu-HU" sz="2500" kern="1200" dirty="0" err="1"/>
            <a:t>learned</a:t>
          </a:r>
          <a:r>
            <a:rPr lang="hu-HU" sz="2500" kern="1200" dirty="0"/>
            <a:t>?</a:t>
          </a:r>
        </a:p>
        <a:p>
          <a:pPr lvl="0" algn="ctr" defTabSz="1111250">
            <a:lnSpc>
              <a:spcPts val="1000"/>
            </a:lnSpc>
            <a:spcBef>
              <a:spcPct val="0"/>
            </a:spcBef>
            <a:spcAft>
              <a:spcPct val="35000"/>
            </a:spcAft>
          </a:pPr>
          <a:r>
            <a:rPr lang="hu-HU" sz="2500" b="1" kern="1200" dirty="0" err="1"/>
            <a:t>Findings</a:t>
          </a:r>
          <a:endParaRPr lang="en-US" sz="2500" b="1" kern="1200" dirty="0"/>
        </a:p>
      </dsp:txBody>
      <dsp:txXfrm>
        <a:off x="795569" y="3761512"/>
        <a:ext cx="7849580" cy="822927"/>
      </dsp:txXfrm>
    </dsp:sp>
    <dsp:sp modelId="{8D79D221-9F92-4D78-BB82-61A042A65780}">
      <dsp:nvSpPr>
        <dsp:cNvPr id="0" name=""/>
        <dsp:cNvSpPr/>
      </dsp:nvSpPr>
      <dsp:spPr>
        <a:xfrm rot="10800000">
          <a:off x="787544" y="2508194"/>
          <a:ext cx="7865629" cy="1265661"/>
        </a:xfrm>
        <a:prstGeom prst="upArrowCallou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828000" rIns="177800" bIns="177800" numCol="1" spcCol="1270" anchor="b" anchorCtr="0">
          <a:noAutofit/>
        </a:bodyPr>
        <a:lstStyle/>
        <a:p>
          <a:pPr lvl="0" algn="ctr" defTabSz="1111250">
            <a:lnSpc>
              <a:spcPts val="1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Where are we now?</a:t>
          </a:r>
          <a:r>
            <a:rPr lang="hu-HU" sz="2500" kern="1200" dirty="0"/>
            <a:t> </a:t>
          </a:r>
        </a:p>
        <a:p>
          <a:pPr lvl="0" algn="ctr" defTabSz="1111250">
            <a:lnSpc>
              <a:spcPts val="1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Products, services and results</a:t>
          </a:r>
        </a:p>
      </dsp:txBody>
      <dsp:txXfrm rot="10800000">
        <a:off x="787544" y="2508194"/>
        <a:ext cx="7865629" cy="822389"/>
      </dsp:txXfrm>
    </dsp:sp>
    <dsp:sp modelId="{8FC40D8E-223E-4C0A-9E6B-323A6F269F2B}">
      <dsp:nvSpPr>
        <dsp:cNvPr id="0" name=""/>
        <dsp:cNvSpPr/>
      </dsp:nvSpPr>
      <dsp:spPr>
        <a:xfrm rot="10800000">
          <a:off x="771495" y="1254877"/>
          <a:ext cx="7897727" cy="1265661"/>
        </a:xfrm>
        <a:prstGeom prst="upArrowCallou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828000" rIns="177800" bIns="177800" numCol="1" spcCol="1270" anchor="b" anchorCtr="0">
          <a:noAutofit/>
        </a:bodyPr>
        <a:lstStyle/>
        <a:p>
          <a:pPr lvl="0" algn="ctr" defTabSz="1111250">
            <a:lnSpc>
              <a:spcPts val="1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What was our strategy? </a:t>
          </a:r>
          <a:endParaRPr lang="hu-HU" sz="2500" kern="1200" dirty="0"/>
        </a:p>
        <a:p>
          <a:pPr lvl="0" algn="ctr" defTabSz="1111250">
            <a:lnSpc>
              <a:spcPts val="1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/>
            <a:t>Pillars of the “transformation plan”</a:t>
          </a:r>
        </a:p>
      </dsp:txBody>
      <dsp:txXfrm rot="10800000">
        <a:off x="771495" y="1254877"/>
        <a:ext cx="7897727" cy="822389"/>
      </dsp:txXfrm>
    </dsp:sp>
    <dsp:sp modelId="{95BE3618-CC9F-4D53-9913-56F4E580495A}">
      <dsp:nvSpPr>
        <dsp:cNvPr id="0" name=""/>
        <dsp:cNvSpPr/>
      </dsp:nvSpPr>
      <dsp:spPr>
        <a:xfrm rot="10800000">
          <a:off x="787544" y="0"/>
          <a:ext cx="7865629" cy="1265661"/>
        </a:xfrm>
        <a:prstGeom prst="upArrowCallou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0" tIns="828000" rIns="177800" bIns="177800" numCol="1" spcCol="1270" anchor="b" anchorCtr="0">
          <a:noAutofit/>
        </a:bodyPr>
        <a:lstStyle/>
        <a:p>
          <a:pPr lvl="0" algn="ctr" defTabSz="1111250">
            <a:lnSpc>
              <a:spcPts val="1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Where did we start?</a:t>
          </a:r>
          <a:r>
            <a:rPr lang="hu-HU" sz="2500" kern="1200" dirty="0"/>
            <a:t> </a:t>
          </a:r>
        </a:p>
        <a:p>
          <a:pPr lvl="0" algn="ctr" defTabSz="1111250">
            <a:lnSpc>
              <a:spcPts val="1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/>
            <a:t> </a:t>
          </a:r>
          <a:r>
            <a:rPr lang="en-US" sz="2500" b="1" kern="1200" dirty="0"/>
            <a:t>The challenge</a:t>
          </a:r>
        </a:p>
      </dsp:txBody>
      <dsp:txXfrm rot="10800000">
        <a:off x="787544" y="0"/>
        <a:ext cx="7865629" cy="8223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49864-523D-534A-94FA-5725637AD712}" type="datetimeFigureOut">
              <a:rPr lang="hu-HU" smtClean="0"/>
              <a:t>2024.10.24.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AFA13-D25C-1B45-B264-49EAD914F72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11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AFA13-D25C-1B45-B264-49EAD914F720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1392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AFA13-D25C-1B45-B264-49EAD914F720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0793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AFA13-D25C-1B45-B264-49EAD914F720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73925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AFA13-D25C-1B45-B264-49EAD914F720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483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AFA13-D25C-1B45-B264-49EAD914F720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5027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5AFA13-D25C-1B45-B264-49EAD914F720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5214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 noChangeAspect="1"/>
          </p:cNvSpPr>
          <p:nvPr>
            <p:ph type="ctrTitle" hasCustomPrompt="1"/>
          </p:nvPr>
        </p:nvSpPr>
        <p:spPr>
          <a:xfrm>
            <a:off x="679620" y="1998663"/>
            <a:ext cx="10864680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Alcím 2"/>
          <p:cNvSpPr>
            <a:spLocks noGrp="1" noChangeAspect="1"/>
          </p:cNvSpPr>
          <p:nvPr>
            <p:ph type="subTitle" idx="1" hasCustomPrompt="1"/>
          </p:nvPr>
        </p:nvSpPr>
        <p:spPr>
          <a:xfrm>
            <a:off x="679620" y="4478338"/>
            <a:ext cx="10864680" cy="1655762"/>
          </a:xfrm>
        </p:spPr>
        <p:txBody>
          <a:bodyPr/>
          <a:lstStyle>
            <a:lvl1pPr marL="0" indent="0" algn="l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dirty="0"/>
              <a:t>KATTINTSON IDE AZ ALCÍM MINTÁJÁNAK SZERKESZTÉSÉHEZ</a:t>
            </a:r>
          </a:p>
        </p:txBody>
      </p:sp>
      <p:pic>
        <p:nvPicPr>
          <p:cNvPr id="6" name="Ábra 5">
            <a:extLst>
              <a:ext uri="{FF2B5EF4-FFF2-40B4-BE49-F238E27FC236}">
                <a16:creationId xmlns:a16="http://schemas.microsoft.com/office/drawing/2014/main" id="{33017A39-9171-4DB5-5895-CC594E4BA5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9620" y="540635"/>
            <a:ext cx="3602521" cy="10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98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7236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4272527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501914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lköszön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>
            <a:extLst>
              <a:ext uri="{FF2B5EF4-FFF2-40B4-BE49-F238E27FC236}">
                <a16:creationId xmlns:a16="http://schemas.microsoft.com/office/drawing/2014/main" id="{D7AA1C3A-253B-1943-BB4B-1CBB307C773F}"/>
              </a:ext>
            </a:extLst>
          </p:cNvPr>
          <p:cNvSpPr txBox="1"/>
          <p:nvPr/>
        </p:nvSpPr>
        <p:spPr>
          <a:xfrm>
            <a:off x="1968841" y="3432198"/>
            <a:ext cx="8254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ATTENTION!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52DDE20-CDCF-CB4B-9425-464E9E684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3047" y="4800617"/>
            <a:ext cx="1485900" cy="5080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07A45A2D-6A90-1B43-800C-079D9E16C1E7}"/>
              </a:ext>
            </a:extLst>
          </p:cNvPr>
          <p:cNvSpPr txBox="1"/>
          <p:nvPr/>
        </p:nvSpPr>
        <p:spPr>
          <a:xfrm>
            <a:off x="1968840" y="5019507"/>
            <a:ext cx="82543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uni-nke.hu</a:t>
            </a:r>
          </a:p>
        </p:txBody>
      </p:sp>
      <p:pic>
        <p:nvPicPr>
          <p:cNvPr id="5" name="Ábra 4">
            <a:extLst>
              <a:ext uri="{FF2B5EF4-FFF2-40B4-BE49-F238E27FC236}">
                <a16:creationId xmlns:a16="http://schemas.microsoft.com/office/drawing/2014/main" id="{CF14FEA4-6D0C-5206-C4E2-AA1808F51D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264490" y="1532537"/>
            <a:ext cx="1663014" cy="166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45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 noChangeAspect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4064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679619" y="1709738"/>
            <a:ext cx="10828639" cy="2852737"/>
          </a:xfrm>
        </p:spPr>
        <p:txBody>
          <a:bodyPr anchor="b">
            <a:normAutofit/>
          </a:bodyPr>
          <a:lstStyle>
            <a:lvl1pPr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 noChangeAspect="1"/>
          </p:cNvSpPr>
          <p:nvPr>
            <p:ph type="body" idx="1" hasCustomPrompt="1"/>
          </p:nvPr>
        </p:nvSpPr>
        <p:spPr>
          <a:xfrm>
            <a:off x="679619" y="4589463"/>
            <a:ext cx="10828639" cy="1500187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MINTASZÖVEG SZERKESZTÉSE</a:t>
            </a: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AAA7CC40-8A8F-A441-A5A7-017E77CB4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20" y="540635"/>
            <a:ext cx="2858361" cy="105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60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1635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990624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51666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912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13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629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 noChangeAspect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 noChangeAspect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180825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robono.uni-nke.hu/onfejlesztes/e-learning/tananyag/5e1d98ae9255d27b9be64afa" TargetMode="External"/><Relationship Id="rId3" Type="http://schemas.openxmlformats.org/officeDocument/2006/relationships/image" Target="../media/image10.sv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bono.uni-nke.hu/onfejlesztes/player/egyutt.-mukodunk--a-konflikusoktol-mentes-egyuttmukodes-titkai/enrollments/671675b73d900336d4a74a68/index.html#/" TargetMode="External"/><Relationship Id="rId5" Type="http://schemas.openxmlformats.org/officeDocument/2006/relationships/image" Target="../media/image25.jpg"/><Relationship Id="rId4" Type="http://schemas.openxmlformats.org/officeDocument/2006/relationships/hyperlink" Target="https://probono.uni-nke.hu/onfejlesztes/e-learning/tananyag/5df7b048466b0a22a217f769" TargetMode="External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svg"/><Relationship Id="rId5" Type="http://schemas.openxmlformats.org/officeDocument/2006/relationships/image" Target="../media/image30.pn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8.svg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probono.uni-nke.hu/onfejlesztes/e-learning/tananyag/618255489255d2a41f1eb578" TargetMode="External"/><Relationship Id="rId3" Type="http://schemas.openxmlformats.org/officeDocument/2006/relationships/hyperlink" Target="https://probono.uni-nke.hu/onfejlesztes/e-learning/tananyag/619cd1049255d2a41f572f59" TargetMode="External"/><Relationship Id="rId7" Type="http://schemas.openxmlformats.org/officeDocument/2006/relationships/hyperlink" Target="https://probono.uni-nke.hu/onfejlesztes/e-learning/tananyag/61dda351466b0a2e9b3bd396" TargetMode="External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hyperlink" Target="https://probono.uni-nke.hu/onfejlesztes/e-learning/tananyag/604a2de99255d2c50457f831" TargetMode="External"/><Relationship Id="rId5" Type="http://schemas.openxmlformats.org/officeDocument/2006/relationships/hyperlink" Target="https://probono.uni-nke.hu/onfejlesztes/e-learning/tananyag/6062e510466b0a128553fc74" TargetMode="External"/><Relationship Id="rId1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hyperlink" Target="https://probono.uni-nke.hu/onfejlesztes/e-learning/tananyag/5eb27b249255d21a02f8018a" TargetMode="External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3DA7151-E900-B6F5-2CD2-22D6E7D02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660" y="2176463"/>
            <a:ext cx="10864680" cy="1252537"/>
          </a:xfrm>
        </p:spPr>
        <p:txBody>
          <a:bodyPr anchor="b">
            <a:normAutofit/>
          </a:bodyPr>
          <a:lstStyle/>
          <a:p>
            <a:r>
              <a:rPr lang="en-US" sz="4000" dirty="0"/>
              <a:t>The LUPS and the Hungarian System of Further Training of Civil Servants</a:t>
            </a:r>
            <a:endParaRPr lang="hu-HU" sz="40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4C1BC75-7E5D-0F2C-2EA7-003BB1600BE3}"/>
              </a:ext>
            </a:extLst>
          </p:cNvPr>
          <p:cNvSpPr txBox="1"/>
          <p:nvPr/>
        </p:nvSpPr>
        <p:spPr>
          <a:xfrm>
            <a:off x="2044701" y="4358728"/>
            <a:ext cx="9499600" cy="188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hu-HU" sz="3000" b="1" i="1" dirty="0">
                <a:solidFill>
                  <a:schemeClr val="tx2">
                    <a:lumMod val="50000"/>
                  </a:schemeClr>
                </a:solidFill>
              </a:rPr>
              <a:t>Balázs </a:t>
            </a:r>
            <a:r>
              <a:rPr lang="hu-HU" sz="3000" b="1" i="1" dirty="0" err="1">
                <a:solidFill>
                  <a:schemeClr val="tx2">
                    <a:lumMod val="50000"/>
                  </a:schemeClr>
                </a:solidFill>
              </a:rPr>
              <a:t>Klotz</a:t>
            </a:r>
            <a:endParaRPr lang="hu-HU" sz="3000" b="1" i="1" dirty="0">
              <a:solidFill>
                <a:schemeClr val="tx2">
                  <a:lumMod val="50000"/>
                </a:schemeClr>
              </a:solidFill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hu-HU" sz="2400" b="1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Director</a:t>
            </a:r>
            <a:endParaRPr lang="hu-HU" sz="2400" b="1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Institute for Public Administration Further Training</a:t>
            </a:r>
            <a:endParaRPr lang="hu-HU" sz="2400" b="1" i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0" algn="r">
              <a:lnSpc>
                <a:spcPct val="90000"/>
              </a:lnSpc>
              <a:spcBef>
                <a:spcPts val="1000"/>
              </a:spcBef>
            </a:pPr>
            <a:r>
              <a:rPr lang="hu-HU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Slides</a:t>
            </a:r>
            <a:r>
              <a:rPr lang="hu-HU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are</a:t>
            </a:r>
            <a:r>
              <a:rPr lang="hu-HU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made</a:t>
            </a:r>
            <a:r>
              <a:rPr lang="hu-HU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hu-HU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by</a:t>
            </a:r>
            <a:r>
              <a:rPr lang="hu-HU" sz="2000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Gergely </a:t>
            </a:r>
            <a:r>
              <a:rPr lang="hu-HU" sz="2000" i="1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Koltányi</a:t>
            </a:r>
            <a:r>
              <a:rPr lang="hu-HU" sz="24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6240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Ábra 5">
            <a:extLst>
              <a:ext uri="{FF2B5EF4-FFF2-40B4-BE49-F238E27FC236}">
                <a16:creationId xmlns:a16="http://schemas.microsoft.com/office/drawing/2014/main" id="{5D59A353-3B6E-4AA0-8294-D4CDDA8FC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2098" y="0"/>
            <a:ext cx="8507804" cy="1385329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46E198A2-BB21-2F62-80F6-FB7A1BDA9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000" dirty="0" err="1">
                <a:solidFill>
                  <a:schemeClr val="bg1"/>
                </a:solidFill>
              </a:rPr>
              <a:t>Leadership</a:t>
            </a:r>
            <a:r>
              <a:rPr lang="hu-HU" sz="3000" dirty="0">
                <a:solidFill>
                  <a:schemeClr val="bg1"/>
                </a:solidFill>
              </a:rPr>
              <a:t> </a:t>
            </a:r>
            <a:r>
              <a:rPr lang="hu-HU" sz="3000" dirty="0" err="1">
                <a:solidFill>
                  <a:schemeClr val="bg1"/>
                </a:solidFill>
              </a:rPr>
              <a:t>training</a:t>
            </a:r>
            <a:r>
              <a:rPr lang="hu-HU" sz="3000" dirty="0">
                <a:solidFill>
                  <a:schemeClr val="bg1"/>
                </a:solidFill>
              </a:rPr>
              <a:t> </a:t>
            </a:r>
            <a:r>
              <a:rPr lang="hu-HU" sz="3000" dirty="0" err="1">
                <a:solidFill>
                  <a:schemeClr val="bg1"/>
                </a:solidFill>
              </a:rPr>
              <a:t>simulations</a:t>
            </a:r>
            <a:endParaRPr lang="hu-HU" sz="3000" dirty="0">
              <a:solidFill>
                <a:schemeClr val="bg1"/>
              </a:solidFill>
            </a:endParaRPr>
          </a:p>
        </p:txBody>
      </p:sp>
      <p:pic>
        <p:nvPicPr>
          <p:cNvPr id="13" name="Kép 12" descr="A képen személy, ruházat, Emberi arc, fedett pályás látható&#10;&#10;Automatikusan generált leírás">
            <a:hlinkClick r:id="rId4"/>
            <a:extLst>
              <a:ext uri="{FF2B5EF4-FFF2-40B4-BE49-F238E27FC236}">
                <a16:creationId xmlns:a16="http://schemas.microsoft.com/office/drawing/2014/main" id="{44D1EFB8-8F4D-6DFF-D9B3-793E2EBEDB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0208" y="1589254"/>
            <a:ext cx="4680000" cy="2340000"/>
          </a:xfrm>
          <a:prstGeom prst="rect">
            <a:avLst/>
          </a:prstGeom>
        </p:spPr>
      </p:pic>
      <p:pic>
        <p:nvPicPr>
          <p:cNvPr id="15" name="Kép 14" descr="A képen fedett pályás, fal, bútorok, ruházat látható&#10;&#10;Automatikusan generált leírás">
            <a:hlinkClick r:id="rId6"/>
            <a:extLst>
              <a:ext uri="{FF2B5EF4-FFF2-40B4-BE49-F238E27FC236}">
                <a16:creationId xmlns:a16="http://schemas.microsoft.com/office/drawing/2014/main" id="{F1C0D4B7-0907-A8C8-876D-96E6287C03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127" y="4140199"/>
            <a:ext cx="4680000" cy="2354040"/>
          </a:xfrm>
          <a:prstGeom prst="rect">
            <a:avLst/>
          </a:prstGeom>
        </p:spPr>
      </p:pic>
      <p:pic>
        <p:nvPicPr>
          <p:cNvPr id="17" name="Kép 16" descr="A képen ruházat, személy, bútorok, emberek látható&#10;&#10;Automatikusan generált leírás">
            <a:hlinkClick r:id="rId8"/>
            <a:extLst>
              <a:ext uri="{FF2B5EF4-FFF2-40B4-BE49-F238E27FC236}">
                <a16:creationId xmlns:a16="http://schemas.microsoft.com/office/drawing/2014/main" id="{42187094-9950-7EF4-073D-29D4BA9261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6596" y="4147219"/>
            <a:ext cx="4680000" cy="2340000"/>
          </a:xfrm>
          <a:prstGeom prst="rect">
            <a:avLst/>
          </a:prstGeom>
        </p:spPr>
      </p:pic>
      <p:sp>
        <p:nvSpPr>
          <p:cNvPr id="19" name="Téglalap 18">
            <a:extLst>
              <a:ext uri="{FF2B5EF4-FFF2-40B4-BE49-F238E27FC236}">
                <a16:creationId xmlns:a16="http://schemas.microsoft.com/office/drawing/2014/main" id="{DD912E08-5406-339D-D914-77F0729B1360}"/>
              </a:ext>
            </a:extLst>
          </p:cNvPr>
          <p:cNvSpPr/>
          <p:nvPr/>
        </p:nvSpPr>
        <p:spPr>
          <a:xfrm>
            <a:off x="1246596" y="6101219"/>
            <a:ext cx="4680000" cy="386000"/>
          </a:xfrm>
          <a:prstGeom prst="rect">
            <a:avLst/>
          </a:prstGeom>
          <a:solidFill>
            <a:srgbClr val="C19A5E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/>
              <a:t>Team building</a:t>
            </a:r>
          </a:p>
        </p:txBody>
      </p:sp>
      <p:sp>
        <p:nvSpPr>
          <p:cNvPr id="21" name="Téglalap 20">
            <a:extLst>
              <a:ext uri="{FF2B5EF4-FFF2-40B4-BE49-F238E27FC236}">
                <a16:creationId xmlns:a16="http://schemas.microsoft.com/office/drawing/2014/main" id="{977CC731-45F6-D9BE-F953-5A9CB4CD5813}"/>
              </a:ext>
            </a:extLst>
          </p:cNvPr>
          <p:cNvSpPr/>
          <p:nvPr/>
        </p:nvSpPr>
        <p:spPr>
          <a:xfrm>
            <a:off x="3720208" y="3543254"/>
            <a:ext cx="4680000" cy="386000"/>
          </a:xfrm>
          <a:prstGeom prst="rect">
            <a:avLst/>
          </a:prstGeom>
          <a:solidFill>
            <a:srgbClr val="C19A5E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Leadership</a:t>
            </a:r>
            <a:r>
              <a:rPr lang="hu-HU" dirty="0"/>
              <a:t> </a:t>
            </a:r>
            <a:r>
              <a:rPr lang="hu-HU" dirty="0" err="1"/>
              <a:t>role</a:t>
            </a:r>
            <a:endParaRPr lang="hu-HU" dirty="0"/>
          </a:p>
        </p:txBody>
      </p:sp>
      <p:sp>
        <p:nvSpPr>
          <p:cNvPr id="22" name="Téglalap 21">
            <a:extLst>
              <a:ext uri="{FF2B5EF4-FFF2-40B4-BE49-F238E27FC236}">
                <a16:creationId xmlns:a16="http://schemas.microsoft.com/office/drawing/2014/main" id="{E72D14CF-3E47-8ECF-3429-77EE857C6D11}"/>
              </a:ext>
            </a:extLst>
          </p:cNvPr>
          <p:cNvSpPr/>
          <p:nvPr/>
        </p:nvSpPr>
        <p:spPr>
          <a:xfrm>
            <a:off x="6179127" y="6108239"/>
            <a:ext cx="4680000" cy="386000"/>
          </a:xfrm>
          <a:prstGeom prst="rect">
            <a:avLst/>
          </a:prstGeom>
          <a:solidFill>
            <a:srgbClr val="C19A5E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/>
              <a:t>Cooperation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50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ég, kültéri, fa, épület látható&#10;&#10;Automatikusan generált leírás">
            <a:extLst>
              <a:ext uri="{FF2B5EF4-FFF2-40B4-BE49-F238E27FC236}">
                <a16:creationId xmlns:a16="http://schemas.microsoft.com/office/drawing/2014/main" id="{8535DB9D-BE25-6098-2622-0240018D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342935ED-3C24-3AC1-C4DE-36CDBF19D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4564" y="1646801"/>
            <a:ext cx="10573327" cy="1927672"/>
          </a:xfrm>
        </p:spPr>
        <p:txBody>
          <a:bodyPr>
            <a:normAutofit lnSpcReduction="10000"/>
          </a:bodyPr>
          <a:lstStyle/>
          <a:p>
            <a:pPr marL="0" indent="0">
              <a:buSzPct val="150000"/>
              <a:buNone/>
            </a:pPr>
            <a:r>
              <a:rPr lang="en-US" sz="2000" dirty="0"/>
              <a:t>Nearly 200 competency-based training programs</a:t>
            </a:r>
          </a:p>
          <a:p>
            <a:pPr marL="0" indent="0">
              <a:buSzPct val="150000"/>
              <a:buNone/>
            </a:pPr>
            <a:r>
              <a:rPr lang="en-US" sz="2000" dirty="0"/>
              <a:t>New generation digital learning ecosystem </a:t>
            </a:r>
          </a:p>
          <a:p>
            <a:pPr marL="0" indent="0">
              <a:buSzPct val="150000"/>
              <a:buNone/>
            </a:pPr>
            <a:r>
              <a:rPr lang="en-US" sz="2000" dirty="0"/>
              <a:t>Free access to e-</a:t>
            </a:r>
            <a:r>
              <a:rPr lang="en-US" sz="2000" dirty="0" err="1"/>
              <a:t>leanring</a:t>
            </a:r>
            <a:r>
              <a:rPr lang="en-US" sz="2000" dirty="0"/>
              <a:t> courses</a:t>
            </a:r>
          </a:p>
          <a:p>
            <a:pPr marL="0" indent="0">
              <a:buSzPct val="150000"/>
              <a:buNone/>
            </a:pPr>
            <a:r>
              <a:rPr lang="en-US" sz="2000" dirty="0"/>
              <a:t>Informal learning opportunities: professional communities and thematic channels</a:t>
            </a:r>
          </a:p>
          <a:p>
            <a:pPr marL="0" indent="0">
              <a:buSzPct val="150000"/>
              <a:buNone/>
            </a:pPr>
            <a:r>
              <a:rPr lang="en-US" sz="2000" dirty="0"/>
              <a:t>Positive feedback and constantly growing learner satisfaction</a:t>
            </a:r>
          </a:p>
          <a:p>
            <a:pPr marL="0" indent="0">
              <a:buSzPct val="150000"/>
              <a:buNone/>
            </a:pPr>
            <a:endParaRPr lang="en-US" sz="1600" dirty="0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8BF9527B-DD7F-C155-A2A5-4E129736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842098" y="-240466"/>
            <a:ext cx="8507804" cy="1385329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8042F60B-E5CE-F703-D563-9C99D7C23978}"/>
              </a:ext>
            </a:extLst>
          </p:cNvPr>
          <p:cNvSpPr txBox="1"/>
          <p:nvPr/>
        </p:nvSpPr>
        <p:spPr>
          <a:xfrm>
            <a:off x="1816100" y="136965"/>
            <a:ext cx="85217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b="1" dirty="0" err="1">
                <a:solidFill>
                  <a:schemeClr val="bg1"/>
                </a:solidFill>
              </a:rPr>
              <a:t>Where</a:t>
            </a:r>
            <a:r>
              <a:rPr lang="hu-HU" sz="3000" b="1" dirty="0">
                <a:solidFill>
                  <a:schemeClr val="bg1"/>
                </a:solidFill>
              </a:rPr>
              <a:t> </a:t>
            </a:r>
            <a:r>
              <a:rPr lang="hu-HU" sz="3000" b="1" dirty="0" err="1">
                <a:solidFill>
                  <a:schemeClr val="bg1"/>
                </a:solidFill>
              </a:rPr>
              <a:t>are</a:t>
            </a:r>
            <a:r>
              <a:rPr lang="hu-HU" sz="3000" b="1" dirty="0">
                <a:solidFill>
                  <a:schemeClr val="bg1"/>
                </a:solidFill>
              </a:rPr>
              <a:t> </a:t>
            </a:r>
            <a:r>
              <a:rPr lang="hu-HU" sz="3000" b="1" dirty="0" err="1">
                <a:solidFill>
                  <a:schemeClr val="bg1"/>
                </a:solidFill>
              </a:rPr>
              <a:t>we</a:t>
            </a:r>
            <a:r>
              <a:rPr lang="hu-HU" sz="3000" b="1" dirty="0">
                <a:solidFill>
                  <a:schemeClr val="bg1"/>
                </a:solidFill>
              </a:rPr>
              <a:t> </a:t>
            </a:r>
            <a:r>
              <a:rPr lang="hu-HU" sz="3000" b="1" dirty="0" err="1">
                <a:solidFill>
                  <a:schemeClr val="bg1"/>
                </a:solidFill>
              </a:rPr>
              <a:t>now</a:t>
            </a:r>
            <a:r>
              <a:rPr lang="hu-HU" sz="3000" b="1" dirty="0">
                <a:solidFill>
                  <a:schemeClr val="bg1"/>
                </a:solidFill>
              </a:rPr>
              <a:t>?</a:t>
            </a:r>
            <a:endParaRPr lang="hu-HU" sz="2400" dirty="0"/>
          </a:p>
        </p:txBody>
      </p:sp>
      <p:pic>
        <p:nvPicPr>
          <p:cNvPr id="22" name="Ábra 21">
            <a:extLst>
              <a:ext uri="{FF2B5EF4-FFF2-40B4-BE49-F238E27FC236}">
                <a16:creationId xmlns:a16="http://schemas.microsoft.com/office/drawing/2014/main" id="{DE4476D7-2FF5-5B28-7056-805AC6215D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5465" y="1679129"/>
            <a:ext cx="254598" cy="220121"/>
          </a:xfrm>
          <a:prstGeom prst="rect">
            <a:avLst/>
          </a:prstGeom>
        </p:spPr>
      </p:pic>
      <p:pic>
        <p:nvPicPr>
          <p:cNvPr id="23" name="Ábra 22">
            <a:extLst>
              <a:ext uri="{FF2B5EF4-FFF2-40B4-BE49-F238E27FC236}">
                <a16:creationId xmlns:a16="http://schemas.microsoft.com/office/drawing/2014/main" id="{4EE01CAD-1CEE-DD62-5FF2-A0D8B786C4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4867" y="2038136"/>
            <a:ext cx="254598" cy="220121"/>
          </a:xfrm>
          <a:prstGeom prst="rect">
            <a:avLst/>
          </a:prstGeom>
        </p:spPr>
      </p:pic>
      <p:pic>
        <p:nvPicPr>
          <p:cNvPr id="24" name="Ábra 23">
            <a:extLst>
              <a:ext uri="{FF2B5EF4-FFF2-40B4-BE49-F238E27FC236}">
                <a16:creationId xmlns:a16="http://schemas.microsoft.com/office/drawing/2014/main" id="{69F379F0-3698-94CB-5E9F-90B692E823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5465" y="2425187"/>
            <a:ext cx="254598" cy="220121"/>
          </a:xfrm>
          <a:prstGeom prst="rect">
            <a:avLst/>
          </a:prstGeom>
        </p:spPr>
      </p:pic>
      <p:pic>
        <p:nvPicPr>
          <p:cNvPr id="25" name="Ábra 24">
            <a:extLst>
              <a:ext uri="{FF2B5EF4-FFF2-40B4-BE49-F238E27FC236}">
                <a16:creationId xmlns:a16="http://schemas.microsoft.com/office/drawing/2014/main" id="{1EDF53BC-71A9-96B3-66D4-1E6424E772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4867" y="2777355"/>
            <a:ext cx="254598" cy="220121"/>
          </a:xfrm>
          <a:prstGeom prst="rect">
            <a:avLst/>
          </a:prstGeom>
        </p:spPr>
      </p:pic>
      <p:pic>
        <p:nvPicPr>
          <p:cNvPr id="26" name="Ábra 25">
            <a:extLst>
              <a:ext uri="{FF2B5EF4-FFF2-40B4-BE49-F238E27FC236}">
                <a16:creationId xmlns:a16="http://schemas.microsoft.com/office/drawing/2014/main" id="{F0CEC5CE-3CB1-2EC0-90A9-9845E2A4F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4867" y="3164406"/>
            <a:ext cx="254598" cy="22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42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Ábra 2">
            <a:extLst>
              <a:ext uri="{FF2B5EF4-FFF2-40B4-BE49-F238E27FC236}">
                <a16:creationId xmlns:a16="http://schemas.microsoft.com/office/drawing/2014/main" id="{F045E92D-4CBC-E08A-7676-DFE96981F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42098" y="-240466"/>
            <a:ext cx="8507804" cy="1385329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6BF4AFC-242D-63BF-29A2-66E57D2A0192}"/>
              </a:ext>
            </a:extLst>
          </p:cNvPr>
          <p:cNvSpPr txBox="1"/>
          <p:nvPr/>
        </p:nvSpPr>
        <p:spPr>
          <a:xfrm>
            <a:off x="1816100" y="136965"/>
            <a:ext cx="8521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</a:rPr>
              <a:t>What have we learned? - Findings</a:t>
            </a:r>
            <a:endParaRPr lang="hu-HU" sz="3000" b="1" dirty="0">
              <a:solidFill>
                <a:schemeClr val="bg1"/>
              </a:solidFill>
            </a:endParaRPr>
          </a:p>
          <a:p>
            <a:endParaRPr lang="hu-HU" sz="2400" dirty="0"/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B9D80313-A36A-3339-D201-DD54B98A068B}"/>
              </a:ext>
            </a:extLst>
          </p:cNvPr>
          <p:cNvSpPr txBox="1"/>
          <p:nvPr/>
        </p:nvSpPr>
        <p:spPr>
          <a:xfrm>
            <a:off x="1337540" y="1322951"/>
            <a:ext cx="979388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better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endParaRPr lang="hu-HU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force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endParaRPr lang="hu-HU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hu-HU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Adults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independently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really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useful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immediately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applicable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hu-HU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hu-HU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Focus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endParaRPr lang="hu-HU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rather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exams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hu-HU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endParaRPr lang="hu-HU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Positive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experiences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r>
              <a:rPr lang="hu-HU" sz="2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u-HU" sz="2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needs</a:t>
            </a:r>
            <a:endParaRPr lang="en-US" sz="2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hu-HU" b="1" dirty="0"/>
          </a:p>
        </p:txBody>
      </p:sp>
      <p:pic>
        <p:nvPicPr>
          <p:cNvPr id="5" name="Ábra 4">
            <a:extLst>
              <a:ext uri="{FF2B5EF4-FFF2-40B4-BE49-F238E27FC236}">
                <a16:creationId xmlns:a16="http://schemas.microsoft.com/office/drawing/2014/main" id="{1DCBBBF6-19B0-2229-CE8D-209B04A6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49992" y="2364508"/>
            <a:ext cx="492015" cy="424151"/>
          </a:xfrm>
          <a:prstGeom prst="rect">
            <a:avLst/>
          </a:prstGeom>
        </p:spPr>
      </p:pic>
      <p:pic>
        <p:nvPicPr>
          <p:cNvPr id="6" name="Ábra 5">
            <a:extLst>
              <a:ext uri="{FF2B5EF4-FFF2-40B4-BE49-F238E27FC236}">
                <a16:creationId xmlns:a16="http://schemas.microsoft.com/office/drawing/2014/main" id="{AF8FB8BB-C6F2-C95F-CD1A-BF66C705E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49992" y="3980872"/>
            <a:ext cx="492015" cy="424151"/>
          </a:xfrm>
          <a:prstGeom prst="rect">
            <a:avLst/>
          </a:prstGeom>
        </p:spPr>
      </p:pic>
      <p:pic>
        <p:nvPicPr>
          <p:cNvPr id="7" name="Ábra 6">
            <a:extLst>
              <a:ext uri="{FF2B5EF4-FFF2-40B4-BE49-F238E27FC236}">
                <a16:creationId xmlns:a16="http://schemas.microsoft.com/office/drawing/2014/main" id="{43B53298-2FD0-60F5-3E4F-8EFACB620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49992" y="5597236"/>
            <a:ext cx="492015" cy="4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74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69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Ábra 4">
            <a:extLst>
              <a:ext uri="{FF2B5EF4-FFF2-40B4-BE49-F238E27FC236}">
                <a16:creationId xmlns:a16="http://schemas.microsoft.com/office/drawing/2014/main" id="{A4D4940E-B02F-5A1A-271B-CDEC716DE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42098" y="0"/>
            <a:ext cx="8507804" cy="138532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991D2924-7301-8C17-31EC-439452C0A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4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000" dirty="0">
                <a:solidFill>
                  <a:schemeClr val="bg1"/>
                </a:solidFill>
                <a:effectLst/>
              </a:rPr>
              <a:t>Main </a:t>
            </a:r>
            <a:r>
              <a:rPr lang="hu-HU" sz="3000" dirty="0" err="1">
                <a:solidFill>
                  <a:schemeClr val="bg1"/>
                </a:solidFill>
                <a:effectLst/>
              </a:rPr>
              <a:t>tasks</a:t>
            </a:r>
            <a:r>
              <a:rPr lang="hu-HU" sz="3000" dirty="0">
                <a:solidFill>
                  <a:schemeClr val="bg1"/>
                </a:solidFill>
                <a:effectLst/>
              </a:rPr>
              <a:t> of the Institute</a:t>
            </a:r>
            <a:endParaRPr lang="hu-HU" sz="3000" dirty="0">
              <a:solidFill>
                <a:schemeClr val="bg1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F8568C8-042B-1110-618D-52E2875BB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8209" y="1543408"/>
            <a:ext cx="9549391" cy="503829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hu-HU" sz="2500" dirty="0" err="1">
                <a:effectLst/>
              </a:rPr>
              <a:t>to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develop</a:t>
            </a:r>
            <a:r>
              <a:rPr lang="hu-HU" sz="2500" dirty="0">
                <a:effectLst/>
              </a:rPr>
              <a:t> and </a:t>
            </a:r>
            <a:r>
              <a:rPr lang="hu-HU" sz="2500" dirty="0" err="1">
                <a:effectLst/>
              </a:rPr>
              <a:t>provide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compulsory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training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for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all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public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servants</a:t>
            </a:r>
            <a:r>
              <a:rPr lang="hu-HU" sz="2500" dirty="0">
                <a:effectLst/>
              </a:rPr>
              <a:t> (</a:t>
            </a:r>
            <a:r>
              <a:rPr lang="hu-HU" sz="2500" dirty="0" err="1">
                <a:effectLst/>
              </a:rPr>
              <a:t>except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for</a:t>
            </a:r>
            <a:r>
              <a:rPr lang="hu-HU" sz="2500" dirty="0">
                <a:effectLst/>
              </a:rPr>
              <a:t> a </a:t>
            </a:r>
            <a:r>
              <a:rPr lang="hu-HU" sz="2500" dirty="0" err="1">
                <a:effectLst/>
              </a:rPr>
              <a:t>few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institutions</a:t>
            </a:r>
            <a:r>
              <a:rPr lang="hu-HU" sz="2500" dirty="0">
                <a:effectLst/>
              </a:rPr>
              <a:t>);</a:t>
            </a:r>
          </a:p>
          <a:p>
            <a:pPr marL="0" indent="0">
              <a:lnSpc>
                <a:spcPct val="100000"/>
              </a:lnSpc>
              <a:buNone/>
            </a:pPr>
            <a:endParaRPr lang="hu-HU" sz="200" dirty="0"/>
          </a:p>
          <a:p>
            <a:pPr marL="0" indent="0">
              <a:lnSpc>
                <a:spcPct val="100000"/>
              </a:lnSpc>
              <a:buNone/>
            </a:pPr>
            <a:r>
              <a:rPr lang="hu-HU" sz="2500" dirty="0" err="1">
                <a:effectLst/>
              </a:rPr>
              <a:t>to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secure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the</a:t>
            </a:r>
            <a:r>
              <a:rPr lang="hu-HU" sz="2500" dirty="0">
                <a:effectLst/>
              </a:rPr>
              <a:t> most </a:t>
            </a:r>
            <a:r>
              <a:rPr lang="hu-HU" sz="2500" dirty="0" err="1">
                <a:effectLst/>
              </a:rPr>
              <a:t>effective</a:t>
            </a:r>
            <a:r>
              <a:rPr lang="hu-HU" sz="2500" dirty="0">
                <a:effectLst/>
              </a:rPr>
              <a:t> “</a:t>
            </a:r>
            <a:r>
              <a:rPr lang="hu-HU" sz="2500" dirty="0" err="1">
                <a:effectLst/>
              </a:rPr>
              <a:t>learning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environment</a:t>
            </a:r>
            <a:r>
              <a:rPr lang="hu-HU" sz="2500" dirty="0">
                <a:effectLst/>
              </a:rPr>
              <a:t>” </a:t>
            </a:r>
            <a:r>
              <a:rPr lang="hu-HU" sz="2500" dirty="0" err="1">
                <a:effectLst/>
              </a:rPr>
              <a:t>by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creating</a:t>
            </a:r>
            <a:r>
              <a:rPr lang="hu-HU" sz="2500" dirty="0">
                <a:effectLst/>
              </a:rPr>
              <a:t> e-</a:t>
            </a:r>
            <a:r>
              <a:rPr lang="hu-HU" sz="2500" dirty="0" err="1">
                <a:effectLst/>
              </a:rPr>
              <a:t>learning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platforms</a:t>
            </a:r>
            <a:r>
              <a:rPr lang="hu-HU" sz="2500" dirty="0">
                <a:effectLst/>
              </a:rPr>
              <a:t> and </a:t>
            </a:r>
            <a:r>
              <a:rPr lang="hu-HU" sz="2500" dirty="0" err="1">
                <a:effectLst/>
              </a:rPr>
              <a:t>providing</a:t>
            </a:r>
            <a:r>
              <a:rPr lang="hu-HU" sz="2500" dirty="0">
                <a:effectLst/>
              </a:rPr>
              <a:t> online </a:t>
            </a:r>
            <a:r>
              <a:rPr lang="hu-HU" sz="2500" dirty="0" err="1">
                <a:effectLst/>
              </a:rPr>
              <a:t>virtual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classrooms</a:t>
            </a:r>
            <a:r>
              <a:rPr lang="hu-HU" sz="2500" dirty="0">
                <a:effectLst/>
              </a:rPr>
              <a:t>; </a:t>
            </a:r>
            <a:br>
              <a:rPr lang="hu-HU" sz="2500" dirty="0">
                <a:effectLst/>
              </a:rPr>
            </a:br>
            <a:endParaRPr lang="hu-HU" sz="200" dirty="0"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endParaRPr lang="hu-HU" sz="200" dirty="0"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sz="2500" dirty="0" err="1">
                <a:effectLst/>
              </a:rPr>
              <a:t>to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improve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teaching</a:t>
            </a:r>
            <a:r>
              <a:rPr lang="hu-HU" sz="2500" dirty="0">
                <a:effectLst/>
              </a:rPr>
              <a:t> and </a:t>
            </a:r>
            <a:r>
              <a:rPr lang="hu-HU" sz="2500" dirty="0" err="1">
                <a:effectLst/>
              </a:rPr>
              <a:t>learning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methodologies</a:t>
            </a:r>
            <a:r>
              <a:rPr lang="hu-HU" sz="2500" dirty="0">
                <a:effectLst/>
              </a:rPr>
              <a:t> (</a:t>
            </a:r>
            <a:r>
              <a:rPr lang="hu-HU" sz="2500" dirty="0" err="1">
                <a:effectLst/>
              </a:rPr>
              <a:t>on-the-job</a:t>
            </a:r>
            <a:r>
              <a:rPr lang="hu-HU" sz="2500" dirty="0">
                <a:effectLst/>
              </a:rPr>
              <a:t>; </a:t>
            </a:r>
            <a:r>
              <a:rPr lang="hu-HU" sz="2500" dirty="0" err="1">
                <a:effectLst/>
              </a:rPr>
              <a:t>action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learning</a:t>
            </a:r>
            <a:r>
              <a:rPr lang="hu-HU" sz="2500" dirty="0">
                <a:effectLst/>
              </a:rPr>
              <a:t>) and </a:t>
            </a:r>
            <a:r>
              <a:rPr lang="hu-HU" sz="2500" dirty="0" err="1">
                <a:effectLst/>
              </a:rPr>
              <a:t>to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foster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learning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effectiveness</a:t>
            </a:r>
            <a:r>
              <a:rPr lang="hu-HU" sz="2500" dirty="0">
                <a:effectLst/>
              </a:rPr>
              <a:t>;</a:t>
            </a:r>
          </a:p>
          <a:p>
            <a:pPr marL="0" indent="0">
              <a:lnSpc>
                <a:spcPct val="100000"/>
              </a:lnSpc>
              <a:buNone/>
            </a:pPr>
            <a:endParaRPr lang="hu-HU" sz="200" dirty="0">
              <a:effectLst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hu-HU" sz="2500" dirty="0" err="1">
                <a:effectLst/>
              </a:rPr>
              <a:t>to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provide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leadership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development</a:t>
            </a:r>
            <a:r>
              <a:rPr lang="hu-HU" sz="2500" dirty="0">
                <a:effectLst/>
              </a:rPr>
              <a:t> and </a:t>
            </a:r>
            <a:r>
              <a:rPr lang="hu-HU" sz="2500" dirty="0" err="1">
                <a:effectLst/>
              </a:rPr>
              <a:t>training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programs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for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executives</a:t>
            </a:r>
            <a:r>
              <a:rPr lang="hu-HU" sz="2500" dirty="0">
                <a:effectLst/>
              </a:rPr>
              <a:t> of </a:t>
            </a:r>
            <a:r>
              <a:rPr lang="hu-HU" sz="2500" dirty="0" err="1">
                <a:effectLst/>
              </a:rPr>
              <a:t>public</a:t>
            </a:r>
            <a:r>
              <a:rPr lang="hu-HU" sz="2500" dirty="0">
                <a:effectLst/>
              </a:rPr>
              <a:t> </a:t>
            </a:r>
            <a:r>
              <a:rPr lang="hu-HU" sz="2500" dirty="0" err="1">
                <a:effectLst/>
              </a:rPr>
              <a:t>administration</a:t>
            </a:r>
            <a:endParaRPr lang="hu-HU" sz="2500" dirty="0">
              <a:effectLst/>
            </a:endParaRPr>
          </a:p>
          <a:p>
            <a:pPr marL="0" indent="0">
              <a:buNone/>
            </a:pPr>
            <a:endParaRPr lang="hu-HU" sz="2500" dirty="0"/>
          </a:p>
        </p:txBody>
      </p:sp>
      <p:pic>
        <p:nvPicPr>
          <p:cNvPr id="7" name="Ábra 6">
            <a:extLst>
              <a:ext uri="{FF2B5EF4-FFF2-40B4-BE49-F238E27FC236}">
                <a16:creationId xmlns:a16="http://schemas.microsoft.com/office/drawing/2014/main" id="{92F677F1-6704-42DD-A75A-72AD42557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5061" y="1592984"/>
            <a:ext cx="371475" cy="419100"/>
          </a:xfrm>
          <a:prstGeom prst="rect">
            <a:avLst/>
          </a:prstGeom>
        </p:spPr>
      </p:pic>
      <p:pic>
        <p:nvPicPr>
          <p:cNvPr id="9" name="Ábra 8">
            <a:extLst>
              <a:ext uri="{FF2B5EF4-FFF2-40B4-BE49-F238E27FC236}">
                <a16:creationId xmlns:a16="http://schemas.microsoft.com/office/drawing/2014/main" id="{9E91DD00-8C0B-330C-4DEB-6349E1059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5061" y="2618220"/>
            <a:ext cx="371475" cy="419100"/>
          </a:xfrm>
          <a:prstGeom prst="rect">
            <a:avLst/>
          </a:prstGeom>
        </p:spPr>
      </p:pic>
      <p:pic>
        <p:nvPicPr>
          <p:cNvPr id="11" name="Ábra 10">
            <a:extLst>
              <a:ext uri="{FF2B5EF4-FFF2-40B4-BE49-F238E27FC236}">
                <a16:creationId xmlns:a16="http://schemas.microsoft.com/office/drawing/2014/main" id="{D73923AC-6B3D-95F7-DD91-8C5E10396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5061" y="4062557"/>
            <a:ext cx="371475" cy="419100"/>
          </a:xfrm>
          <a:prstGeom prst="rect">
            <a:avLst/>
          </a:prstGeom>
        </p:spPr>
      </p:pic>
      <p:pic>
        <p:nvPicPr>
          <p:cNvPr id="12" name="Ábra 11">
            <a:extLst>
              <a:ext uri="{FF2B5EF4-FFF2-40B4-BE49-F238E27FC236}">
                <a16:creationId xmlns:a16="http://schemas.microsoft.com/office/drawing/2014/main" id="{AA7EB2D3-AF0E-18E5-81FC-E47A8CBFB0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5061" y="5185930"/>
            <a:ext cx="371475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03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18D8401B-C0E4-416C-1D37-420AB92E6B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3510022"/>
              </p:ext>
            </p:extLst>
          </p:nvPr>
        </p:nvGraphicFramePr>
        <p:xfrm>
          <a:off x="1913081" y="1805116"/>
          <a:ext cx="9440719" cy="4585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Ábra 2">
            <a:extLst>
              <a:ext uri="{FF2B5EF4-FFF2-40B4-BE49-F238E27FC236}">
                <a16:creationId xmlns:a16="http://schemas.microsoft.com/office/drawing/2014/main" id="{4765ED01-C76A-315D-A63E-0A3F35DE83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842098" y="0"/>
            <a:ext cx="8507804" cy="1385329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1AB3776B-B61A-980C-4528-8930CEF1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000" dirty="0" err="1">
                <a:solidFill>
                  <a:schemeClr val="bg1"/>
                </a:solidFill>
              </a:rPr>
              <a:t>Our</a:t>
            </a:r>
            <a:r>
              <a:rPr lang="hu-HU" sz="3000" dirty="0">
                <a:solidFill>
                  <a:schemeClr val="bg1"/>
                </a:solidFill>
              </a:rPr>
              <a:t> </a:t>
            </a:r>
            <a:r>
              <a:rPr lang="hu-HU" sz="3000" dirty="0" err="1">
                <a:solidFill>
                  <a:schemeClr val="bg1"/>
                </a:solidFill>
              </a:rPr>
              <a:t>transfomation</a:t>
            </a:r>
            <a:r>
              <a:rPr lang="hu-HU" sz="3000" dirty="0">
                <a:solidFill>
                  <a:schemeClr val="bg1"/>
                </a:solidFill>
              </a:rPr>
              <a:t> story</a:t>
            </a:r>
          </a:p>
        </p:txBody>
      </p:sp>
      <p:sp>
        <p:nvSpPr>
          <p:cNvPr id="7" name="Téglalap: átellenes sarkain lekerekítve 6">
            <a:extLst>
              <a:ext uri="{FF2B5EF4-FFF2-40B4-BE49-F238E27FC236}">
                <a16:creationId xmlns:a16="http://schemas.microsoft.com/office/drawing/2014/main" id="{47CEC30C-1A0B-FCE8-8DA1-FC9EBAABCAA2}"/>
              </a:ext>
            </a:extLst>
          </p:cNvPr>
          <p:cNvSpPr/>
          <p:nvPr/>
        </p:nvSpPr>
        <p:spPr>
          <a:xfrm rot="16200000">
            <a:off x="1395934" y="1588334"/>
            <a:ext cx="1034296" cy="1034296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hu-HU"/>
          </a:p>
        </p:txBody>
      </p:sp>
      <p:sp>
        <p:nvSpPr>
          <p:cNvPr id="8" name="Téglalap: átellenes sarkain lekerekítve 7">
            <a:extLst>
              <a:ext uri="{FF2B5EF4-FFF2-40B4-BE49-F238E27FC236}">
                <a16:creationId xmlns:a16="http://schemas.microsoft.com/office/drawing/2014/main" id="{50B27D0F-A33A-5539-C810-A23F3CAD9984}"/>
              </a:ext>
            </a:extLst>
          </p:cNvPr>
          <p:cNvSpPr/>
          <p:nvPr/>
        </p:nvSpPr>
        <p:spPr>
          <a:xfrm rot="16200000">
            <a:off x="1395934" y="2855305"/>
            <a:ext cx="1034296" cy="1034296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hu-HU"/>
          </a:p>
        </p:txBody>
      </p:sp>
      <p:sp>
        <p:nvSpPr>
          <p:cNvPr id="9" name="Téglalap: átellenes sarkain lekerekítve 8">
            <a:extLst>
              <a:ext uri="{FF2B5EF4-FFF2-40B4-BE49-F238E27FC236}">
                <a16:creationId xmlns:a16="http://schemas.microsoft.com/office/drawing/2014/main" id="{6B18C04A-035D-0E27-878E-B3E6C18E1FE1}"/>
              </a:ext>
            </a:extLst>
          </p:cNvPr>
          <p:cNvSpPr/>
          <p:nvPr/>
        </p:nvSpPr>
        <p:spPr>
          <a:xfrm rot="16200000">
            <a:off x="1395934" y="4106062"/>
            <a:ext cx="1034296" cy="1034296"/>
          </a:xfrm>
          <a:prstGeom prst="round2DiagRect">
            <a:avLst>
              <a:gd name="adj1" fmla="val 29727"/>
              <a:gd name="adj2" fmla="val 0"/>
            </a:avLst>
          </a:prstGeom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hu-HU"/>
          </a:p>
        </p:txBody>
      </p:sp>
      <p:sp>
        <p:nvSpPr>
          <p:cNvPr id="10" name="Téglalap: átellenes sarkain lekerekítve 9">
            <a:extLst>
              <a:ext uri="{FF2B5EF4-FFF2-40B4-BE49-F238E27FC236}">
                <a16:creationId xmlns:a16="http://schemas.microsoft.com/office/drawing/2014/main" id="{30C1E37C-075D-38FD-0CB9-F95A648FF7A8}"/>
              </a:ext>
            </a:extLst>
          </p:cNvPr>
          <p:cNvSpPr/>
          <p:nvPr/>
        </p:nvSpPr>
        <p:spPr>
          <a:xfrm rot="16200000">
            <a:off x="1395934" y="5356819"/>
            <a:ext cx="1034296" cy="1034296"/>
          </a:xfrm>
          <a:prstGeom prst="round2DiagRect">
            <a:avLst>
              <a:gd name="adj1" fmla="val 29727"/>
              <a:gd name="adj2" fmla="val 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lt1">
              <a:alpha val="0"/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/>
        </p:style>
        <p:txBody>
          <a:bodyPr/>
          <a:lstStyle/>
          <a:p>
            <a:endParaRPr lang="hu-HU" dirty="0"/>
          </a:p>
        </p:txBody>
      </p:sp>
      <p:sp>
        <p:nvSpPr>
          <p:cNvPr id="11" name="Téglalap 10" descr="Question mark">
            <a:extLst>
              <a:ext uri="{FF2B5EF4-FFF2-40B4-BE49-F238E27FC236}">
                <a16:creationId xmlns:a16="http://schemas.microsoft.com/office/drawing/2014/main" id="{2CFE7129-8FB7-A0D8-B795-39F8375ECB30}"/>
              </a:ext>
            </a:extLst>
          </p:cNvPr>
          <p:cNvSpPr/>
          <p:nvPr/>
        </p:nvSpPr>
        <p:spPr>
          <a:xfrm>
            <a:off x="1550418" y="1738423"/>
            <a:ext cx="725326" cy="725326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12" name="Téglalap 11" descr="Taktikai ábra">
            <a:extLst>
              <a:ext uri="{FF2B5EF4-FFF2-40B4-BE49-F238E27FC236}">
                <a16:creationId xmlns:a16="http://schemas.microsoft.com/office/drawing/2014/main" id="{D11308F7-BEE0-449C-2735-32B71C9C9C4B}"/>
              </a:ext>
            </a:extLst>
          </p:cNvPr>
          <p:cNvSpPr/>
          <p:nvPr/>
        </p:nvSpPr>
        <p:spPr>
          <a:xfrm>
            <a:off x="1550418" y="3009790"/>
            <a:ext cx="725326" cy="725326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13" name="Téglalap 12" descr="Otthon">
            <a:extLst>
              <a:ext uri="{FF2B5EF4-FFF2-40B4-BE49-F238E27FC236}">
                <a16:creationId xmlns:a16="http://schemas.microsoft.com/office/drawing/2014/main" id="{3824AC5A-F820-808B-1628-3FF359CA68A0}"/>
              </a:ext>
            </a:extLst>
          </p:cNvPr>
          <p:cNvSpPr/>
          <p:nvPr/>
        </p:nvSpPr>
        <p:spPr>
          <a:xfrm>
            <a:off x="1550418" y="4235484"/>
            <a:ext cx="725326" cy="725326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  <p:sp>
        <p:nvSpPr>
          <p:cNvPr id="14" name="Téglalap 13" descr="Person with Idea">
            <a:extLst>
              <a:ext uri="{FF2B5EF4-FFF2-40B4-BE49-F238E27FC236}">
                <a16:creationId xmlns:a16="http://schemas.microsoft.com/office/drawing/2014/main" id="{F8FA31FE-649D-D1A0-A01C-27D60378A2D7}"/>
              </a:ext>
            </a:extLst>
          </p:cNvPr>
          <p:cNvSpPr/>
          <p:nvPr/>
        </p:nvSpPr>
        <p:spPr>
          <a:xfrm>
            <a:off x="1550418" y="5511304"/>
            <a:ext cx="725326" cy="725326"/>
          </a:xfrm>
          <a:prstGeom prst="rect">
            <a:avLst/>
          </a:pr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8121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Emberi arc, személy, szemüveg, portré látható&#10;&#10;Automatikusan generált leírás">
            <a:extLst>
              <a:ext uri="{FF2B5EF4-FFF2-40B4-BE49-F238E27FC236}">
                <a16:creationId xmlns:a16="http://schemas.microsoft.com/office/drawing/2014/main" id="{68C8535A-A7CE-FBCD-D7D4-4EEEDD610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9D65A8A0-FA67-9304-40AC-CEA5B4440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1398" y="2085955"/>
            <a:ext cx="4575230" cy="4352551"/>
          </a:xfrm>
        </p:spPr>
        <p:txBody>
          <a:bodyPr>
            <a:noAutofit/>
          </a:bodyPr>
          <a:lstStyle/>
          <a:p>
            <a:r>
              <a:rPr lang="en-US" sz="2000" dirty="0"/>
              <a:t>Mandatory trainings</a:t>
            </a:r>
          </a:p>
          <a:p>
            <a:r>
              <a:rPr lang="en-US" sz="2000" dirty="0"/>
              <a:t>Focusing on rules, regulations and academic style knowledge transfer</a:t>
            </a:r>
          </a:p>
          <a:p>
            <a:r>
              <a:rPr lang="hu-HU" sz="2000" dirty="0"/>
              <a:t>M</a:t>
            </a:r>
            <a:r>
              <a:rPr lang="en-US" sz="2000" dirty="0" err="1"/>
              <a:t>ostly</a:t>
            </a:r>
            <a:r>
              <a:rPr lang="en-US" sz="2000" dirty="0"/>
              <a:t> self-paced, classic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en-US" sz="2000" dirty="0"/>
              <a:t>e-</a:t>
            </a:r>
            <a:r>
              <a:rPr lang="en-US" sz="2000" dirty="0" err="1"/>
              <a:t>leanring</a:t>
            </a:r>
            <a:r>
              <a:rPr lang="hu-HU" sz="2000" dirty="0"/>
              <a:t> </a:t>
            </a:r>
            <a:r>
              <a:rPr lang="hu-HU" sz="2000" dirty="0" err="1"/>
              <a:t>course</a:t>
            </a:r>
            <a:r>
              <a:rPr lang="en-US" sz="2000" dirty="0"/>
              <a:t>s with tests</a:t>
            </a:r>
          </a:p>
          <a:p>
            <a:r>
              <a:rPr lang="en-GB" sz="2000" dirty="0"/>
              <a:t>Learning is passive and based on short term memory</a:t>
            </a:r>
          </a:p>
          <a:p>
            <a:r>
              <a:rPr lang="en-GB" sz="2000" dirty="0"/>
              <a:t>Learners hate it,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en-GB" sz="2000" dirty="0"/>
              <a:t>but complete</a:t>
            </a:r>
            <a:r>
              <a:rPr lang="hu-HU" sz="2000" dirty="0"/>
              <a:t> </a:t>
            </a:r>
            <a:r>
              <a:rPr lang="hu-HU" sz="2000" dirty="0" err="1"/>
              <a:t>it</a:t>
            </a:r>
            <a:r>
              <a:rPr lang="hu-HU" sz="2000" dirty="0"/>
              <a:t> </a:t>
            </a:r>
            <a:r>
              <a:rPr lang="en-GB" sz="2000" dirty="0"/>
              <a:t>as a </a:t>
            </a:r>
            <a:r>
              <a:rPr lang="hu-HU" sz="2000" dirty="0" err="1"/>
              <a:t>chore</a:t>
            </a:r>
            <a:r>
              <a:rPr lang="hu-HU" sz="2000" dirty="0"/>
              <a:t> </a:t>
            </a:r>
            <a:endParaRPr lang="en-GB" sz="2000" dirty="0"/>
          </a:p>
          <a:p>
            <a:r>
              <a:rPr lang="en-US" sz="2000" dirty="0"/>
              <a:t>No motivation to learn, they would rather just complete the courses</a:t>
            </a:r>
          </a:p>
        </p:txBody>
      </p:sp>
      <p:pic>
        <p:nvPicPr>
          <p:cNvPr id="4" name="Ábra 3">
            <a:extLst>
              <a:ext uri="{FF2B5EF4-FFF2-40B4-BE49-F238E27FC236}">
                <a16:creationId xmlns:a16="http://schemas.microsoft.com/office/drawing/2014/main" id="{3D5F004A-7471-71F3-6510-E19BA2894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467205" y="402465"/>
            <a:ext cx="8507804" cy="1385329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9132CBB9-3DB8-0470-16F8-250C36BC1920}"/>
              </a:ext>
            </a:extLst>
          </p:cNvPr>
          <p:cNvSpPr txBox="1">
            <a:spLocks/>
          </p:cNvSpPr>
          <p:nvPr/>
        </p:nvSpPr>
        <p:spPr>
          <a:xfrm>
            <a:off x="6982032" y="237365"/>
            <a:ext cx="5901397" cy="10680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500" dirty="0">
                <a:solidFill>
                  <a:schemeClr val="bg1"/>
                </a:solidFill>
              </a:rPr>
              <a:t>The </a:t>
            </a:r>
            <a:r>
              <a:rPr lang="hu-HU" sz="3500" dirty="0" err="1">
                <a:solidFill>
                  <a:schemeClr val="bg1"/>
                </a:solidFill>
              </a:rPr>
              <a:t>challenge</a:t>
            </a:r>
            <a:endParaRPr lang="hu-HU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59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E2C515CC-0989-27EA-83FE-E26E8D2483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250092"/>
            <a:ext cx="4959442" cy="4092069"/>
          </a:xfrm>
        </p:spPr>
        <p:txBody>
          <a:bodyPr>
            <a:noAutofit/>
          </a:bodyPr>
          <a:lstStyle/>
          <a:p>
            <a:r>
              <a:rPr lang="en-US" sz="2000" dirty="0"/>
              <a:t>Focusing on applied skills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en-US" sz="2000" dirty="0"/>
              <a:t>not </a:t>
            </a:r>
            <a:r>
              <a:rPr lang="hu-HU" sz="2000" dirty="0" err="1"/>
              <a:t>just</a:t>
            </a:r>
            <a:r>
              <a:rPr lang="hu-HU" sz="2000" dirty="0"/>
              <a:t> </a:t>
            </a:r>
            <a:r>
              <a:rPr lang="hu-HU" sz="2000" dirty="0" err="1"/>
              <a:t>plain</a:t>
            </a:r>
            <a:r>
              <a:rPr lang="hu-HU" sz="2000" dirty="0"/>
              <a:t> </a:t>
            </a:r>
            <a:r>
              <a:rPr lang="en-US" sz="2000" dirty="0"/>
              <a:t>knowledge</a:t>
            </a:r>
          </a:p>
          <a:p>
            <a:r>
              <a:rPr lang="en-US" sz="2000" dirty="0"/>
              <a:t>Mostly self-paced, online e-learning courses BUT design for how people really learn – learning experience design</a:t>
            </a:r>
          </a:p>
          <a:p>
            <a:r>
              <a:rPr lang="en-US" sz="2000" dirty="0"/>
              <a:t>Learning should be active and based on curiosity and challenge</a:t>
            </a:r>
          </a:p>
          <a:p>
            <a:r>
              <a:rPr lang="en-US" sz="2000" dirty="0"/>
              <a:t>Learners like to grow and want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en-US" sz="2000" dirty="0"/>
              <a:t>to learn as much as possible</a:t>
            </a:r>
          </a:p>
          <a:p>
            <a:r>
              <a:rPr lang="en-US" sz="2000" dirty="0"/>
              <a:t>Learning by inner motivation</a:t>
            </a:r>
            <a:r>
              <a:rPr lang="hu-HU" sz="2000" dirty="0"/>
              <a:t/>
            </a:r>
            <a:br>
              <a:rPr lang="hu-HU" sz="2000" dirty="0"/>
            </a:br>
            <a:r>
              <a:rPr lang="en-US" sz="2000" dirty="0"/>
              <a:t>not because they have to </a:t>
            </a:r>
            <a:r>
              <a:rPr lang="hu-HU" sz="2000" dirty="0" err="1"/>
              <a:t>do</a:t>
            </a:r>
            <a:r>
              <a:rPr lang="hu-HU" sz="2000" dirty="0"/>
              <a:t> </a:t>
            </a:r>
            <a:r>
              <a:rPr lang="hu-HU" sz="2000" dirty="0" err="1"/>
              <a:t>it</a:t>
            </a:r>
            <a:endParaRPr lang="en-US" sz="2000" dirty="0"/>
          </a:p>
        </p:txBody>
      </p:sp>
      <p:pic>
        <p:nvPicPr>
          <p:cNvPr id="4" name="Ábra 3">
            <a:extLst>
              <a:ext uri="{FF2B5EF4-FFF2-40B4-BE49-F238E27FC236}">
                <a16:creationId xmlns:a16="http://schemas.microsoft.com/office/drawing/2014/main" id="{E3C73FF4-0ACE-5536-DB4D-1754DE9D37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2568125" y="591001"/>
            <a:ext cx="8507804" cy="1385329"/>
          </a:xfrm>
          <a:prstGeom prst="rect">
            <a:avLst/>
          </a:prstGeom>
        </p:spPr>
      </p:pic>
      <p:sp>
        <p:nvSpPr>
          <p:cNvPr id="6" name="Cím 1">
            <a:extLst>
              <a:ext uri="{FF2B5EF4-FFF2-40B4-BE49-F238E27FC236}">
                <a16:creationId xmlns:a16="http://schemas.microsoft.com/office/drawing/2014/main" id="{BB460F4D-7A88-0DC9-FC8A-90D376E6CEBD}"/>
              </a:ext>
            </a:extLst>
          </p:cNvPr>
          <p:cNvSpPr txBox="1">
            <a:spLocks/>
          </p:cNvSpPr>
          <p:nvPr/>
        </p:nvSpPr>
        <p:spPr>
          <a:xfrm>
            <a:off x="640080" y="591001"/>
            <a:ext cx="5901397" cy="10680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chemeClr val="bg1"/>
                </a:solidFill>
              </a:rPr>
              <a:t>What were we really trying to achieve?</a:t>
            </a:r>
            <a:endParaRPr lang="hu-HU" sz="3000" dirty="0">
              <a:solidFill>
                <a:schemeClr val="bg1"/>
              </a:solidFill>
            </a:endParaRPr>
          </a:p>
        </p:txBody>
      </p:sp>
      <p:pic>
        <p:nvPicPr>
          <p:cNvPr id="5" name="Kép 4" descr="A képen ruházat, Emberi arc, személy, fal látható&#10;&#10;Automatikusan generált leírás">
            <a:extLst>
              <a:ext uri="{FF2B5EF4-FFF2-40B4-BE49-F238E27FC236}">
                <a16:creationId xmlns:a16="http://schemas.microsoft.com/office/drawing/2014/main" id="{43BF79F0-1DAB-8B97-C1EA-722089D43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40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ép 16">
            <a:extLst>
              <a:ext uri="{FF2B5EF4-FFF2-40B4-BE49-F238E27FC236}">
                <a16:creationId xmlns:a16="http://schemas.microsoft.com/office/drawing/2014/main" id="{4EF4A430-33B5-5EFB-872D-95F5CAF6B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Ábra 12">
            <a:extLst>
              <a:ext uri="{FF2B5EF4-FFF2-40B4-BE49-F238E27FC236}">
                <a16:creationId xmlns:a16="http://schemas.microsoft.com/office/drawing/2014/main" id="{4CD3494D-15C6-ACA9-450C-6DE46DA86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372675" y="591001"/>
            <a:ext cx="8507804" cy="1385329"/>
          </a:xfrm>
          <a:prstGeom prst="rect">
            <a:avLst/>
          </a:prstGeom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26437A-E3B8-BF9B-A23D-918F7049A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8380" y="2313197"/>
            <a:ext cx="4243589" cy="3985101"/>
          </a:xfrm>
        </p:spPr>
        <p:txBody>
          <a:bodyPr>
            <a:noAutofit/>
          </a:bodyPr>
          <a:lstStyle/>
          <a:p>
            <a:r>
              <a:rPr lang="en-US" sz="2000" dirty="0"/>
              <a:t>Rethink how we develop training programs</a:t>
            </a:r>
          </a:p>
          <a:p>
            <a:r>
              <a:rPr lang="en-US" sz="2000" dirty="0"/>
              <a:t>Create a user friendly and easy to use digital learning ecosystem</a:t>
            </a:r>
          </a:p>
          <a:p>
            <a:r>
              <a:rPr lang="en-US" sz="2000" dirty="0"/>
              <a:t>Learning how to design great learning experiences </a:t>
            </a:r>
          </a:p>
          <a:p>
            <a:r>
              <a:rPr lang="en-US" sz="2000" dirty="0"/>
              <a:t>Redesign all of the training programs</a:t>
            </a:r>
          </a:p>
          <a:p>
            <a:r>
              <a:rPr lang="en-US" sz="2000" dirty="0"/>
              <a:t>Understand marketing tactics to “sell” (mandatory) trainings</a:t>
            </a:r>
          </a:p>
          <a:p>
            <a:endParaRPr lang="en-US" sz="2000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179FF98-0BA5-49B8-6BA1-F027573D5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903" y="559702"/>
            <a:ext cx="5901397" cy="1068090"/>
          </a:xfrm>
        </p:spPr>
        <p:txBody>
          <a:bodyPr anchor="b">
            <a:normAutofit/>
          </a:bodyPr>
          <a:lstStyle/>
          <a:p>
            <a:r>
              <a:rPr lang="hu-HU" sz="3000" dirty="0">
                <a:solidFill>
                  <a:schemeClr val="bg1"/>
                </a:solidFill>
              </a:rPr>
              <a:t>Pillars of the </a:t>
            </a:r>
            <a:r>
              <a:rPr lang="hu-HU" sz="3000" dirty="0" err="1">
                <a:solidFill>
                  <a:schemeClr val="bg1"/>
                </a:solidFill>
              </a:rPr>
              <a:t>transformation</a:t>
            </a:r>
            <a:r>
              <a:rPr lang="hu-HU" sz="3000" dirty="0">
                <a:solidFill>
                  <a:schemeClr val="bg1"/>
                </a:solidFill>
              </a:rPr>
              <a:t> plan</a:t>
            </a:r>
          </a:p>
        </p:txBody>
      </p:sp>
    </p:spTree>
    <p:extLst>
      <p:ext uri="{BB962C8B-B14F-4D97-AF65-F5344CB8AC3E}">
        <p14:creationId xmlns:p14="http://schemas.microsoft.com/office/powerpoint/2010/main" val="411693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um 11">
            <a:extLst>
              <a:ext uri="{FF2B5EF4-FFF2-40B4-BE49-F238E27FC236}">
                <a16:creationId xmlns:a16="http://schemas.microsoft.com/office/drawing/2014/main" id="{55B99A1E-3328-94C9-D44F-4001AB7243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6754234"/>
              </p:ext>
            </p:extLst>
          </p:nvPr>
        </p:nvGraphicFramePr>
        <p:xfrm>
          <a:off x="221673" y="199312"/>
          <a:ext cx="11757890" cy="6457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r:id="rId3" imgW="17075509" imgH="9377852" progId="">
                  <p:embed/>
                </p:oleObj>
              </mc:Choice>
              <mc:Fallback>
                <p:oleObj r:id="rId3" imgW="17075509" imgH="9377852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1673" y="199312"/>
                        <a:ext cx="11757890" cy="64576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Ábra 12">
            <a:extLst>
              <a:ext uri="{FF2B5EF4-FFF2-40B4-BE49-F238E27FC236}">
                <a16:creationId xmlns:a16="http://schemas.microsoft.com/office/drawing/2014/main" id="{41C367D5-B5E1-9293-0DAC-4C39483F9F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2119007" y="5271637"/>
            <a:ext cx="8507804" cy="1385329"/>
          </a:xfrm>
          <a:prstGeom prst="rect">
            <a:avLst/>
          </a:prstGeom>
        </p:spPr>
      </p:pic>
      <p:sp>
        <p:nvSpPr>
          <p:cNvPr id="14" name="Cím 1">
            <a:extLst>
              <a:ext uri="{FF2B5EF4-FFF2-40B4-BE49-F238E27FC236}">
                <a16:creationId xmlns:a16="http://schemas.microsoft.com/office/drawing/2014/main" id="{517A4749-197A-82DD-EB08-308A2DCF9199}"/>
              </a:ext>
            </a:extLst>
          </p:cNvPr>
          <p:cNvSpPr txBox="1">
            <a:spLocks/>
          </p:cNvSpPr>
          <p:nvPr/>
        </p:nvSpPr>
        <p:spPr>
          <a:xfrm>
            <a:off x="390698" y="5271637"/>
            <a:ext cx="5901397" cy="106809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600" dirty="0" err="1">
                <a:solidFill>
                  <a:schemeClr val="bg1"/>
                </a:solidFill>
              </a:rPr>
              <a:t>ProBono</a:t>
            </a:r>
            <a:r>
              <a:rPr lang="hu-HU" sz="3600" dirty="0">
                <a:solidFill>
                  <a:schemeClr val="bg1"/>
                </a:solidFill>
              </a:rPr>
              <a:t> </a:t>
            </a:r>
          </a:p>
          <a:p>
            <a:r>
              <a:rPr lang="hu-HU" sz="3600" dirty="0">
                <a:solidFill>
                  <a:schemeClr val="bg1"/>
                </a:solidFill>
              </a:rPr>
              <a:t>– </a:t>
            </a:r>
            <a:r>
              <a:rPr lang="hu-HU" sz="3600" dirty="0" err="1">
                <a:solidFill>
                  <a:schemeClr val="bg1"/>
                </a:solidFill>
              </a:rPr>
              <a:t>our</a:t>
            </a:r>
            <a:r>
              <a:rPr lang="hu-HU" sz="3600" dirty="0">
                <a:solidFill>
                  <a:schemeClr val="bg1"/>
                </a:solidFill>
              </a:rPr>
              <a:t> </a:t>
            </a:r>
            <a:r>
              <a:rPr lang="hu-HU" sz="3600" dirty="0" err="1">
                <a:solidFill>
                  <a:schemeClr val="bg1"/>
                </a:solidFill>
              </a:rPr>
              <a:t>new</a:t>
            </a:r>
            <a:r>
              <a:rPr lang="hu-HU" sz="3600" dirty="0">
                <a:solidFill>
                  <a:schemeClr val="bg1"/>
                </a:solidFill>
              </a:rPr>
              <a:t> </a:t>
            </a:r>
            <a:r>
              <a:rPr lang="hu-HU" sz="3600" dirty="0" err="1">
                <a:solidFill>
                  <a:schemeClr val="bg1"/>
                </a:solidFill>
              </a:rPr>
              <a:t>generation</a:t>
            </a:r>
            <a:r>
              <a:rPr lang="hu-HU" sz="3600" dirty="0">
                <a:solidFill>
                  <a:schemeClr val="bg1"/>
                </a:solidFill>
              </a:rPr>
              <a:t/>
            </a:r>
            <a:br>
              <a:rPr lang="hu-HU" sz="3600" dirty="0">
                <a:solidFill>
                  <a:schemeClr val="bg1"/>
                </a:solidFill>
              </a:rPr>
            </a:br>
            <a:r>
              <a:rPr lang="hu-HU" sz="3600" dirty="0" err="1">
                <a:solidFill>
                  <a:schemeClr val="bg1"/>
                </a:solidFill>
              </a:rPr>
              <a:t>digital</a:t>
            </a:r>
            <a:r>
              <a:rPr lang="hu-HU" sz="3600" dirty="0">
                <a:solidFill>
                  <a:schemeClr val="bg1"/>
                </a:solidFill>
              </a:rPr>
              <a:t> </a:t>
            </a:r>
            <a:r>
              <a:rPr lang="hu-HU" sz="3600" dirty="0" err="1">
                <a:solidFill>
                  <a:schemeClr val="bg1"/>
                </a:solidFill>
              </a:rPr>
              <a:t>learning</a:t>
            </a:r>
            <a:r>
              <a:rPr lang="hu-HU" sz="3600" dirty="0">
                <a:solidFill>
                  <a:schemeClr val="bg1"/>
                </a:solidFill>
              </a:rPr>
              <a:t> </a:t>
            </a:r>
            <a:r>
              <a:rPr lang="hu-HU" sz="3600" dirty="0" err="1">
                <a:solidFill>
                  <a:schemeClr val="bg1"/>
                </a:solidFill>
              </a:rPr>
              <a:t>ecosystem</a:t>
            </a:r>
            <a:endParaRPr lang="hu-HU" sz="3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75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szöveg, képernyőkép, Webhely, Weblap látható&#10;&#10;Automatikusan generált leírás">
            <a:extLst>
              <a:ext uri="{FF2B5EF4-FFF2-40B4-BE49-F238E27FC236}">
                <a16:creationId xmlns:a16="http://schemas.microsoft.com/office/drawing/2014/main" id="{AC297E0D-1091-84EE-322C-C5D16A9FF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33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ép 21" descr="A képen képernyőkép, Téglalap, diagram, sor látható&#10;&#10;Automatikusan generált leírás">
            <a:extLst>
              <a:ext uri="{FF2B5EF4-FFF2-40B4-BE49-F238E27FC236}">
                <a16:creationId xmlns:a16="http://schemas.microsoft.com/office/drawing/2014/main" id="{9FC12EB4-30D7-F5EE-A8D1-43B6E5896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Kép 5" descr="A képen szöveg, égbolt látható&#10;&#10;Automatikusan generált leírás">
            <a:hlinkClick r:id="rId3"/>
            <a:extLst>
              <a:ext uri="{FF2B5EF4-FFF2-40B4-BE49-F238E27FC236}">
                <a16:creationId xmlns:a16="http://schemas.microsoft.com/office/drawing/2014/main" id="{2E8DA8CB-C5A9-99E8-1D30-1AAAF843C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99" y="1730772"/>
            <a:ext cx="2607199" cy="1466549"/>
          </a:xfrm>
          <a:prstGeom prst="rect">
            <a:avLst/>
          </a:prstGeom>
        </p:spPr>
      </p:pic>
      <p:pic>
        <p:nvPicPr>
          <p:cNvPr id="7" name="Kép 6" descr="A képen szöveg látható&#10;&#10;Automatikusan generált leírás">
            <a:hlinkClick r:id="rId5"/>
            <a:extLst>
              <a:ext uri="{FF2B5EF4-FFF2-40B4-BE49-F238E27FC236}">
                <a16:creationId xmlns:a16="http://schemas.microsoft.com/office/drawing/2014/main" id="{829C69B7-F37F-446B-F359-2C22AE6C8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090" y="4445397"/>
            <a:ext cx="2609615" cy="1466549"/>
          </a:xfrm>
          <a:prstGeom prst="rect">
            <a:avLst/>
          </a:prstGeom>
        </p:spPr>
      </p:pic>
      <p:pic>
        <p:nvPicPr>
          <p:cNvPr id="8" name="Kép 7" descr="A képen személy, beltéri, állás, személyek látható&#10;&#10;Automatikusan generált leírás">
            <a:hlinkClick r:id="rId7"/>
            <a:extLst>
              <a:ext uri="{FF2B5EF4-FFF2-40B4-BE49-F238E27FC236}">
                <a16:creationId xmlns:a16="http://schemas.microsoft.com/office/drawing/2014/main" id="{004C3A5F-258A-8667-A643-2353B83344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55" y="4452540"/>
            <a:ext cx="2604787" cy="1466549"/>
          </a:xfrm>
          <a:prstGeom prst="rect">
            <a:avLst/>
          </a:prstGeom>
        </p:spPr>
      </p:pic>
      <p:pic>
        <p:nvPicPr>
          <p:cNvPr id="9" name="Kép 8">
            <a:hlinkClick r:id="rId9"/>
            <a:extLst>
              <a:ext uri="{FF2B5EF4-FFF2-40B4-BE49-F238E27FC236}">
                <a16:creationId xmlns:a16="http://schemas.microsoft.com/office/drawing/2014/main" id="{FAE09D17-DECC-342A-00D5-EB226356C3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706" y="1729414"/>
            <a:ext cx="2607200" cy="1465192"/>
          </a:xfrm>
          <a:prstGeom prst="rect">
            <a:avLst/>
          </a:prstGeom>
        </p:spPr>
      </p:pic>
      <p:pic>
        <p:nvPicPr>
          <p:cNvPr id="10" name="Kép 9">
            <a:hlinkClick r:id="rId11"/>
            <a:extLst>
              <a:ext uri="{FF2B5EF4-FFF2-40B4-BE49-F238E27FC236}">
                <a16:creationId xmlns:a16="http://schemas.microsoft.com/office/drawing/2014/main" id="{2A6B1732-CF4D-2944-431B-A67A6073762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454" y="4452540"/>
            <a:ext cx="2604788" cy="1463837"/>
          </a:xfrm>
          <a:prstGeom prst="rect">
            <a:avLst/>
          </a:prstGeom>
        </p:spPr>
      </p:pic>
      <p:pic>
        <p:nvPicPr>
          <p:cNvPr id="12" name="Kép 11">
            <a:hlinkClick r:id="rId13"/>
            <a:extLst>
              <a:ext uri="{FF2B5EF4-FFF2-40B4-BE49-F238E27FC236}">
                <a16:creationId xmlns:a16="http://schemas.microsoft.com/office/drawing/2014/main" id="{71822D5E-E477-14DA-C2A3-9133297367A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435" y="1746643"/>
            <a:ext cx="2575905" cy="1447963"/>
          </a:xfrm>
          <a:prstGeom prst="rect">
            <a:avLst/>
          </a:prstGeom>
        </p:spPr>
      </p:pic>
      <p:pic>
        <p:nvPicPr>
          <p:cNvPr id="24" name="Ábra 23">
            <a:extLst>
              <a:ext uri="{FF2B5EF4-FFF2-40B4-BE49-F238E27FC236}">
                <a16:creationId xmlns:a16="http://schemas.microsoft.com/office/drawing/2014/main" id="{64B3C11D-7495-E953-A89D-B44EC8BFC93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842098" y="0"/>
            <a:ext cx="8507804" cy="1385329"/>
          </a:xfrm>
          <a:prstGeom prst="rect">
            <a:avLst/>
          </a:prstGeom>
        </p:spPr>
      </p:pic>
      <p:sp>
        <p:nvSpPr>
          <p:cNvPr id="25" name="Cím 1">
            <a:extLst>
              <a:ext uri="{FF2B5EF4-FFF2-40B4-BE49-F238E27FC236}">
                <a16:creationId xmlns:a16="http://schemas.microsoft.com/office/drawing/2014/main" id="{AAE465FB-C2C5-19BF-4689-E6F56DF4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000" dirty="0" err="1">
                <a:solidFill>
                  <a:schemeClr val="bg1"/>
                </a:solidFill>
              </a:rPr>
              <a:t>Types</a:t>
            </a:r>
            <a:r>
              <a:rPr lang="hu-HU" sz="3000" dirty="0">
                <a:solidFill>
                  <a:schemeClr val="bg1"/>
                </a:solidFill>
              </a:rPr>
              <a:t> of </a:t>
            </a:r>
            <a:r>
              <a:rPr lang="hu-HU" sz="3000" dirty="0" err="1">
                <a:solidFill>
                  <a:schemeClr val="bg1"/>
                </a:solidFill>
              </a:rPr>
              <a:t>teaching</a:t>
            </a:r>
            <a:r>
              <a:rPr lang="hu-HU" sz="3000" dirty="0">
                <a:solidFill>
                  <a:schemeClr val="bg1"/>
                </a:solidFill>
              </a:rPr>
              <a:t> </a:t>
            </a:r>
            <a:r>
              <a:rPr lang="hu-HU" sz="3000" dirty="0" err="1">
                <a:solidFill>
                  <a:schemeClr val="bg1"/>
                </a:solidFill>
              </a:rPr>
              <a:t>materials</a:t>
            </a:r>
            <a:endParaRPr lang="hu-HU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37536"/>
      </p:ext>
    </p:extLst>
  </p:cSld>
  <p:clrMapOvr>
    <a:masterClrMapping/>
  </p:clrMapOvr>
</p:sld>
</file>

<file path=ppt/theme/theme1.xml><?xml version="1.0" encoding="utf-8"?>
<a:theme xmlns:a="http://schemas.openxmlformats.org/drawingml/2006/main" name="NKE_eng">
  <a:themeElements>
    <a:clrScheme name="1. egyéni séma">
      <a:dk1>
        <a:sysClr val="windowText" lastClr="000000"/>
      </a:dk1>
      <a:lt1>
        <a:sysClr val="window" lastClr="FFFFFF"/>
      </a:lt1>
      <a:dk2>
        <a:srgbClr val="C19A5E"/>
      </a:dk2>
      <a:lt2>
        <a:srgbClr val="F2F2F2"/>
      </a:lt2>
      <a:accent1>
        <a:srgbClr val="0C0C0C"/>
      </a:accent1>
      <a:accent2>
        <a:srgbClr val="F1C98B"/>
      </a:accent2>
      <a:accent3>
        <a:srgbClr val="9E8042"/>
      </a:accent3>
      <a:accent4>
        <a:srgbClr val="EEB563"/>
      </a:accent4>
      <a:accent5>
        <a:srgbClr val="D9332A"/>
      </a:accent5>
      <a:accent6>
        <a:srgbClr val="64AD80"/>
      </a:accent6>
      <a:hlink>
        <a:srgbClr val="0563C1"/>
      </a:hlink>
      <a:folHlink>
        <a:srgbClr val="954F72"/>
      </a:folHlink>
    </a:clrScheme>
    <a:fontScheme name="1. egyéni sém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KE_eng" id="{AAF8C51C-328B-45C6-A991-918821AD3D0B}" vid="{F146B8F5-BFDC-4902-9B4B-4C58324C8F13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NKE_eng</Template>
  <TotalTime>3459</TotalTime>
  <Words>421</Words>
  <Application>Microsoft Office PowerPoint</Application>
  <PresentationFormat>Szélesvásznú</PresentationFormat>
  <Paragraphs>73</Paragraphs>
  <Slides>13</Slides>
  <Notes>6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0</vt:i4>
      </vt:variant>
      <vt:variant>
        <vt:lpstr>Diacímek</vt:lpstr>
      </vt:variant>
      <vt:variant>
        <vt:i4>13</vt:i4>
      </vt:variant>
    </vt:vector>
  </HeadingPairs>
  <TitlesOfParts>
    <vt:vector size="18" baseType="lpstr">
      <vt:lpstr>Aptos</vt:lpstr>
      <vt:lpstr>Arial</vt:lpstr>
      <vt:lpstr>Tahoma</vt:lpstr>
      <vt:lpstr>Verdana</vt:lpstr>
      <vt:lpstr>NKE_eng</vt:lpstr>
      <vt:lpstr>The LUPS and the Hungarian System of Further Training of Civil Servants</vt:lpstr>
      <vt:lpstr>Main tasks of the Institute</vt:lpstr>
      <vt:lpstr>Our transfomation story</vt:lpstr>
      <vt:lpstr>PowerPoint-bemutató</vt:lpstr>
      <vt:lpstr>PowerPoint-bemutató</vt:lpstr>
      <vt:lpstr>Pillars of the transformation plan</vt:lpstr>
      <vt:lpstr>PowerPoint-bemutató</vt:lpstr>
      <vt:lpstr>PowerPoint-bemutató</vt:lpstr>
      <vt:lpstr>Types of teaching materials</vt:lpstr>
      <vt:lpstr>Leadership training simulations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role of the Institute for Public Administration</dc:title>
  <dc:creator>Koltányi Gergely</dc:creator>
  <cp:lastModifiedBy>Kiss Ádám Valér</cp:lastModifiedBy>
  <cp:revision>40</cp:revision>
  <dcterms:created xsi:type="dcterms:W3CDTF">2024-04-21T18:06:30Z</dcterms:created>
  <dcterms:modified xsi:type="dcterms:W3CDTF">2024-10-24T05:16:56Z</dcterms:modified>
</cp:coreProperties>
</file>