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9" r:id="rId2"/>
    <p:sldId id="260" r:id="rId3"/>
    <p:sldId id="262" r:id="rId4"/>
    <p:sldId id="265" r:id="rId5"/>
    <p:sldId id="277" r:id="rId6"/>
    <p:sldId id="272" r:id="rId7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Poppins" panose="020B0604020202020204" charset="-18"/>
      <p:regular r:id="rId13"/>
      <p:bold r:id="rId14"/>
      <p:italic r:id="rId15"/>
      <p:boldItalic r:id="rId16"/>
    </p:embeddedFont>
    <p:embeddedFont>
      <p:font typeface="Montserrat Bold" panose="020B0604020202020204" charset="-18"/>
      <p:regular r:id="rId17"/>
      <p:bold r:id="rId18"/>
    </p:embeddedFont>
    <p:embeddedFont>
      <p:font typeface="Poppins Bold" panose="020B0604020202020204" charset="-18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D8E"/>
    <a:srgbClr val="102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CD8FD-7C76-4B59-9E9D-C819FEF102AC}" type="datetimeFigureOut">
              <a:rPr lang="pl-PL" smtClean="0"/>
              <a:t>25.10.2024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C233E-EB88-41A2-94CC-238C0B5F0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684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C233E-EB88-41A2-94CC-238C0B5F0EED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4075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A3D8E"/>
            </a:gs>
            <a:gs pos="100000">
              <a:srgbClr val="02179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048" y="-144524"/>
            <a:ext cx="10072666" cy="10576048"/>
            <a:chOff x="0" y="0"/>
            <a:chExt cx="151787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7870" cy="1593725"/>
            </a:xfrm>
            <a:custGeom>
              <a:avLst/>
              <a:gdLst/>
              <a:ahLst/>
              <a:cxnLst/>
              <a:rect l="l" t="t" r="r" b="b"/>
              <a:pathLst>
                <a:path w="1517870" h="1593725">
                  <a:moveTo>
                    <a:pt x="0" y="0"/>
                  </a:moveTo>
                  <a:lnTo>
                    <a:pt x="1517870" y="0"/>
                  </a:lnTo>
                  <a:lnTo>
                    <a:pt x="151787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85000"/>
              </a:blip>
              <a:stretch>
                <a:fillRect l="-6596" r="-67038" b="-1004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313205" y="1748325"/>
            <a:ext cx="10976506" cy="7268238"/>
            <a:chOff x="0" y="0"/>
            <a:chExt cx="2890932" cy="19142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90932" cy="1914268"/>
            </a:xfrm>
            <a:custGeom>
              <a:avLst/>
              <a:gdLst/>
              <a:ahLst/>
              <a:cxnLst/>
              <a:rect l="l" t="t" r="r" b="b"/>
              <a:pathLst>
                <a:path w="2890932" h="1914268">
                  <a:moveTo>
                    <a:pt x="0" y="0"/>
                  </a:moveTo>
                  <a:lnTo>
                    <a:pt x="2890932" y="0"/>
                  </a:lnTo>
                  <a:lnTo>
                    <a:pt x="2890932" y="1914268"/>
                  </a:lnTo>
                  <a:lnTo>
                    <a:pt x="0" y="191426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890932" cy="1971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184472" y="2335533"/>
            <a:ext cx="9159425" cy="3189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12"/>
              </a:lnSpc>
            </a:pPr>
            <a:r>
              <a:rPr lang="en-US" sz="10253" b="1" spc="461" dirty="0">
                <a:solidFill>
                  <a:srgbClr val="1A3D8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DISPA 2025</a:t>
            </a:r>
          </a:p>
          <a:p>
            <a:pPr algn="l">
              <a:lnSpc>
                <a:spcPts val="12612"/>
              </a:lnSpc>
            </a:pPr>
            <a:r>
              <a:rPr lang="en-US" sz="10253" b="1" spc="461" dirty="0">
                <a:solidFill>
                  <a:srgbClr val="1A3D8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Warsaw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7953373" y="7666695"/>
            <a:ext cx="342008" cy="342008"/>
          </a:xfrm>
          <a:custGeom>
            <a:avLst/>
            <a:gdLst/>
            <a:ahLst/>
            <a:cxnLst/>
            <a:rect l="l" t="t" r="r" b="b"/>
            <a:pathLst>
              <a:path w="342008" h="342008">
                <a:moveTo>
                  <a:pt x="342008" y="0"/>
                </a:moveTo>
                <a:lnTo>
                  <a:pt x="0" y="0"/>
                </a:lnTo>
                <a:lnTo>
                  <a:pt x="0" y="342007"/>
                </a:lnTo>
                <a:lnTo>
                  <a:pt x="342008" y="342007"/>
                </a:lnTo>
                <a:lnTo>
                  <a:pt x="34200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2420083" y="4871745"/>
            <a:ext cx="2300328" cy="9525"/>
          </a:xfrm>
          <a:prstGeom prst="line">
            <a:avLst/>
          </a:prstGeom>
          <a:ln w="85725" cap="flat">
            <a:gradFill>
              <a:gsLst>
                <a:gs pos="0">
                  <a:srgbClr val="1A3D8E"/>
                </a:gs>
                <a:gs pos="100000">
                  <a:srgbClr val="02179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184472" y="6562724"/>
            <a:ext cx="8536116" cy="5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89"/>
              </a:lnSpc>
            </a:pP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Poland’s National School of Public Administration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84472" y="5762979"/>
            <a:ext cx="8826928" cy="657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9"/>
              </a:lnSpc>
            </a:pPr>
            <a:r>
              <a:rPr lang="en-US" sz="3299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Małgorzata </a:t>
            </a:r>
            <a:r>
              <a:rPr lang="en-US" sz="3299" b="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Bywanis-Jodlińska</a:t>
            </a:r>
            <a:r>
              <a:rPr lang="en-US" sz="3299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Director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7F8FD3A0-C8A9-4FD2-8C62-76CD82EF7C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8" t="36186" r="34761" b="35044"/>
          <a:stretch/>
        </p:blipFill>
        <p:spPr>
          <a:xfrm>
            <a:off x="6184472" y="7611224"/>
            <a:ext cx="1593202" cy="11136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33214" y="3570643"/>
            <a:ext cx="10092770" cy="7085346"/>
            <a:chOff x="0" y="0"/>
            <a:chExt cx="2658178" cy="186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8178" cy="1866099"/>
            </a:xfrm>
            <a:custGeom>
              <a:avLst/>
              <a:gdLst/>
              <a:ahLst/>
              <a:cxnLst/>
              <a:rect l="l" t="t" r="r" b="b"/>
              <a:pathLst>
                <a:path w="2658178" h="1866099">
                  <a:moveTo>
                    <a:pt x="0" y="0"/>
                  </a:moveTo>
                  <a:lnTo>
                    <a:pt x="2658178" y="0"/>
                  </a:lnTo>
                  <a:lnTo>
                    <a:pt x="2658178" y="1866099"/>
                  </a:lnTo>
                  <a:lnTo>
                    <a:pt x="0" y="1866099"/>
                  </a:lnTo>
                  <a:close/>
                </a:path>
              </a:pathLst>
            </a:custGeom>
            <a:gradFill rotWithShape="1">
              <a:gsLst>
                <a:gs pos="0">
                  <a:srgbClr val="1A3D8E"/>
                </a:gs>
                <a:gs pos="100000">
                  <a:srgbClr val="02179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658178" cy="1932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77277" y="1885452"/>
            <a:ext cx="6768038" cy="676803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34401" r="-4359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1641014"/>
            <a:ext cx="7105661" cy="2352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8"/>
              </a:lnSpc>
            </a:pPr>
            <a:r>
              <a:rPr lang="en-US" sz="7600" b="1" dirty="0">
                <a:solidFill>
                  <a:srgbClr val="1A3D8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DISPA 2025</a:t>
            </a:r>
          </a:p>
          <a:p>
            <a:pPr algn="l">
              <a:lnSpc>
                <a:spcPts val="9348"/>
              </a:lnSpc>
            </a:pPr>
            <a:r>
              <a:rPr lang="en-US" sz="7600" b="1" dirty="0">
                <a:solidFill>
                  <a:srgbClr val="1A3D8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WARSAW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582798"/>
            <a:ext cx="7105661" cy="774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89"/>
              </a:lnSpc>
            </a:pPr>
            <a:r>
              <a:rPr lang="en-US" sz="36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May 21 – 23, 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751240"/>
            <a:ext cx="6467323" cy="2574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39"/>
              </a:lnSpc>
            </a:pPr>
            <a:r>
              <a:rPr lang="en-US" sz="3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National School </a:t>
            </a:r>
          </a:p>
          <a:p>
            <a:pPr algn="just">
              <a:lnSpc>
                <a:spcPts val="5439"/>
              </a:lnSpc>
            </a:pPr>
            <a:r>
              <a:rPr lang="en-US" sz="31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of Public Administration</a:t>
            </a:r>
          </a:p>
          <a:p>
            <a:pPr algn="just">
              <a:lnSpc>
                <a:spcPts val="4589"/>
              </a:lnSpc>
            </a:pPr>
            <a:r>
              <a:rPr lang="en-US" sz="2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Wawelska</a:t>
            </a:r>
            <a:r>
              <a:rPr lang="en-US" sz="2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56 St</a:t>
            </a:r>
            <a:r>
              <a:rPr lang="pl-PL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r.</a:t>
            </a: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Warsaw</a:t>
            </a:r>
          </a:p>
          <a:p>
            <a:pPr algn="just">
              <a:lnSpc>
                <a:spcPts val="5099"/>
              </a:lnSpc>
            </a:pPr>
            <a:endParaRPr lang="en-US" sz="26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E3FAF66-BBA1-43DA-BCE2-03C8E4BFFFDC}"/>
              </a:ext>
            </a:extLst>
          </p:cNvPr>
          <p:cNvSpPr txBox="1"/>
          <p:nvPr/>
        </p:nvSpPr>
        <p:spPr>
          <a:xfrm>
            <a:off x="1028700" y="8502015"/>
            <a:ext cx="6105336" cy="949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dirty="0">
                <a:solidFill>
                  <a:srgbClr val="1A3D8E"/>
                </a:solidFill>
                <a:latin typeface="Poppins"/>
                <a:ea typeface="Poppins"/>
                <a:cs typeface="Poppins"/>
                <a:sym typeface="Poppins"/>
              </a:rPr>
              <a:t>www.ksap.gov.pl</a:t>
            </a:r>
            <a:r>
              <a:rPr lang="pl-PL" sz="2699" dirty="0">
                <a:solidFill>
                  <a:srgbClr val="1A3D8E"/>
                </a:solidFill>
                <a:latin typeface="Poppins"/>
                <a:ea typeface="Poppins"/>
                <a:cs typeface="Poppins"/>
                <a:sym typeface="Poppins"/>
              </a:rPr>
              <a:t/>
            </a:r>
            <a:br>
              <a:rPr lang="pl-PL" sz="2699" dirty="0">
                <a:solidFill>
                  <a:srgbClr val="1A3D8E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l-PL" sz="2699" dirty="0">
                <a:solidFill>
                  <a:srgbClr val="1A3D8E"/>
                </a:solidFill>
                <a:latin typeface="Poppins"/>
                <a:ea typeface="Poppins"/>
                <a:cs typeface="Poppins"/>
                <a:sym typeface="Poppins"/>
              </a:rPr>
              <a:t>www.ksap.gov.pl/ksap/en</a:t>
            </a:r>
            <a:endParaRPr lang="en-US" sz="2699" dirty="0">
              <a:solidFill>
                <a:srgbClr val="1A3D8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544" y="4243074"/>
            <a:ext cx="18953087" cy="4333732"/>
            <a:chOff x="0" y="0"/>
            <a:chExt cx="2856078" cy="6530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6078" cy="653059"/>
            </a:xfrm>
            <a:custGeom>
              <a:avLst/>
              <a:gdLst/>
              <a:ahLst/>
              <a:cxnLst/>
              <a:rect l="l" t="t" r="r" b="b"/>
              <a:pathLst>
                <a:path w="2856078" h="653059">
                  <a:moveTo>
                    <a:pt x="0" y="0"/>
                  </a:moveTo>
                  <a:lnTo>
                    <a:pt x="2856078" y="0"/>
                  </a:lnTo>
                  <a:lnTo>
                    <a:pt x="2856078" y="653059"/>
                  </a:lnTo>
                  <a:lnTo>
                    <a:pt x="0" y="653059"/>
                  </a:lnTo>
                  <a:close/>
                </a:path>
              </a:pathLst>
            </a:custGeom>
            <a:blipFill>
              <a:blip r:embed="rId2"/>
              <a:stretch>
                <a:fillRect t="-32636" b="-9636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37457" y="1943100"/>
            <a:ext cx="18013083" cy="112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8"/>
              </a:lnSpc>
            </a:pPr>
            <a:r>
              <a:rPr lang="en-US" sz="7300" b="1" dirty="0">
                <a:solidFill>
                  <a:srgbClr val="1A3D8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Public leadership for resilient state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2544" y="2180844"/>
            <a:ext cx="18953087" cy="3644824"/>
            <a:chOff x="0" y="0"/>
            <a:chExt cx="2856078" cy="5492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6078" cy="549246"/>
            </a:xfrm>
            <a:custGeom>
              <a:avLst/>
              <a:gdLst/>
              <a:ahLst/>
              <a:cxnLst/>
              <a:rect l="l" t="t" r="r" b="b"/>
              <a:pathLst>
                <a:path w="2856078" h="549246">
                  <a:moveTo>
                    <a:pt x="0" y="0"/>
                  </a:moveTo>
                  <a:lnTo>
                    <a:pt x="2856078" y="0"/>
                  </a:lnTo>
                  <a:lnTo>
                    <a:pt x="2856078" y="549246"/>
                  </a:lnTo>
                  <a:lnTo>
                    <a:pt x="0" y="549246"/>
                  </a:lnTo>
                  <a:close/>
                </a:path>
              </a:pathLst>
            </a:custGeom>
            <a:blipFill>
              <a:blip r:embed="rId2"/>
              <a:stretch>
                <a:fillRect t="-128489" b="-11471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4335588"/>
            <a:ext cx="5649546" cy="3615112"/>
            <a:chOff x="0" y="0"/>
            <a:chExt cx="1487946" cy="9521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87946" cy="952128"/>
            </a:xfrm>
            <a:custGeom>
              <a:avLst/>
              <a:gdLst/>
              <a:ahLst/>
              <a:cxnLst/>
              <a:rect l="l" t="t" r="r" b="b"/>
              <a:pathLst>
                <a:path w="1487946" h="952128">
                  <a:moveTo>
                    <a:pt x="0" y="0"/>
                  </a:moveTo>
                  <a:lnTo>
                    <a:pt x="1487946" y="0"/>
                  </a:lnTo>
                  <a:lnTo>
                    <a:pt x="1487946" y="952128"/>
                  </a:lnTo>
                  <a:lnTo>
                    <a:pt x="0" y="952128"/>
                  </a:lnTo>
                  <a:close/>
                </a:path>
              </a:pathLst>
            </a:custGeom>
            <a:gradFill rotWithShape="1">
              <a:gsLst>
                <a:gs pos="0">
                  <a:srgbClr val="1A3D8E"/>
                </a:gs>
                <a:gs pos="100000">
                  <a:srgbClr val="02179F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487946" cy="1009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19227" y="4335588"/>
            <a:ext cx="5649546" cy="3615112"/>
            <a:chOff x="0" y="0"/>
            <a:chExt cx="1487946" cy="9521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7946" cy="952128"/>
            </a:xfrm>
            <a:custGeom>
              <a:avLst/>
              <a:gdLst/>
              <a:ahLst/>
              <a:cxnLst/>
              <a:rect l="l" t="t" r="r" b="b"/>
              <a:pathLst>
                <a:path w="1487946" h="952128">
                  <a:moveTo>
                    <a:pt x="0" y="0"/>
                  </a:moveTo>
                  <a:lnTo>
                    <a:pt x="1487946" y="0"/>
                  </a:lnTo>
                  <a:lnTo>
                    <a:pt x="1487946" y="952128"/>
                  </a:lnTo>
                  <a:lnTo>
                    <a:pt x="0" y="952128"/>
                  </a:lnTo>
                  <a:close/>
                </a:path>
              </a:pathLst>
            </a:custGeom>
            <a:gradFill rotWithShape="1">
              <a:gsLst>
                <a:gs pos="0">
                  <a:srgbClr val="1A3D8E"/>
                </a:gs>
                <a:gs pos="100000">
                  <a:srgbClr val="02179F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487946" cy="1009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635523" y="4335588"/>
            <a:ext cx="5649546" cy="3615112"/>
            <a:chOff x="0" y="0"/>
            <a:chExt cx="1487946" cy="9521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7946" cy="952128"/>
            </a:xfrm>
            <a:custGeom>
              <a:avLst/>
              <a:gdLst/>
              <a:ahLst/>
              <a:cxnLst/>
              <a:rect l="l" t="t" r="r" b="b"/>
              <a:pathLst>
                <a:path w="1487946" h="952128">
                  <a:moveTo>
                    <a:pt x="0" y="0"/>
                  </a:moveTo>
                  <a:lnTo>
                    <a:pt x="1487946" y="0"/>
                  </a:lnTo>
                  <a:lnTo>
                    <a:pt x="1487946" y="952128"/>
                  </a:lnTo>
                  <a:lnTo>
                    <a:pt x="0" y="952128"/>
                  </a:lnTo>
                  <a:close/>
                </a:path>
              </a:pathLst>
            </a:custGeom>
            <a:gradFill rotWithShape="1">
              <a:gsLst>
                <a:gs pos="0">
                  <a:srgbClr val="1A3D8E"/>
                </a:gs>
                <a:gs pos="100000">
                  <a:srgbClr val="02179F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487946" cy="1009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773243" y="742950"/>
            <a:ext cx="6741513" cy="1171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8"/>
              </a:lnSpc>
            </a:pPr>
            <a:r>
              <a:rPr lang="en-US" sz="7600" b="1" dirty="0">
                <a:solidFill>
                  <a:srgbClr val="1A3D8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Goals &amp; </a:t>
            </a:r>
            <a:r>
              <a:rPr lang="pl-PL" sz="7600" b="1" dirty="0">
                <a:solidFill>
                  <a:srgbClr val="1A3D8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</a:t>
            </a:r>
            <a:r>
              <a:rPr lang="en-US" sz="7600" b="1" dirty="0" err="1">
                <a:solidFill>
                  <a:srgbClr val="1A3D8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</a:t>
            </a:r>
            <a:endParaRPr lang="en-US" sz="7600" b="1" dirty="0">
              <a:solidFill>
                <a:srgbClr val="1A3D8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566390" y="8385175"/>
            <a:ext cx="13836844" cy="1050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9"/>
              </a:lnSpc>
            </a:pPr>
            <a:r>
              <a:rPr lang="en-US" sz="2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Get strategic insights to improve our school’s/institute’s training and development practices in preparing</a:t>
            </a:r>
            <a:r>
              <a:rPr lang="pl-PL" sz="2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leaders to meet the challenges of turbulent reality</a:t>
            </a:r>
            <a:r>
              <a:rPr lang="pl-PL" sz="24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4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56903" y="5143499"/>
            <a:ext cx="4335740" cy="171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pl-PL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20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earch</a:t>
            </a: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for inspirations on how public administration leaders can contribute to building state’s resilience</a:t>
            </a:r>
            <a:r>
              <a:rPr lang="pl-PL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0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976129" y="5143500"/>
            <a:ext cx="4335740" cy="171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pl-PL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</a:t>
            </a:r>
            <a:r>
              <a:rPr lang="en-US" sz="20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scover</a:t>
            </a: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innovative leadership approaches to building resilient public institutions</a:t>
            </a:r>
            <a:r>
              <a:rPr lang="pl-PL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0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400"/>
              </a:lnSpc>
            </a:pPr>
            <a:endParaRPr lang="en-US" sz="20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295357" y="4998539"/>
            <a:ext cx="4335740" cy="213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pl-PL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lang="en-US" sz="20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iscuss</a:t>
            </a:r>
            <a:r>
              <a:rPr lang="en-US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the role and skills of public administration leaders in the context of strengthening public administration institutions in turbulent </a:t>
            </a:r>
            <a:r>
              <a:rPr lang="pl-PL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imes</a:t>
            </a:r>
            <a:r>
              <a:rPr lang="pl-PL" sz="2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0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4C5F0D78-616D-40C2-B3E5-F3415B1E7450}"/>
              </a:ext>
            </a:extLst>
          </p:cNvPr>
          <p:cNvGrpSpPr/>
          <p:nvPr/>
        </p:nvGrpSpPr>
        <p:grpSpPr>
          <a:xfrm>
            <a:off x="-332544" y="-38100"/>
            <a:ext cx="18953087" cy="5453297"/>
            <a:chOff x="0" y="0"/>
            <a:chExt cx="2856078" cy="821768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DC09301C-85CF-449C-94E2-F16D988FA97A}"/>
                </a:ext>
              </a:extLst>
            </p:cNvPr>
            <p:cNvSpPr/>
            <p:nvPr/>
          </p:nvSpPr>
          <p:spPr>
            <a:xfrm>
              <a:off x="0" y="0"/>
              <a:ext cx="2856078" cy="821768"/>
            </a:xfrm>
            <a:custGeom>
              <a:avLst/>
              <a:gdLst/>
              <a:ahLst/>
              <a:cxnLst/>
              <a:rect l="l" t="t" r="r" b="b"/>
              <a:pathLst>
                <a:path w="2856078" h="821768">
                  <a:moveTo>
                    <a:pt x="0" y="0"/>
                  </a:moveTo>
                  <a:lnTo>
                    <a:pt x="2856078" y="0"/>
                  </a:lnTo>
                  <a:lnTo>
                    <a:pt x="2856078" y="821768"/>
                  </a:lnTo>
                  <a:lnTo>
                    <a:pt x="0" y="821768"/>
                  </a:lnTo>
                  <a:close/>
                </a:path>
              </a:pathLst>
            </a:custGeom>
            <a:blipFill>
              <a:blip r:embed="rId4"/>
              <a:stretch>
                <a:fillRect t="-88207" b="-7214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282339" y="5981700"/>
            <a:ext cx="13723321" cy="3646357"/>
            <a:chOff x="0" y="0"/>
            <a:chExt cx="3614373" cy="9603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4373" cy="960357"/>
            </a:xfrm>
            <a:custGeom>
              <a:avLst/>
              <a:gdLst/>
              <a:ahLst/>
              <a:cxnLst/>
              <a:rect l="l" t="t" r="r" b="b"/>
              <a:pathLst>
                <a:path w="3614373" h="960357">
                  <a:moveTo>
                    <a:pt x="0" y="0"/>
                  </a:moveTo>
                  <a:lnTo>
                    <a:pt x="3614373" y="0"/>
                  </a:lnTo>
                  <a:lnTo>
                    <a:pt x="3614373" y="960357"/>
                  </a:lnTo>
                  <a:lnTo>
                    <a:pt x="0" y="960357"/>
                  </a:lnTo>
                  <a:close/>
                </a:path>
              </a:pathLst>
            </a:custGeom>
            <a:gradFill rotWithShape="1">
              <a:gsLst>
                <a:gs pos="0">
                  <a:srgbClr val="1A3D8E"/>
                </a:gs>
                <a:gs pos="100000">
                  <a:srgbClr val="02179F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614373" cy="1017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950991" y="6463311"/>
            <a:ext cx="8936209" cy="2327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Warsaw</a:t>
            </a:r>
            <a:endParaRPr kumimoji="0" lang="pl-PL" sz="7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marR="0" lvl="0" indent="0" algn="l" defTabSz="914400" rtl="0" eaLnBrk="1" fontAlgn="auto" latinLnBrk="0" hangingPunct="1">
              <a:lnSpc>
                <a:spcPts val="93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76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</a:t>
            </a:r>
            <a:r>
              <a:rPr kumimoji="0" lang="pl-PL" sz="7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ill</a:t>
            </a:r>
            <a:r>
              <a:rPr kumimoji="0" lang="pl-PL" sz="7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rock </a:t>
            </a:r>
            <a:r>
              <a:rPr kumimoji="0" lang="pl-PL" sz="7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you</a:t>
            </a:r>
            <a:r>
              <a:rPr kumimoji="0" lang="pl-PL" sz="7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!</a:t>
            </a:r>
            <a:endParaRPr kumimoji="0" lang="en-US" sz="7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8047913" y="7134600"/>
            <a:ext cx="649224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9BE73650-F484-4DD5-AB6C-1937EE08F4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58373" y="2371500"/>
            <a:ext cx="1338028" cy="13246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A35F2-6391-439E-BA4E-61951290E2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58373" y="698800"/>
            <a:ext cx="1185627" cy="1173771"/>
          </a:xfrm>
          <a:prstGeom prst="rect">
            <a:avLst/>
          </a:prstGeom>
          <a:ln>
            <a:noFill/>
          </a:ln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8F12EB5C-9E1A-4397-8052-4BDE61FA40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81029" y="899930"/>
            <a:ext cx="1444993" cy="1430543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88278A7D-8D93-4570-9DB0-B76D60C0FC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78373" y="419100"/>
            <a:ext cx="1444993" cy="1430543"/>
          </a:xfrm>
          <a:prstGeom prst="rect">
            <a:avLst/>
          </a:prstGeom>
        </p:spPr>
      </p:pic>
      <p:pic>
        <p:nvPicPr>
          <p:cNvPr id="3" name="chopin-fantaisie-impromptu-op-66-227470">
            <a:hlinkClick r:id="" action="ppaction://media"/>
            <a:extLst>
              <a:ext uri="{FF2B5EF4-FFF2-40B4-BE49-F238E27FC236}">
                <a16:creationId xmlns:a16="http://schemas.microsoft.com/office/drawing/2014/main" id="{1C550EAF-B1B8-4E76-BCE5-11F9B2BF4E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68800" y="924705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42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492616" y="-503973"/>
            <a:ext cx="6964424" cy="11059354"/>
            <a:chOff x="0" y="0"/>
            <a:chExt cx="1834252" cy="29127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34252" cy="2912752"/>
            </a:xfrm>
            <a:custGeom>
              <a:avLst/>
              <a:gdLst/>
              <a:ahLst/>
              <a:cxnLst/>
              <a:rect l="l" t="t" r="r" b="b"/>
              <a:pathLst>
                <a:path w="1834252" h="2912752">
                  <a:moveTo>
                    <a:pt x="0" y="0"/>
                  </a:moveTo>
                  <a:lnTo>
                    <a:pt x="1834252" y="0"/>
                  </a:lnTo>
                  <a:lnTo>
                    <a:pt x="1834252" y="2912752"/>
                  </a:lnTo>
                  <a:lnTo>
                    <a:pt x="0" y="2912752"/>
                  </a:lnTo>
                  <a:close/>
                </a:path>
              </a:pathLst>
            </a:custGeom>
            <a:gradFill rotWithShape="1">
              <a:gsLst>
                <a:gs pos="0">
                  <a:srgbClr val="1A3D8E"/>
                </a:gs>
                <a:gs pos="100000">
                  <a:srgbClr val="02179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834252" cy="2979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831134" y="1731765"/>
            <a:ext cx="6603703" cy="117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1200" cap="none" spc="0" normalizeH="0" baseline="0" noProof="0" dirty="0">
                <a:ln>
                  <a:noFill/>
                </a:ln>
                <a:solidFill>
                  <a:srgbClr val="1A3D8E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Contact Us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3F3D5AD0-EDA7-422C-A218-58F1A00657CF}"/>
              </a:ext>
            </a:extLst>
          </p:cNvPr>
          <p:cNvGrpSpPr/>
          <p:nvPr/>
        </p:nvGrpSpPr>
        <p:grpSpPr>
          <a:xfrm>
            <a:off x="7828108" y="5280099"/>
            <a:ext cx="3768865" cy="719468"/>
            <a:chOff x="7820323" y="3952031"/>
            <a:chExt cx="3768865" cy="719468"/>
          </a:xfrm>
        </p:grpSpPr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ED7F8473-C384-411E-90CC-0D99516B3247}"/>
                </a:ext>
              </a:extLst>
            </p:cNvPr>
            <p:cNvSpPr txBox="1"/>
            <p:nvPr/>
          </p:nvSpPr>
          <p:spPr>
            <a:xfrm>
              <a:off x="7820323" y="3952031"/>
              <a:ext cx="1945339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b="1" dirty="0">
                  <a:solidFill>
                    <a:srgbClr val="1A3D8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Website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F571C7A3-6EF7-48CD-B4EB-8B49CDA8C8F4}"/>
                </a:ext>
              </a:extLst>
            </p:cNvPr>
            <p:cNvSpPr txBox="1"/>
            <p:nvPr/>
          </p:nvSpPr>
          <p:spPr>
            <a:xfrm>
              <a:off x="7831134" y="4352193"/>
              <a:ext cx="3758054" cy="319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0"/>
                </a:lnSpc>
              </a:pPr>
              <a:r>
                <a:rPr lang="pl-PL" sz="20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www.ksap.gov.pl</a:t>
              </a:r>
              <a:endPara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4FA7DD58-4586-4F79-889C-64F5FA086648}"/>
              </a:ext>
            </a:extLst>
          </p:cNvPr>
          <p:cNvGrpSpPr/>
          <p:nvPr/>
        </p:nvGrpSpPr>
        <p:grpSpPr>
          <a:xfrm>
            <a:off x="12725400" y="3894939"/>
            <a:ext cx="2996680" cy="742860"/>
            <a:chOff x="12725400" y="3894939"/>
            <a:chExt cx="2996680" cy="742860"/>
          </a:xfrm>
        </p:grpSpPr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BB3C63E4-559D-4A55-BE29-7DAA0E938A69}"/>
                </a:ext>
              </a:extLst>
            </p:cNvPr>
            <p:cNvSpPr txBox="1"/>
            <p:nvPr/>
          </p:nvSpPr>
          <p:spPr>
            <a:xfrm>
              <a:off x="12725400" y="3894939"/>
              <a:ext cx="1945339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b="1" dirty="0">
                  <a:solidFill>
                    <a:srgbClr val="1A3D8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Social Media</a:t>
              </a:r>
            </a:p>
          </p:txBody>
        </p: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1C9BF32B-8498-407C-A371-11A7793670D2}"/>
                </a:ext>
              </a:extLst>
            </p:cNvPr>
            <p:cNvSpPr txBox="1"/>
            <p:nvPr/>
          </p:nvSpPr>
          <p:spPr>
            <a:xfrm>
              <a:off x="12725400" y="4318493"/>
              <a:ext cx="2996680" cy="319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@</a:t>
              </a:r>
              <a:r>
                <a:rPr lang="pl-PL" sz="200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krajowaszkola</a:t>
              </a:r>
              <a:endPara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56A9697A-BAFE-4C7D-AF81-55DE6BA1E64F}"/>
              </a:ext>
            </a:extLst>
          </p:cNvPr>
          <p:cNvGrpSpPr/>
          <p:nvPr/>
        </p:nvGrpSpPr>
        <p:grpSpPr>
          <a:xfrm>
            <a:off x="7828108" y="3894939"/>
            <a:ext cx="3304877" cy="709160"/>
            <a:chOff x="7820322" y="5307725"/>
            <a:chExt cx="3304877" cy="709160"/>
          </a:xfrm>
        </p:grpSpPr>
        <p:sp>
          <p:nvSpPr>
            <p:cNvPr id="32" name="TextBox 19">
              <a:extLst>
                <a:ext uri="{FF2B5EF4-FFF2-40B4-BE49-F238E27FC236}">
                  <a16:creationId xmlns:a16="http://schemas.microsoft.com/office/drawing/2014/main" id="{B87C7C93-244D-4DAD-B85F-71D244E9F513}"/>
                </a:ext>
              </a:extLst>
            </p:cNvPr>
            <p:cNvSpPr txBox="1"/>
            <p:nvPr/>
          </p:nvSpPr>
          <p:spPr>
            <a:xfrm>
              <a:off x="7831134" y="5307725"/>
              <a:ext cx="1945339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pl-PL" sz="2000" b="1" dirty="0">
                  <a:solidFill>
                    <a:srgbClr val="1A3D8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E-mail</a:t>
              </a:r>
              <a:endParaRPr lang="en-US" sz="2000" b="1" dirty="0">
                <a:solidFill>
                  <a:srgbClr val="1A3D8E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7F63A492-9B6B-4A4F-BFA2-8055082D222C}"/>
                </a:ext>
              </a:extLst>
            </p:cNvPr>
            <p:cNvSpPr txBox="1"/>
            <p:nvPr/>
          </p:nvSpPr>
          <p:spPr>
            <a:xfrm>
              <a:off x="7820322" y="5709108"/>
              <a:ext cx="3304877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360"/>
                </a:lnSpc>
              </a:pPr>
              <a:r>
                <a:rPr lang="pl-PL" sz="20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dispapl.2025@ksap.gov.pl</a:t>
              </a:r>
              <a:endPara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938FAC92-5BDC-40C1-B719-7731DC4AF450}"/>
              </a:ext>
            </a:extLst>
          </p:cNvPr>
          <p:cNvGrpSpPr/>
          <p:nvPr/>
        </p:nvGrpSpPr>
        <p:grpSpPr>
          <a:xfrm>
            <a:off x="12725400" y="5274025"/>
            <a:ext cx="4943631" cy="742860"/>
            <a:chOff x="12725400" y="5274025"/>
            <a:chExt cx="4943631" cy="742860"/>
          </a:xfrm>
        </p:grpSpPr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81CF2575-A98B-43D5-9A31-6DF364CCAA78}"/>
                </a:ext>
              </a:extLst>
            </p:cNvPr>
            <p:cNvSpPr txBox="1"/>
            <p:nvPr/>
          </p:nvSpPr>
          <p:spPr>
            <a:xfrm>
              <a:off x="12725400" y="5274025"/>
              <a:ext cx="1246008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b="1" dirty="0">
                  <a:solidFill>
                    <a:srgbClr val="1A3D8E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Address</a:t>
              </a:r>
            </a:p>
          </p:txBody>
        </p:sp>
        <p:sp>
          <p:nvSpPr>
            <p:cNvPr id="35" name="TextBox 22">
              <a:extLst>
                <a:ext uri="{FF2B5EF4-FFF2-40B4-BE49-F238E27FC236}">
                  <a16:creationId xmlns:a16="http://schemas.microsoft.com/office/drawing/2014/main" id="{2C519BC2-40F3-44C0-916F-D33B43EBC308}"/>
                </a:ext>
              </a:extLst>
            </p:cNvPr>
            <p:cNvSpPr txBox="1"/>
            <p:nvPr/>
          </p:nvSpPr>
          <p:spPr>
            <a:xfrm>
              <a:off x="12725400" y="5697579"/>
              <a:ext cx="4943631" cy="319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0"/>
                </a:lnSpc>
              </a:pPr>
              <a:r>
                <a:rPr lang="pl-PL" sz="20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Wawelska 56 Str., </a:t>
              </a:r>
              <a:r>
                <a:rPr lang="pl-PL" sz="2000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Warsaw</a:t>
              </a:r>
              <a:r>
                <a:rPr lang="pl-PL" sz="20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Poland</a:t>
              </a:r>
              <a:endParaRPr lang="en-US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7A1DF429-5C44-48BF-A2BE-375C9BDBB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616" y="-280650"/>
            <a:ext cx="3085940" cy="2221711"/>
          </a:xfrm>
          <a:prstGeom prst="rect">
            <a:avLst/>
          </a:prstGeom>
        </p:spPr>
      </p:pic>
      <p:grpSp>
        <p:nvGrpSpPr>
          <p:cNvPr id="25" name="Group 7">
            <a:extLst>
              <a:ext uri="{FF2B5EF4-FFF2-40B4-BE49-F238E27FC236}">
                <a16:creationId xmlns:a16="http://schemas.microsoft.com/office/drawing/2014/main" id="{6FD6FFFB-5640-4E6F-B0F1-5DE37BD70F16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941062"/>
            <a:ext cx="4438542" cy="8936662"/>
            <a:chOff x="0" y="0"/>
            <a:chExt cx="9461500" cy="19050000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D26ED38-041E-4CE4-9C5B-7FCC24846B8F}"/>
                </a:ext>
              </a:extLst>
            </p:cNvPr>
            <p:cNvSpPr/>
            <p:nvPr/>
          </p:nvSpPr>
          <p:spPr>
            <a:xfrm>
              <a:off x="400304" y="312801"/>
              <a:ext cx="8650859" cy="18424398"/>
            </a:xfrm>
            <a:custGeom>
              <a:avLst/>
              <a:gdLst/>
              <a:ahLst/>
              <a:cxnLst/>
              <a:rect l="l" t="t" r="r" b="b"/>
              <a:pathLst>
                <a:path w="8650859" h="18424398">
                  <a:moveTo>
                    <a:pt x="7532370" y="18424398"/>
                  </a:moveTo>
                  <a:lnTo>
                    <a:pt x="1118489" y="18424398"/>
                  </a:lnTo>
                  <a:cubicBezTo>
                    <a:pt x="500761" y="18424398"/>
                    <a:pt x="0" y="17923636"/>
                    <a:pt x="0" y="17305910"/>
                  </a:cubicBezTo>
                  <a:lnTo>
                    <a:pt x="0" y="1118489"/>
                  </a:lnTo>
                  <a:cubicBezTo>
                    <a:pt x="0" y="500761"/>
                    <a:pt x="500761" y="0"/>
                    <a:pt x="1118489" y="0"/>
                  </a:cubicBezTo>
                  <a:lnTo>
                    <a:pt x="7532370" y="0"/>
                  </a:lnTo>
                  <a:cubicBezTo>
                    <a:pt x="8150098" y="0"/>
                    <a:pt x="8650859" y="500761"/>
                    <a:pt x="8650859" y="1118489"/>
                  </a:cubicBezTo>
                  <a:lnTo>
                    <a:pt x="8650859" y="17305910"/>
                  </a:lnTo>
                  <a:cubicBezTo>
                    <a:pt x="8650732" y="17923636"/>
                    <a:pt x="8150098" y="18424398"/>
                    <a:pt x="7532370" y="18424398"/>
                  </a:cubicBezTo>
                  <a:close/>
                </a:path>
              </a:pathLst>
            </a:custGeom>
            <a:blipFill>
              <a:blip r:embed="rId4"/>
              <a:stretch>
                <a:fillRect l="-33408" r="-26131"/>
              </a:stretch>
            </a:blipFill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D4D3C042-7179-4D35-95BB-BCA0EDB3ABB5}"/>
                </a:ext>
              </a:extLst>
            </p:cNvPr>
            <p:cNvSpPr/>
            <p:nvPr/>
          </p:nvSpPr>
          <p:spPr>
            <a:xfrm>
              <a:off x="0" y="0"/>
              <a:ext cx="9461500" cy="19050000"/>
            </a:xfrm>
            <a:custGeom>
              <a:avLst/>
              <a:gdLst/>
              <a:ahLst/>
              <a:cxnLst/>
              <a:rect l="l" t="t" r="r" b="b"/>
              <a:pathLst>
                <a:path w="9461500" h="19050000">
                  <a:moveTo>
                    <a:pt x="94615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9461500" y="0"/>
                  </a:lnTo>
                  <a:lnTo>
                    <a:pt x="9461500" y="1905000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142</Words>
  <Application>Microsoft Office PowerPoint</Application>
  <PresentationFormat>Egyéni</PresentationFormat>
  <Paragraphs>29</Paragraphs>
  <Slides>6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2" baseType="lpstr">
      <vt:lpstr>Calibri</vt:lpstr>
      <vt:lpstr>Arial</vt:lpstr>
      <vt:lpstr>Poppins</vt:lpstr>
      <vt:lpstr>Montserrat Bold</vt:lpstr>
      <vt:lpstr>Poppins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www.ksap.gov.pl</dc:title>
  <dc:creator>Karolina Sawicka (KSAP)</dc:creator>
  <cp:lastModifiedBy>Kiss Ádám Valér</cp:lastModifiedBy>
  <cp:revision>32</cp:revision>
  <dcterms:created xsi:type="dcterms:W3CDTF">2006-08-16T00:00:00Z</dcterms:created>
  <dcterms:modified xsi:type="dcterms:W3CDTF">2024-10-25T06:02:00Z</dcterms:modified>
  <dc:identifier>DAGUNDn2ndA</dc:identifier>
</cp:coreProperties>
</file>