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10" r:id="rId2"/>
    <p:sldId id="256" r:id="rId3"/>
    <p:sldId id="258" r:id="rId4"/>
    <p:sldId id="260" r:id="rId5"/>
    <p:sldId id="261" r:id="rId6"/>
    <p:sldId id="311" r:id="rId7"/>
    <p:sldId id="267" r:id="rId8"/>
    <p:sldId id="263" r:id="rId9"/>
    <p:sldId id="262" r:id="rId10"/>
    <p:sldId id="316" r:id="rId11"/>
    <p:sldId id="318" r:id="rId12"/>
    <p:sldId id="320" r:id="rId13"/>
    <p:sldId id="265" r:id="rId14"/>
    <p:sldId id="266" r:id="rId15"/>
    <p:sldId id="329" r:id="rId16"/>
    <p:sldId id="268" r:id="rId17"/>
    <p:sldId id="312" r:id="rId18"/>
    <p:sldId id="314" r:id="rId19"/>
    <p:sldId id="328" r:id="rId20"/>
    <p:sldId id="315" r:id="rId21"/>
    <p:sldId id="325" r:id="rId22"/>
    <p:sldId id="330" r:id="rId23"/>
    <p:sldId id="331" r:id="rId24"/>
    <p:sldId id="332" r:id="rId25"/>
    <p:sldId id="333" r:id="rId26"/>
    <p:sldId id="264" r:id="rId27"/>
    <p:sldId id="301" r:id="rId28"/>
    <p:sldId id="306" r:id="rId29"/>
    <p:sldId id="272" r:id="rId30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D8403F-9CCB-EAFE-D070-9472D90BCE9F}" name="Jasen Tanev" initials="JT" userId="5bf8c6edcc560ca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00" autoAdjust="0"/>
    <p:restoredTop sz="96250"/>
  </p:normalViewPr>
  <p:slideViewPr>
    <p:cSldViewPr snapToGrid="0">
      <p:cViewPr varScale="1">
        <p:scale>
          <a:sx n="108" d="100"/>
          <a:sy n="108" d="100"/>
        </p:scale>
        <p:origin x="138" y="240"/>
      </p:cViewPr>
      <p:guideLst/>
    </p:cSldViewPr>
  </p:slideViewPr>
  <p:outlineViewPr>
    <p:cViewPr>
      <p:scale>
        <a:sx n="33" d="100"/>
        <a:sy n="33" d="100"/>
      </p:scale>
      <p:origin x="0" y="-58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AF9F84-6464-6A49-A2EE-74FEFAB917F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10D2892-EE19-4546-ABA5-1B79DED48733}">
      <dgm:prSet/>
      <dgm:spPr/>
      <dgm:t>
        <a:bodyPr/>
        <a:lstStyle/>
        <a:p>
          <a:r>
            <a:rPr lang="en-US" dirty="0"/>
            <a:t>Data Collection </a:t>
          </a:r>
          <a:endParaRPr lang="en-BG" dirty="0"/>
        </a:p>
      </dgm:t>
    </dgm:pt>
    <dgm:pt modelId="{0AA2CCF7-7ADF-1244-9BCE-58B76E7BD731}" type="parTrans" cxnId="{A5234B4F-5015-164C-9BD1-BB9975A4786A}">
      <dgm:prSet/>
      <dgm:spPr/>
      <dgm:t>
        <a:bodyPr/>
        <a:lstStyle/>
        <a:p>
          <a:endParaRPr lang="en-GB"/>
        </a:p>
      </dgm:t>
    </dgm:pt>
    <dgm:pt modelId="{D9FF1D60-B80A-D847-B6BF-0D992DCAB086}" type="sibTrans" cxnId="{A5234B4F-5015-164C-9BD1-BB9975A4786A}">
      <dgm:prSet/>
      <dgm:spPr/>
      <dgm:t>
        <a:bodyPr/>
        <a:lstStyle/>
        <a:p>
          <a:endParaRPr lang="en-GB"/>
        </a:p>
      </dgm:t>
    </dgm:pt>
    <dgm:pt modelId="{1660A556-6D88-6B40-9DAF-51D4F2A5AF7F}">
      <dgm:prSet/>
      <dgm:spPr/>
      <dgm:t>
        <a:bodyPr/>
        <a:lstStyle/>
        <a:p>
          <a:r>
            <a:rPr lang="en-GB" dirty="0"/>
            <a:t>Data Storage </a:t>
          </a:r>
        </a:p>
      </dgm:t>
    </dgm:pt>
    <dgm:pt modelId="{B2ECCE07-D7FA-B247-ABAE-E17C497051EB}" type="parTrans" cxnId="{409A7411-1C2C-3A47-8B58-AB8DF6E0AC27}">
      <dgm:prSet/>
      <dgm:spPr/>
      <dgm:t>
        <a:bodyPr/>
        <a:lstStyle/>
        <a:p>
          <a:endParaRPr lang="en-GB"/>
        </a:p>
      </dgm:t>
    </dgm:pt>
    <dgm:pt modelId="{CB1BBB30-D16B-DA4B-8661-9FCB6FED52D3}" type="sibTrans" cxnId="{409A7411-1C2C-3A47-8B58-AB8DF6E0AC27}">
      <dgm:prSet/>
      <dgm:spPr/>
      <dgm:t>
        <a:bodyPr/>
        <a:lstStyle/>
        <a:p>
          <a:endParaRPr lang="en-GB"/>
        </a:p>
      </dgm:t>
    </dgm:pt>
    <dgm:pt modelId="{17E9E4F4-6FA6-2744-88E8-EB9181EE9234}">
      <dgm:prSet/>
      <dgm:spPr/>
      <dgm:t>
        <a:bodyPr/>
        <a:lstStyle/>
        <a:p>
          <a:r>
            <a:rPr lang="en-GB" dirty="0"/>
            <a:t>Data analyses  </a:t>
          </a:r>
        </a:p>
      </dgm:t>
    </dgm:pt>
    <dgm:pt modelId="{C54CF68B-D93B-4046-80A4-080959FA8A24}" type="parTrans" cxnId="{96566EAA-BCCF-D048-AF78-602590DA4ED8}">
      <dgm:prSet/>
      <dgm:spPr/>
      <dgm:t>
        <a:bodyPr/>
        <a:lstStyle/>
        <a:p>
          <a:endParaRPr lang="en-GB"/>
        </a:p>
      </dgm:t>
    </dgm:pt>
    <dgm:pt modelId="{9258FA68-2221-7541-9D70-C56D37B452FB}" type="sibTrans" cxnId="{96566EAA-BCCF-D048-AF78-602590DA4ED8}">
      <dgm:prSet/>
      <dgm:spPr/>
      <dgm:t>
        <a:bodyPr/>
        <a:lstStyle/>
        <a:p>
          <a:endParaRPr lang="en-GB"/>
        </a:p>
      </dgm:t>
    </dgm:pt>
    <dgm:pt modelId="{8964D1C1-8AEE-F846-B1BC-B436604B85DE}">
      <dgm:prSet/>
      <dgm:spPr/>
      <dgm:t>
        <a:bodyPr/>
        <a:lstStyle/>
        <a:p>
          <a:r>
            <a:rPr lang="en-GB" dirty="0"/>
            <a:t>Training of the model</a:t>
          </a:r>
        </a:p>
      </dgm:t>
    </dgm:pt>
    <dgm:pt modelId="{D6C72F83-582C-9443-9901-9B0F12436610}" type="parTrans" cxnId="{AAB55CAB-5624-6243-B6D7-0A0DB66314D1}">
      <dgm:prSet/>
      <dgm:spPr/>
      <dgm:t>
        <a:bodyPr/>
        <a:lstStyle/>
        <a:p>
          <a:endParaRPr lang="en-GB"/>
        </a:p>
      </dgm:t>
    </dgm:pt>
    <dgm:pt modelId="{5422952E-24B0-3A44-AADC-90F5392261D3}" type="sibTrans" cxnId="{AAB55CAB-5624-6243-B6D7-0A0DB66314D1}">
      <dgm:prSet/>
      <dgm:spPr/>
      <dgm:t>
        <a:bodyPr/>
        <a:lstStyle/>
        <a:p>
          <a:endParaRPr lang="en-GB"/>
        </a:p>
      </dgm:t>
    </dgm:pt>
    <dgm:pt modelId="{DBF7250B-507C-6646-8B31-77C77C98276E}">
      <dgm:prSet/>
      <dgm:spPr/>
      <dgm:t>
        <a:bodyPr/>
        <a:lstStyle/>
        <a:p>
          <a:r>
            <a:rPr lang="en-GB" dirty="0"/>
            <a:t>Forecast, Report…</a:t>
          </a:r>
        </a:p>
      </dgm:t>
    </dgm:pt>
    <dgm:pt modelId="{4BDF71D4-28CB-1347-919B-4A49C998FEC5}" type="parTrans" cxnId="{0C13E490-C742-3740-B403-0BF41FC68828}">
      <dgm:prSet/>
      <dgm:spPr/>
      <dgm:t>
        <a:bodyPr/>
        <a:lstStyle/>
        <a:p>
          <a:endParaRPr lang="en-GB"/>
        </a:p>
      </dgm:t>
    </dgm:pt>
    <dgm:pt modelId="{0E5ACB4A-84F6-264B-A1D6-4AEA118FF3E2}" type="sibTrans" cxnId="{0C13E490-C742-3740-B403-0BF41FC68828}">
      <dgm:prSet/>
      <dgm:spPr/>
      <dgm:t>
        <a:bodyPr/>
        <a:lstStyle/>
        <a:p>
          <a:endParaRPr lang="en-GB"/>
        </a:p>
      </dgm:t>
    </dgm:pt>
    <dgm:pt modelId="{1E387626-0391-864E-AC09-0A442625A1B3}">
      <dgm:prSet/>
      <dgm:spPr/>
      <dgm:t>
        <a:bodyPr/>
        <a:lstStyle/>
        <a:p>
          <a:r>
            <a:rPr lang="en-GB" dirty="0"/>
            <a:t>Support for decision </a:t>
          </a:r>
        </a:p>
      </dgm:t>
    </dgm:pt>
    <dgm:pt modelId="{74130A0F-A984-4240-8CE8-20E498AD0DC4}" type="parTrans" cxnId="{D370014D-D2F3-244D-A501-DE24D8BF006F}">
      <dgm:prSet/>
      <dgm:spPr/>
      <dgm:t>
        <a:bodyPr/>
        <a:lstStyle/>
        <a:p>
          <a:endParaRPr lang="en-GB"/>
        </a:p>
      </dgm:t>
    </dgm:pt>
    <dgm:pt modelId="{400D988D-D616-7046-85DA-CF08C75A877F}" type="sibTrans" cxnId="{D370014D-D2F3-244D-A501-DE24D8BF006F}">
      <dgm:prSet/>
      <dgm:spPr/>
      <dgm:t>
        <a:bodyPr/>
        <a:lstStyle/>
        <a:p>
          <a:endParaRPr lang="en-GB"/>
        </a:p>
      </dgm:t>
    </dgm:pt>
    <dgm:pt modelId="{C0CBFB4F-F648-6F4D-8BDF-418F0D6AD809}" type="pres">
      <dgm:prSet presAssocID="{A5AF9F84-6464-6A49-A2EE-74FEFAB917F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D467635-490E-5946-9ED5-C5EE0F1A7064}" type="pres">
      <dgm:prSet presAssocID="{A5AF9F84-6464-6A49-A2EE-74FEFAB917F5}" presName="arrow" presStyleLbl="bgShp" presStyleIdx="0" presStyleCnt="1" custLinFactY="27751" custLinFactNeighborX="1784" custLinFactNeighborY="100000"/>
      <dgm:spPr/>
    </dgm:pt>
    <dgm:pt modelId="{072C8DA7-EA53-5345-B8F4-20E3061FF8B7}" type="pres">
      <dgm:prSet presAssocID="{A5AF9F84-6464-6A49-A2EE-74FEFAB917F5}" presName="linearProcess" presStyleCnt="0"/>
      <dgm:spPr/>
    </dgm:pt>
    <dgm:pt modelId="{7B81F230-1EF7-B744-97D8-2CC271348DE4}" type="pres">
      <dgm:prSet presAssocID="{310D2892-EE19-4546-ABA5-1B79DED48733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05CC6B4-F929-E54F-8B4F-67DE8F995FC0}" type="pres">
      <dgm:prSet presAssocID="{D9FF1D60-B80A-D847-B6BF-0D992DCAB086}" presName="sibTrans" presStyleCnt="0"/>
      <dgm:spPr/>
    </dgm:pt>
    <dgm:pt modelId="{1EAB8F95-F6CD-6F41-AA6C-324F79967598}" type="pres">
      <dgm:prSet presAssocID="{1660A556-6D88-6B40-9DAF-51D4F2A5AF7F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EC91842-C7B9-5A4B-A273-38FA7BAB1F1D}" type="pres">
      <dgm:prSet presAssocID="{CB1BBB30-D16B-DA4B-8661-9FCB6FED52D3}" presName="sibTrans" presStyleCnt="0"/>
      <dgm:spPr/>
    </dgm:pt>
    <dgm:pt modelId="{343D7A3E-AE0A-834C-A124-481EAF7D8FA3}" type="pres">
      <dgm:prSet presAssocID="{17E9E4F4-6FA6-2744-88E8-EB9181EE9234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6711FC0-80F2-2548-A014-CFD068B8436A}" type="pres">
      <dgm:prSet presAssocID="{9258FA68-2221-7541-9D70-C56D37B452FB}" presName="sibTrans" presStyleCnt="0"/>
      <dgm:spPr/>
    </dgm:pt>
    <dgm:pt modelId="{76215757-ECD7-2449-A718-A18D251DD08B}" type="pres">
      <dgm:prSet presAssocID="{8964D1C1-8AEE-F846-B1BC-B436604B85DE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BDEA0E4-015A-E14A-AD36-C6C58D93C669}" type="pres">
      <dgm:prSet presAssocID="{5422952E-24B0-3A44-AADC-90F5392261D3}" presName="sibTrans" presStyleCnt="0"/>
      <dgm:spPr/>
    </dgm:pt>
    <dgm:pt modelId="{310B223B-CC62-F244-9DC2-A1EF8CE0B9A5}" type="pres">
      <dgm:prSet presAssocID="{DBF7250B-507C-6646-8B31-77C77C98276E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6694842-294F-274F-84AA-2E4D787893FD}" type="pres">
      <dgm:prSet presAssocID="{0E5ACB4A-84F6-264B-A1D6-4AEA118FF3E2}" presName="sibTrans" presStyleCnt="0"/>
      <dgm:spPr/>
    </dgm:pt>
    <dgm:pt modelId="{FED8F335-A9F2-4846-954D-B6F6A6974E8A}" type="pres">
      <dgm:prSet presAssocID="{1E387626-0391-864E-AC09-0A442625A1B3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85BF31E-87A3-B041-A8D9-7190300774FA}" type="presOf" srcId="{1660A556-6D88-6B40-9DAF-51D4F2A5AF7F}" destId="{1EAB8F95-F6CD-6F41-AA6C-324F79967598}" srcOrd="0" destOrd="0" presId="urn:microsoft.com/office/officeart/2005/8/layout/hProcess9"/>
    <dgm:cxn modelId="{E38CFCAC-A2D8-8B42-B88B-3F7ED06A53EF}" type="presOf" srcId="{A5AF9F84-6464-6A49-A2EE-74FEFAB917F5}" destId="{C0CBFB4F-F648-6F4D-8BDF-418F0D6AD809}" srcOrd="0" destOrd="0" presId="urn:microsoft.com/office/officeart/2005/8/layout/hProcess9"/>
    <dgm:cxn modelId="{1A330EDE-24CD-384E-9502-B531D3069C4F}" type="presOf" srcId="{8964D1C1-8AEE-F846-B1BC-B436604B85DE}" destId="{76215757-ECD7-2449-A718-A18D251DD08B}" srcOrd="0" destOrd="0" presId="urn:microsoft.com/office/officeart/2005/8/layout/hProcess9"/>
    <dgm:cxn modelId="{D370014D-D2F3-244D-A501-DE24D8BF006F}" srcId="{A5AF9F84-6464-6A49-A2EE-74FEFAB917F5}" destId="{1E387626-0391-864E-AC09-0A442625A1B3}" srcOrd="5" destOrd="0" parTransId="{74130A0F-A984-4240-8CE8-20E498AD0DC4}" sibTransId="{400D988D-D616-7046-85DA-CF08C75A877F}"/>
    <dgm:cxn modelId="{49D015B4-981F-C341-B4D7-2ED08244B25A}" type="presOf" srcId="{310D2892-EE19-4546-ABA5-1B79DED48733}" destId="{7B81F230-1EF7-B744-97D8-2CC271348DE4}" srcOrd="0" destOrd="0" presId="urn:microsoft.com/office/officeart/2005/8/layout/hProcess9"/>
    <dgm:cxn modelId="{409A7411-1C2C-3A47-8B58-AB8DF6E0AC27}" srcId="{A5AF9F84-6464-6A49-A2EE-74FEFAB917F5}" destId="{1660A556-6D88-6B40-9DAF-51D4F2A5AF7F}" srcOrd="1" destOrd="0" parTransId="{B2ECCE07-D7FA-B247-ABAE-E17C497051EB}" sibTransId="{CB1BBB30-D16B-DA4B-8661-9FCB6FED52D3}"/>
    <dgm:cxn modelId="{6E683594-4AC2-744F-96D8-A8DBA48F4CCE}" type="presOf" srcId="{17E9E4F4-6FA6-2744-88E8-EB9181EE9234}" destId="{343D7A3E-AE0A-834C-A124-481EAF7D8FA3}" srcOrd="0" destOrd="0" presId="urn:microsoft.com/office/officeart/2005/8/layout/hProcess9"/>
    <dgm:cxn modelId="{A5234B4F-5015-164C-9BD1-BB9975A4786A}" srcId="{A5AF9F84-6464-6A49-A2EE-74FEFAB917F5}" destId="{310D2892-EE19-4546-ABA5-1B79DED48733}" srcOrd="0" destOrd="0" parTransId="{0AA2CCF7-7ADF-1244-9BCE-58B76E7BD731}" sibTransId="{D9FF1D60-B80A-D847-B6BF-0D992DCAB086}"/>
    <dgm:cxn modelId="{96566EAA-BCCF-D048-AF78-602590DA4ED8}" srcId="{A5AF9F84-6464-6A49-A2EE-74FEFAB917F5}" destId="{17E9E4F4-6FA6-2744-88E8-EB9181EE9234}" srcOrd="2" destOrd="0" parTransId="{C54CF68B-D93B-4046-80A4-080959FA8A24}" sibTransId="{9258FA68-2221-7541-9D70-C56D37B452FB}"/>
    <dgm:cxn modelId="{10E4C598-1FCA-904A-9797-891A1BA96923}" type="presOf" srcId="{DBF7250B-507C-6646-8B31-77C77C98276E}" destId="{310B223B-CC62-F244-9DC2-A1EF8CE0B9A5}" srcOrd="0" destOrd="0" presId="urn:microsoft.com/office/officeart/2005/8/layout/hProcess9"/>
    <dgm:cxn modelId="{2DFF2191-D7F7-B940-A897-54CE0B51393B}" type="presOf" srcId="{1E387626-0391-864E-AC09-0A442625A1B3}" destId="{FED8F335-A9F2-4846-954D-B6F6A6974E8A}" srcOrd="0" destOrd="0" presId="urn:microsoft.com/office/officeart/2005/8/layout/hProcess9"/>
    <dgm:cxn modelId="{AAB55CAB-5624-6243-B6D7-0A0DB66314D1}" srcId="{A5AF9F84-6464-6A49-A2EE-74FEFAB917F5}" destId="{8964D1C1-8AEE-F846-B1BC-B436604B85DE}" srcOrd="3" destOrd="0" parTransId="{D6C72F83-582C-9443-9901-9B0F12436610}" sibTransId="{5422952E-24B0-3A44-AADC-90F5392261D3}"/>
    <dgm:cxn modelId="{0C13E490-C742-3740-B403-0BF41FC68828}" srcId="{A5AF9F84-6464-6A49-A2EE-74FEFAB917F5}" destId="{DBF7250B-507C-6646-8B31-77C77C98276E}" srcOrd="4" destOrd="0" parTransId="{4BDF71D4-28CB-1347-919B-4A49C998FEC5}" sibTransId="{0E5ACB4A-84F6-264B-A1D6-4AEA118FF3E2}"/>
    <dgm:cxn modelId="{70222798-4D93-A44B-B92C-364CD448FBC6}" type="presParOf" srcId="{C0CBFB4F-F648-6F4D-8BDF-418F0D6AD809}" destId="{2D467635-490E-5946-9ED5-C5EE0F1A7064}" srcOrd="0" destOrd="0" presId="urn:microsoft.com/office/officeart/2005/8/layout/hProcess9"/>
    <dgm:cxn modelId="{45500BEB-BADF-B740-9C2D-C567A8FE4387}" type="presParOf" srcId="{C0CBFB4F-F648-6F4D-8BDF-418F0D6AD809}" destId="{072C8DA7-EA53-5345-B8F4-20E3061FF8B7}" srcOrd="1" destOrd="0" presId="urn:microsoft.com/office/officeart/2005/8/layout/hProcess9"/>
    <dgm:cxn modelId="{1884F9A4-A1C0-AC43-9C08-8544961CE997}" type="presParOf" srcId="{072C8DA7-EA53-5345-B8F4-20E3061FF8B7}" destId="{7B81F230-1EF7-B744-97D8-2CC271348DE4}" srcOrd="0" destOrd="0" presId="urn:microsoft.com/office/officeart/2005/8/layout/hProcess9"/>
    <dgm:cxn modelId="{903AF4D0-C75D-BA45-8F21-B30F024E690E}" type="presParOf" srcId="{072C8DA7-EA53-5345-B8F4-20E3061FF8B7}" destId="{105CC6B4-F929-E54F-8B4F-67DE8F995FC0}" srcOrd="1" destOrd="0" presId="urn:microsoft.com/office/officeart/2005/8/layout/hProcess9"/>
    <dgm:cxn modelId="{FE6E9550-FE6A-2B42-9E03-5CDC6F0FDA2C}" type="presParOf" srcId="{072C8DA7-EA53-5345-B8F4-20E3061FF8B7}" destId="{1EAB8F95-F6CD-6F41-AA6C-324F79967598}" srcOrd="2" destOrd="0" presId="urn:microsoft.com/office/officeart/2005/8/layout/hProcess9"/>
    <dgm:cxn modelId="{8236937B-B33F-CC49-AEC2-A412EBAE21B0}" type="presParOf" srcId="{072C8DA7-EA53-5345-B8F4-20E3061FF8B7}" destId="{BEC91842-C7B9-5A4B-A273-38FA7BAB1F1D}" srcOrd="3" destOrd="0" presId="urn:microsoft.com/office/officeart/2005/8/layout/hProcess9"/>
    <dgm:cxn modelId="{5C314A22-C15F-2240-BFF2-F6CE85980B00}" type="presParOf" srcId="{072C8DA7-EA53-5345-B8F4-20E3061FF8B7}" destId="{343D7A3E-AE0A-834C-A124-481EAF7D8FA3}" srcOrd="4" destOrd="0" presId="urn:microsoft.com/office/officeart/2005/8/layout/hProcess9"/>
    <dgm:cxn modelId="{81AFC523-C7A7-F94F-A21F-4DABD7A052CA}" type="presParOf" srcId="{072C8DA7-EA53-5345-B8F4-20E3061FF8B7}" destId="{76711FC0-80F2-2548-A014-CFD068B8436A}" srcOrd="5" destOrd="0" presId="urn:microsoft.com/office/officeart/2005/8/layout/hProcess9"/>
    <dgm:cxn modelId="{DA84C2EA-8982-4247-8379-696A02F2A331}" type="presParOf" srcId="{072C8DA7-EA53-5345-B8F4-20E3061FF8B7}" destId="{76215757-ECD7-2449-A718-A18D251DD08B}" srcOrd="6" destOrd="0" presId="urn:microsoft.com/office/officeart/2005/8/layout/hProcess9"/>
    <dgm:cxn modelId="{4760A004-ED0D-F74E-B199-C7A116BDC247}" type="presParOf" srcId="{072C8DA7-EA53-5345-B8F4-20E3061FF8B7}" destId="{DBDEA0E4-015A-E14A-AD36-C6C58D93C669}" srcOrd="7" destOrd="0" presId="urn:microsoft.com/office/officeart/2005/8/layout/hProcess9"/>
    <dgm:cxn modelId="{B26D5352-D92C-314A-982F-5F35486D5C46}" type="presParOf" srcId="{072C8DA7-EA53-5345-B8F4-20E3061FF8B7}" destId="{310B223B-CC62-F244-9DC2-A1EF8CE0B9A5}" srcOrd="8" destOrd="0" presId="urn:microsoft.com/office/officeart/2005/8/layout/hProcess9"/>
    <dgm:cxn modelId="{F359F013-7FBF-FE4B-B500-2722EBCBC114}" type="presParOf" srcId="{072C8DA7-EA53-5345-B8F4-20E3061FF8B7}" destId="{16694842-294F-274F-84AA-2E4D787893FD}" srcOrd="9" destOrd="0" presId="urn:microsoft.com/office/officeart/2005/8/layout/hProcess9"/>
    <dgm:cxn modelId="{D1E2875D-85CB-114F-9A8C-83C74C1FC47A}" type="presParOf" srcId="{072C8DA7-EA53-5345-B8F4-20E3061FF8B7}" destId="{FED8F335-A9F2-4846-954D-B6F6A6974E8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67635-490E-5946-9ED5-C5EE0F1A7064}">
      <dsp:nvSpPr>
        <dsp:cNvPr id="0" name=""/>
        <dsp:cNvSpPr/>
      </dsp:nvSpPr>
      <dsp:spPr>
        <a:xfrm>
          <a:off x="926570" y="0"/>
          <a:ext cx="8735027" cy="134011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1F230-1EF7-B744-97D8-2CC271348DE4}">
      <dsp:nvSpPr>
        <dsp:cNvPr id="0" name=""/>
        <dsp:cNvSpPr/>
      </dsp:nvSpPr>
      <dsp:spPr>
        <a:xfrm>
          <a:off x="7965" y="402033"/>
          <a:ext cx="1600121" cy="536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Data Collection </a:t>
          </a:r>
          <a:endParaRPr lang="en-BG" sz="1300" kern="1200" dirty="0"/>
        </a:p>
      </dsp:txBody>
      <dsp:txXfrm>
        <a:off x="34133" y="428201"/>
        <a:ext cx="1547785" cy="483708"/>
      </dsp:txXfrm>
    </dsp:sp>
    <dsp:sp modelId="{1EAB8F95-F6CD-6F41-AA6C-324F79967598}">
      <dsp:nvSpPr>
        <dsp:cNvPr id="0" name=""/>
        <dsp:cNvSpPr/>
      </dsp:nvSpPr>
      <dsp:spPr>
        <a:xfrm>
          <a:off x="1740055" y="402033"/>
          <a:ext cx="1600121" cy="536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Data Storage </a:t>
          </a:r>
        </a:p>
      </dsp:txBody>
      <dsp:txXfrm>
        <a:off x="1766223" y="428201"/>
        <a:ext cx="1547785" cy="483708"/>
      </dsp:txXfrm>
    </dsp:sp>
    <dsp:sp modelId="{343D7A3E-AE0A-834C-A124-481EAF7D8FA3}">
      <dsp:nvSpPr>
        <dsp:cNvPr id="0" name=""/>
        <dsp:cNvSpPr/>
      </dsp:nvSpPr>
      <dsp:spPr>
        <a:xfrm>
          <a:off x="3472145" y="402033"/>
          <a:ext cx="1600121" cy="536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Data analyses  </a:t>
          </a:r>
        </a:p>
      </dsp:txBody>
      <dsp:txXfrm>
        <a:off x="3498313" y="428201"/>
        <a:ext cx="1547785" cy="483708"/>
      </dsp:txXfrm>
    </dsp:sp>
    <dsp:sp modelId="{76215757-ECD7-2449-A718-A18D251DD08B}">
      <dsp:nvSpPr>
        <dsp:cNvPr id="0" name=""/>
        <dsp:cNvSpPr/>
      </dsp:nvSpPr>
      <dsp:spPr>
        <a:xfrm>
          <a:off x="5204235" y="402033"/>
          <a:ext cx="1600121" cy="536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Training of the model</a:t>
          </a:r>
        </a:p>
      </dsp:txBody>
      <dsp:txXfrm>
        <a:off x="5230403" y="428201"/>
        <a:ext cx="1547785" cy="483708"/>
      </dsp:txXfrm>
    </dsp:sp>
    <dsp:sp modelId="{310B223B-CC62-F244-9DC2-A1EF8CE0B9A5}">
      <dsp:nvSpPr>
        <dsp:cNvPr id="0" name=""/>
        <dsp:cNvSpPr/>
      </dsp:nvSpPr>
      <dsp:spPr>
        <a:xfrm>
          <a:off x="6936325" y="402033"/>
          <a:ext cx="1600121" cy="536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Forecast, Report…</a:t>
          </a:r>
        </a:p>
      </dsp:txBody>
      <dsp:txXfrm>
        <a:off x="6962493" y="428201"/>
        <a:ext cx="1547785" cy="483708"/>
      </dsp:txXfrm>
    </dsp:sp>
    <dsp:sp modelId="{FED8F335-A9F2-4846-954D-B6F6A6974E8A}">
      <dsp:nvSpPr>
        <dsp:cNvPr id="0" name=""/>
        <dsp:cNvSpPr/>
      </dsp:nvSpPr>
      <dsp:spPr>
        <a:xfrm>
          <a:off x="8668415" y="402033"/>
          <a:ext cx="1600121" cy="536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Support for decision </a:t>
          </a:r>
        </a:p>
      </dsp:txBody>
      <dsp:txXfrm>
        <a:off x="8694583" y="428201"/>
        <a:ext cx="1547785" cy="483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B2F83-AC9C-E540-83B2-E95F34C2DA86}" type="datetimeFigureOut">
              <a:rPr lang="en-BG" smtClean="0"/>
              <a:t>10/24/2024</a:t>
            </a:fld>
            <a:endParaRPr lang="en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E6D7E-69A4-BB42-9CA2-C72912E89941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24263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24/10/2024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48588" y="4155694"/>
            <a:ext cx="8871712" cy="2413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75"/>
              </a:spcBef>
            </a:pPr>
            <a:endParaRPr sz="3600" dirty="0">
              <a:latin typeface="+mj-lt"/>
              <a:cs typeface="Arial"/>
            </a:endParaRPr>
          </a:p>
          <a:p>
            <a:pPr marR="420370" algn="ctr">
              <a:spcBef>
                <a:spcPts val="5"/>
              </a:spcBef>
            </a:pPr>
            <a:r>
              <a:rPr lang="en" sz="4000" dirty="0">
                <a:latin typeface="+mj-lt"/>
                <a:cs typeface="Arial"/>
              </a:rPr>
              <a:t>Application of AI in training evaluation, Development and application of AI chatbot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8049-AC61-440D-EFA8-407BA57F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34643"/>
            <a:ext cx="6186102" cy="1325563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chemeClr val="accent3">
                    <a:lumMod val="50000"/>
                  </a:schemeClr>
                </a:solidFill>
              </a:rPr>
              <a:t>M</a:t>
            </a:r>
            <a:r>
              <a:rPr lang="en-BG" sz="4800" b="1" dirty="0">
                <a:solidFill>
                  <a:schemeClr val="accent3">
                    <a:lumMod val="50000"/>
                  </a:schemeClr>
                </a:solidFill>
              </a:rPr>
              <a:t>eet Yasen Tanev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80E06-EA9F-BA78-4BF1-2F7CB1722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4848"/>
            <a:ext cx="6455043" cy="5463151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chemeClr val="accent3">
                    <a:lumMod val="50000"/>
                  </a:schemeClr>
                </a:solidFill>
                <a:effectLst/>
              </a:rPr>
              <a:t>Highly engaging sessions</a:t>
            </a:r>
            <a:r>
              <a:rPr lang="en-GB" sz="2200" dirty="0">
                <a:solidFill>
                  <a:schemeClr val="accent3">
                    <a:lumMod val="50000"/>
                  </a:schemeClr>
                </a:solidFill>
                <a:effectLst/>
              </a:rPr>
              <a:t>: </a:t>
            </a:r>
            <a:r>
              <a:rPr lang="en-GB" sz="2200" dirty="0">
                <a:effectLst/>
              </a:rPr>
              <a:t>Participants praised the interactive and engaging delivery of content. </a:t>
            </a:r>
          </a:p>
          <a:p>
            <a:r>
              <a:rPr lang="en-GB" sz="2200" b="1" dirty="0">
                <a:solidFill>
                  <a:schemeClr val="accent3">
                    <a:lumMod val="50000"/>
                  </a:schemeClr>
                </a:solidFill>
                <a:effectLst/>
              </a:rPr>
              <a:t>New knowledge well-received</a:t>
            </a:r>
            <a:r>
              <a:rPr lang="en-GB" sz="2200" dirty="0">
                <a:solidFill>
                  <a:schemeClr val="accent3">
                    <a:lumMod val="50000"/>
                  </a:schemeClr>
                </a:solidFill>
                <a:effectLst/>
              </a:rPr>
              <a:t>: </a:t>
            </a:r>
            <a:r>
              <a:rPr lang="en-GB" sz="2200" dirty="0">
                <a:effectLst/>
              </a:rPr>
              <a:t>Most participants agreed they gained valuable, applicable skills. The training enhanced their professional growth.</a:t>
            </a:r>
          </a:p>
          <a:p>
            <a:r>
              <a:rPr lang="en-GB" sz="2200" b="1" dirty="0">
                <a:solidFill>
                  <a:schemeClr val="accent3">
                    <a:lumMod val="50000"/>
                  </a:schemeClr>
                </a:solidFill>
                <a:effectLst/>
              </a:rPr>
              <a:t>Clear terminology needed</a:t>
            </a:r>
            <a:r>
              <a:rPr lang="en-GB" sz="2200" dirty="0">
                <a:solidFill>
                  <a:schemeClr val="accent3">
                    <a:lumMod val="50000"/>
                  </a:schemeClr>
                </a:solidFill>
                <a:effectLst/>
              </a:rPr>
              <a:t>: </a:t>
            </a:r>
            <a:r>
              <a:rPr lang="en-GB" sz="2200" dirty="0">
                <a:effectLst/>
              </a:rPr>
              <a:t>Some struggled with unfamiliar technical terms and abbreviations. </a:t>
            </a:r>
          </a:p>
          <a:p>
            <a:r>
              <a:rPr lang="en-GB" sz="2200" b="1" dirty="0">
                <a:solidFill>
                  <a:schemeClr val="accent3">
                    <a:lumMod val="50000"/>
                  </a:schemeClr>
                </a:solidFill>
                <a:effectLst/>
              </a:rPr>
              <a:t>Extend session duration</a:t>
            </a:r>
            <a:r>
              <a:rPr lang="en-GB" sz="2200" dirty="0">
                <a:solidFill>
                  <a:schemeClr val="accent3">
                    <a:lumMod val="50000"/>
                  </a:schemeClr>
                </a:solidFill>
                <a:effectLst/>
              </a:rPr>
              <a:t>: </a:t>
            </a:r>
            <a:r>
              <a:rPr lang="en-GB" sz="2200" dirty="0">
                <a:effectLst/>
              </a:rPr>
              <a:t>Consider offering longer or modular sessions.</a:t>
            </a:r>
          </a:p>
          <a:p>
            <a:r>
              <a:rPr lang="en-GB" sz="2200" b="1" dirty="0">
                <a:solidFill>
                  <a:schemeClr val="accent3">
                    <a:lumMod val="50000"/>
                  </a:schemeClr>
                </a:solidFill>
                <a:effectLst/>
              </a:rPr>
              <a:t>More practical application</a:t>
            </a:r>
            <a:r>
              <a:rPr lang="en-GB" sz="2200" dirty="0">
                <a:solidFill>
                  <a:schemeClr val="accent3">
                    <a:lumMod val="50000"/>
                  </a:schemeClr>
                </a:solidFill>
                <a:effectLst/>
              </a:rPr>
              <a:t>: </a:t>
            </a:r>
            <a:r>
              <a:rPr lang="en-GB" sz="2200" dirty="0">
                <a:effectLst/>
              </a:rPr>
              <a:t>Participants requested more hands-on examples and exercises. This will reinforce learning through practice.</a:t>
            </a:r>
          </a:p>
          <a:p>
            <a:r>
              <a:rPr lang="en-GB" sz="2200" b="1" dirty="0">
                <a:solidFill>
                  <a:schemeClr val="accent3">
                    <a:lumMod val="50000"/>
                  </a:schemeClr>
                </a:solidFill>
                <a:effectLst/>
              </a:rPr>
              <a:t>Digital tools recommended</a:t>
            </a:r>
            <a:r>
              <a:rPr lang="en-GB" sz="2200" dirty="0">
                <a:solidFill>
                  <a:schemeClr val="accent3">
                    <a:lumMod val="50000"/>
                  </a:schemeClr>
                </a:solidFill>
                <a:effectLst/>
              </a:rPr>
              <a:t>: </a:t>
            </a:r>
            <a:r>
              <a:rPr lang="en-GB" sz="2200" dirty="0">
                <a:effectLst/>
              </a:rPr>
              <a:t>Some suggested using a computer lab for technical trainings.</a:t>
            </a:r>
          </a:p>
        </p:txBody>
      </p:sp>
      <p:pic>
        <p:nvPicPr>
          <p:cNvPr id="7" name="Picture 2" descr="A professional slide for Yasen Tanev, a cybersecurity expert and lecturer. The slide features a clean, modern design with a professional image placeholder at the top left. It highlights key areas for improvement in his courses: 'Visual and Interactive Elements,' 'Hands-On Case Studies,' 'Simplified Terminology,' and 'Modular Approach.' Each improvement point is listed in clear, concise bullet points with a minimalist font. The color scheme is sleek and corporate, using shades of blue, grey, and white. Logos or icons representing cybersecurity and education are subtly included. ">
            <a:extLst>
              <a:ext uri="{FF2B5EF4-FFF2-40B4-BE49-F238E27FC236}">
                <a16:creationId xmlns:a16="http://schemas.microsoft.com/office/drawing/2014/main" id="{22A09FCA-F5C2-EFAB-C1B9-9288926FE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043" y="0"/>
            <a:ext cx="5734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8A14F8-4511-0543-BBFD-0F68EF12D1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540" t="13209" r="47332" b="39426"/>
          <a:stretch/>
        </p:blipFill>
        <p:spPr>
          <a:xfrm>
            <a:off x="8243547" y="1180580"/>
            <a:ext cx="1078683" cy="1306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5657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F072A-F48E-4564-550A-3E3020074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24" y="401066"/>
            <a:ext cx="4645152" cy="1325563"/>
          </a:xfrm>
        </p:spPr>
        <p:txBody>
          <a:bodyPr/>
          <a:lstStyle/>
          <a:p>
            <a:r>
              <a:rPr lang="en-US" b="1" dirty="0"/>
              <a:t>Almost </a:t>
            </a:r>
            <a:r>
              <a:rPr lang="en-BG" b="1" dirty="0"/>
              <a:t>5, but not really there </a:t>
            </a:r>
            <a:r>
              <a:rPr lang="en-BG" b="1" dirty="0">
                <a:sym typeface="Wingdings" pitchFamily="2" charset="2"/>
              </a:rPr>
              <a:t></a:t>
            </a:r>
            <a:endParaRPr lang="en-B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B45F1-3BEE-04F5-5A86-EE52463F8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24" y="2141537"/>
            <a:ext cx="4319016" cy="34165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The average score for the courses based on participant feedback is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4.79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on a scale of 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5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 This indicates that the courses are generally well-received, though there is some room for improvement. ​​</a:t>
            </a:r>
            <a:endParaRPr lang="en-BG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A4F754-B6C8-D276-FB46-F5ABD17F5C92}"/>
              </a:ext>
            </a:extLst>
          </p:cNvPr>
          <p:cNvGrpSpPr/>
          <p:nvPr/>
        </p:nvGrpSpPr>
        <p:grpSpPr>
          <a:xfrm>
            <a:off x="5345176" y="177800"/>
            <a:ext cx="6502400" cy="6502400"/>
            <a:chOff x="5345176" y="177800"/>
            <a:chExt cx="6502400" cy="6502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6C7813-441F-099B-D9C1-094407D0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5176" y="177800"/>
              <a:ext cx="6502400" cy="6502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EAF245-AFDD-8DAE-04C2-3B6F55CA7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rcRect l="540" t="13209" r="47332" b="39426"/>
            <a:stretch/>
          </p:blipFill>
          <p:spPr>
            <a:xfrm>
              <a:off x="8243547" y="1180580"/>
              <a:ext cx="1078683" cy="13068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609166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D471A-AC43-D6C0-20CA-B39AD47C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192"/>
            <a:ext cx="10515600" cy="1325563"/>
          </a:xfrm>
        </p:spPr>
        <p:txBody>
          <a:bodyPr/>
          <a:lstStyle/>
          <a:p>
            <a:r>
              <a:rPr lang="en-BG" dirty="0"/>
              <a:t>How the course will be </a:t>
            </a:r>
            <a:br>
              <a:rPr lang="en-BG" dirty="0"/>
            </a:br>
            <a:r>
              <a:rPr lang="en-BG" dirty="0"/>
              <a:t> improved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3431A-3072-C84F-D33D-DE73D2B75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8755"/>
            <a:ext cx="5594888" cy="5046031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Add visual and interactive elements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Introduce quizzes, challenges, and infographics for engaging, memorable content delivery.</a:t>
            </a:r>
          </a:p>
          <a:p>
            <a:r>
              <a:rPr lang="en-GB" b="1" dirty="0"/>
              <a:t>Integrate hands-on case studies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Use real-world scenarios where participants apply their knowledge collaboratively.</a:t>
            </a:r>
          </a:p>
          <a:p>
            <a:r>
              <a:rPr lang="en-GB" b="1" dirty="0"/>
              <a:t>Simplify technical terms with glossaries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Provide pre-training interactive glossaries or flashcards for better comprehension.</a:t>
            </a:r>
          </a:p>
          <a:p>
            <a:r>
              <a:rPr lang="en-GB" b="1" dirty="0"/>
              <a:t>Offer modular training sessions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Break the course into shorter modules, allowing more reflection and application.</a:t>
            </a:r>
          </a:p>
          <a:p>
            <a:endParaRPr lang="en-BG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834569-DDD4-1EEA-5A49-539D61106D6A}"/>
              </a:ext>
            </a:extLst>
          </p:cNvPr>
          <p:cNvGrpSpPr/>
          <p:nvPr/>
        </p:nvGrpSpPr>
        <p:grpSpPr>
          <a:xfrm>
            <a:off x="5334000" y="333213"/>
            <a:ext cx="6858000" cy="6191573"/>
            <a:chOff x="5334000" y="333213"/>
            <a:chExt cx="6858000" cy="6191573"/>
          </a:xfrm>
        </p:grpSpPr>
        <p:pic>
          <p:nvPicPr>
            <p:cNvPr id="5122" name="Picture 2" descr="A redesigned professional slide for Yasen Tanev, a cybersecurity expert and lecturer, with a color palette focusing on green and red. The layout features a bold title 'Yasen Tanev – Cybersecurity Expert' at the top, and key improvement areas such as 'Visual and Interactive Elements,' 'Hands-On Case Studies,' 'Simplified Terminology,' and 'Modular Approach' are listed as bullet points. The background includes subtle cybersecurity-themed elements (e.g., digital lines or icons) in green and red. The overall design emphasizes professionalism with a modern look.">
              <a:extLst>
                <a:ext uri="{FF2B5EF4-FFF2-40B4-BE49-F238E27FC236}">
                  <a16:creationId xmlns:a16="http://schemas.microsoft.com/office/drawing/2014/main" id="{FA855DC9-45A3-3941-2BCC-7E25B53923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8"/>
            <a:stretch/>
          </p:blipFill>
          <p:spPr bwMode="auto">
            <a:xfrm>
              <a:off x="5334000" y="333213"/>
              <a:ext cx="6858000" cy="61915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2E0096-5418-321B-95F0-D2C2024B3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rcRect l="540" t="13209" r="47332" b="39426"/>
            <a:stretch/>
          </p:blipFill>
          <p:spPr>
            <a:xfrm>
              <a:off x="7601977" y="1690688"/>
              <a:ext cx="2096899" cy="2540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5933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Bulgaria_1.jpeg" descr="Bulgaria_1.jpeg"/>
          <p:cNvPicPr>
            <a:picLocks noChangeAspect="1"/>
          </p:cNvPicPr>
          <p:nvPr/>
        </p:nvPicPr>
        <p:blipFill>
          <a:blip r:embed="rId2"/>
          <a:srcRect l="312" r="312"/>
          <a:stretch>
            <a:fillRect/>
          </a:stretch>
        </p:blipFill>
        <p:spPr>
          <a:xfrm>
            <a:off x="490536" y="57180"/>
            <a:ext cx="11210928" cy="674364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Rectangle 10"/>
          <p:cNvSpPr/>
          <p:nvPr/>
        </p:nvSpPr>
        <p:spPr>
          <a:xfrm>
            <a:off x="490536" y="5241983"/>
            <a:ext cx="11210928" cy="814711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49" name="Straight Connector 12"/>
          <p:cNvSpPr/>
          <p:nvPr/>
        </p:nvSpPr>
        <p:spPr>
          <a:xfrm>
            <a:off x="-1" y="5241983"/>
            <a:ext cx="12192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0" name="Straight Connector 14"/>
          <p:cNvSpPr/>
          <p:nvPr/>
        </p:nvSpPr>
        <p:spPr>
          <a:xfrm>
            <a:off x="-1" y="6134851"/>
            <a:ext cx="12192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1" name="Title 1"/>
          <p:cNvSpPr txBox="1">
            <a:spLocks noGrp="1"/>
          </p:cNvSpPr>
          <p:nvPr>
            <p:ph type="title"/>
          </p:nvPr>
        </p:nvSpPr>
        <p:spPr>
          <a:xfrm>
            <a:off x="490536" y="5311857"/>
            <a:ext cx="11210928" cy="744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>
                <a:solidFill>
                  <a:srgbClr val="262626"/>
                </a:solidFill>
              </a:defRPr>
            </a:lvl1pPr>
          </a:lstStyle>
          <a:p>
            <a:r>
              <a:rPr lang="en-GB" sz="3600" dirty="0">
                <a:solidFill>
                  <a:srgbClr val="000000"/>
                </a:solidFill>
                <a:latin typeface="-webkit-standard"/>
              </a:rPr>
              <a:t>Use case: Evaluation of digital </a:t>
            </a:r>
            <a:r>
              <a:rPr lang="en-GB" dirty="0">
                <a:solidFill>
                  <a:srgbClr val="000000"/>
                </a:solidFill>
                <a:latin typeface="-webkit-standard"/>
              </a:rPr>
              <a:t>s</a:t>
            </a:r>
            <a:r>
              <a:rPr lang="en-GB" sz="3600" dirty="0">
                <a:solidFill>
                  <a:srgbClr val="000000"/>
                </a:solidFill>
                <a:latin typeface="-webkit-standard"/>
              </a:rPr>
              <a:t>kills for </a:t>
            </a:r>
            <a:r>
              <a:rPr lang="en-GB" dirty="0">
                <a:solidFill>
                  <a:srgbClr val="000000"/>
                </a:solidFill>
                <a:latin typeface="-webkit-standard"/>
              </a:rPr>
              <a:t>t</a:t>
            </a:r>
            <a:r>
              <a:rPr lang="en-GB" sz="3600" dirty="0">
                <a:solidFill>
                  <a:srgbClr val="000000"/>
                </a:solidFill>
                <a:latin typeface="-webkit-standard"/>
              </a:rPr>
              <a:t>rade attachés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dirty="0"/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BG" smtClean="0"/>
              <a:pPr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23"/>
          <p:cNvSpPr/>
          <p:nvPr/>
        </p:nvSpPr>
        <p:spPr>
          <a:xfrm>
            <a:off x="3047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</a:defRPr>
            </a:pPr>
            <a:endParaRPr lang="en-BG"/>
          </a:p>
        </p:txBody>
      </p:sp>
      <p:pic>
        <p:nvPicPr>
          <p:cNvPr id="256" name="Bulgaria_nevski.jpeg" descr="Bulgaria_nevski.jpeg"/>
          <p:cNvPicPr>
            <a:picLocks noChangeAspect="1"/>
          </p:cNvPicPr>
          <p:nvPr/>
        </p:nvPicPr>
        <p:blipFill>
          <a:blip r:embed="rId2"/>
          <a:srcRect t="14538" b="14538"/>
          <a:stretch>
            <a:fillRect/>
          </a:stretch>
        </p:blipFill>
        <p:spPr>
          <a:xfrm>
            <a:off x="2522354" y="49"/>
            <a:ext cx="9669645" cy="68579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Rectangle 25"/>
          <p:cNvGrpSpPr/>
          <p:nvPr/>
        </p:nvGrpSpPr>
        <p:grpSpPr>
          <a:xfrm>
            <a:off x="209550" y="0"/>
            <a:ext cx="7153289" cy="6750661"/>
            <a:chOff x="0" y="0"/>
            <a:chExt cx="7390262" cy="6858000"/>
          </a:xfrm>
        </p:grpSpPr>
        <p:sp>
          <p:nvSpPr>
            <p:cNvPr id="257" name="Rectangle"/>
            <p:cNvSpPr/>
            <p:nvPr/>
          </p:nvSpPr>
          <p:spPr>
            <a:xfrm>
              <a:off x="-1" y="0"/>
              <a:ext cx="7390263" cy="6858000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9000">
                  <a:srgbClr val="FFFFFF">
                    <a:alpha val="38000"/>
                  </a:srgbClr>
                </a:gs>
                <a:gs pos="35000">
                  <a:srgbClr val="FFFFFF">
                    <a:alpha val="77000"/>
                  </a:srgbClr>
                </a:gs>
                <a:gs pos="48000">
                  <a:srgbClr val="FFFFFF"/>
                </a:gs>
                <a:gs pos="100000">
                  <a:srgbClr val="FFFFFF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7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8" name="Ipa"/>
            <p:cNvSpPr txBox="1"/>
            <p:nvPr/>
          </p:nvSpPr>
          <p:spPr>
            <a:xfrm>
              <a:off x="-1" y="3273755"/>
              <a:ext cx="7390263" cy="3104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700">
                  <a:solidFill>
                    <a:srgbClr val="FFFFFF"/>
                  </a:solidFill>
                </a:defRPr>
              </a:lvl1pPr>
            </a:lstStyle>
            <a:p>
              <a:r>
                <a:t>Ipa</a:t>
              </a:r>
            </a:p>
          </p:txBody>
        </p:sp>
      </p:grpSp>
      <p:sp>
        <p:nvSpPr>
          <p:cNvPr id="26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9104" y="2414869"/>
            <a:ext cx="4926491" cy="190948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28600" indent="-228600">
              <a:lnSpc>
                <a:spcPct val="100000"/>
              </a:lnSpc>
              <a:spcBef>
                <a:spcPts val="0"/>
              </a:spcBef>
              <a:buFontTx/>
              <a:defRPr sz="2200"/>
            </a:pPr>
            <a:r>
              <a:rPr lang="en-US" sz="2500" dirty="0"/>
              <a:t>Combining strong human intelligence and AI to create a unique digital skills assessment tool for a specific group of people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Tx/>
              <a:defRPr sz="2200"/>
            </a:pPr>
            <a:endParaRPr dirty="0"/>
          </a:p>
        </p:txBody>
      </p:sp>
      <p:sp>
        <p:nvSpPr>
          <p:cNvPr id="261" name="Title 1"/>
          <p:cNvSpPr txBox="1">
            <a:spLocks noGrp="1"/>
          </p:cNvSpPr>
          <p:nvPr>
            <p:ph type="title"/>
          </p:nvPr>
        </p:nvSpPr>
        <p:spPr>
          <a:xfrm>
            <a:off x="-27424" y="107339"/>
            <a:ext cx="7390263" cy="133084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Digital skills assessment</a:t>
            </a:r>
            <a:endParaRPr dirty="0"/>
          </a:p>
        </p:txBody>
      </p:sp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BG" smtClean="0"/>
              <a:pPr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ectangle 56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Rectangle 57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3" name="Picture 7" descr="Picture 7"/>
          <p:cNvPicPr>
            <a:picLocks noChangeAspect="1"/>
          </p:cNvPicPr>
          <p:nvPr/>
        </p:nvPicPr>
        <p:blipFill>
          <a:blip r:embed="rId2">
            <a:alphaModFix amt="40000"/>
          </a:blip>
          <a:srcRect t="17899" b="945"/>
          <a:stretch>
            <a:fillRect/>
          </a:stretch>
        </p:blipFill>
        <p:spPr>
          <a:xfrm>
            <a:off x="20" y="10"/>
            <a:ext cx="8450299" cy="6857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Sofia_great.jpeg" descr="Sofia_great.jpeg"/>
          <p:cNvPicPr>
            <a:picLocks noChangeAspect="1"/>
          </p:cNvPicPr>
          <p:nvPr/>
        </p:nvPicPr>
        <p:blipFill>
          <a:blip r:embed="rId3"/>
          <a:srcRect l="6526" r="6528"/>
          <a:stretch>
            <a:fillRect/>
          </a:stretch>
        </p:blipFill>
        <p:spPr>
          <a:xfrm>
            <a:off x="6225964" y="8"/>
            <a:ext cx="5962663" cy="6857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600" extrusionOk="0">
                <a:moveTo>
                  <a:pt x="3776" y="0"/>
                </a:moveTo>
                <a:lnTo>
                  <a:pt x="4190" y="138"/>
                </a:lnTo>
                <a:cubicBezTo>
                  <a:pt x="4371" y="198"/>
                  <a:pt x="4554" y="258"/>
                  <a:pt x="4737" y="309"/>
                </a:cubicBezTo>
                <a:cubicBezTo>
                  <a:pt x="4685" y="422"/>
                  <a:pt x="4631" y="400"/>
                  <a:pt x="4579" y="389"/>
                </a:cubicBezTo>
                <a:cubicBezTo>
                  <a:pt x="4263" y="343"/>
                  <a:pt x="3938" y="309"/>
                  <a:pt x="3634" y="184"/>
                </a:cubicBezTo>
                <a:cubicBezTo>
                  <a:pt x="3560" y="161"/>
                  <a:pt x="3477" y="161"/>
                  <a:pt x="3445" y="240"/>
                </a:cubicBezTo>
                <a:cubicBezTo>
                  <a:pt x="3393" y="354"/>
                  <a:pt x="3465" y="422"/>
                  <a:pt x="3539" y="479"/>
                </a:cubicBezTo>
                <a:cubicBezTo>
                  <a:pt x="3665" y="581"/>
                  <a:pt x="3813" y="559"/>
                  <a:pt x="3949" y="570"/>
                </a:cubicBezTo>
                <a:cubicBezTo>
                  <a:pt x="4327" y="627"/>
                  <a:pt x="4507" y="785"/>
                  <a:pt x="4591" y="1149"/>
                </a:cubicBezTo>
                <a:cubicBezTo>
                  <a:pt x="4265" y="1001"/>
                  <a:pt x="3939" y="1183"/>
                  <a:pt x="3624" y="1081"/>
                </a:cubicBezTo>
                <a:cubicBezTo>
                  <a:pt x="3539" y="1059"/>
                  <a:pt x="3413" y="1093"/>
                  <a:pt x="3455" y="1218"/>
                </a:cubicBezTo>
                <a:cubicBezTo>
                  <a:pt x="3497" y="1330"/>
                  <a:pt x="3634" y="1421"/>
                  <a:pt x="3393" y="1399"/>
                </a:cubicBezTo>
                <a:cubicBezTo>
                  <a:pt x="3214" y="1387"/>
                  <a:pt x="3161" y="1251"/>
                  <a:pt x="3109" y="1104"/>
                </a:cubicBezTo>
                <a:cubicBezTo>
                  <a:pt x="3067" y="1024"/>
                  <a:pt x="2951" y="978"/>
                  <a:pt x="2867" y="1024"/>
                </a:cubicBezTo>
                <a:cubicBezTo>
                  <a:pt x="2762" y="1069"/>
                  <a:pt x="2794" y="1194"/>
                  <a:pt x="2794" y="1285"/>
                </a:cubicBezTo>
                <a:cubicBezTo>
                  <a:pt x="2784" y="1455"/>
                  <a:pt x="2867" y="1535"/>
                  <a:pt x="3014" y="1569"/>
                </a:cubicBezTo>
                <a:cubicBezTo>
                  <a:pt x="3193" y="1614"/>
                  <a:pt x="3371" y="1671"/>
                  <a:pt x="3602" y="1739"/>
                </a:cubicBezTo>
                <a:cubicBezTo>
                  <a:pt x="3350" y="1852"/>
                  <a:pt x="3160" y="1830"/>
                  <a:pt x="2971" y="1739"/>
                </a:cubicBezTo>
                <a:cubicBezTo>
                  <a:pt x="2740" y="1637"/>
                  <a:pt x="2436" y="1501"/>
                  <a:pt x="2247" y="1626"/>
                </a:cubicBezTo>
                <a:cubicBezTo>
                  <a:pt x="1963" y="1808"/>
                  <a:pt x="1731" y="1694"/>
                  <a:pt x="1478" y="1660"/>
                </a:cubicBezTo>
                <a:cubicBezTo>
                  <a:pt x="953" y="1592"/>
                  <a:pt x="1282" y="1490"/>
                  <a:pt x="756" y="1432"/>
                </a:cubicBezTo>
                <a:cubicBezTo>
                  <a:pt x="546" y="1411"/>
                  <a:pt x="324" y="1319"/>
                  <a:pt x="20" y="1444"/>
                </a:cubicBezTo>
                <a:cubicBezTo>
                  <a:pt x="1396" y="2102"/>
                  <a:pt x="2046" y="2057"/>
                  <a:pt x="3275" y="2862"/>
                </a:cubicBezTo>
                <a:cubicBezTo>
                  <a:pt x="3223" y="2942"/>
                  <a:pt x="3171" y="2909"/>
                  <a:pt x="3119" y="2898"/>
                </a:cubicBezTo>
                <a:cubicBezTo>
                  <a:pt x="3035" y="2886"/>
                  <a:pt x="2931" y="2840"/>
                  <a:pt x="2910" y="2988"/>
                </a:cubicBezTo>
                <a:cubicBezTo>
                  <a:pt x="2900" y="3100"/>
                  <a:pt x="2961" y="3159"/>
                  <a:pt x="3066" y="3170"/>
                </a:cubicBezTo>
                <a:cubicBezTo>
                  <a:pt x="3370" y="3215"/>
                  <a:pt x="3644" y="3374"/>
                  <a:pt x="3918" y="3510"/>
                </a:cubicBezTo>
                <a:cubicBezTo>
                  <a:pt x="4044" y="3567"/>
                  <a:pt x="4179" y="3647"/>
                  <a:pt x="4127" y="3851"/>
                </a:cubicBezTo>
                <a:cubicBezTo>
                  <a:pt x="4022" y="3908"/>
                  <a:pt x="3948" y="3828"/>
                  <a:pt x="3863" y="3816"/>
                </a:cubicBezTo>
                <a:cubicBezTo>
                  <a:pt x="3779" y="3805"/>
                  <a:pt x="3581" y="3851"/>
                  <a:pt x="3634" y="3885"/>
                </a:cubicBezTo>
                <a:cubicBezTo>
                  <a:pt x="3875" y="4010"/>
                  <a:pt x="3435" y="4316"/>
                  <a:pt x="3729" y="4316"/>
                </a:cubicBezTo>
                <a:cubicBezTo>
                  <a:pt x="4213" y="4316"/>
                  <a:pt x="4474" y="4861"/>
                  <a:pt x="4936" y="4872"/>
                </a:cubicBezTo>
                <a:cubicBezTo>
                  <a:pt x="5009" y="4872"/>
                  <a:pt x="5042" y="4974"/>
                  <a:pt x="5042" y="5054"/>
                </a:cubicBezTo>
                <a:cubicBezTo>
                  <a:pt x="5042" y="5156"/>
                  <a:pt x="4969" y="5167"/>
                  <a:pt x="4895" y="5179"/>
                </a:cubicBezTo>
                <a:cubicBezTo>
                  <a:pt x="4780" y="5190"/>
                  <a:pt x="4653" y="5055"/>
                  <a:pt x="4506" y="5248"/>
                </a:cubicBezTo>
                <a:cubicBezTo>
                  <a:pt x="4779" y="5360"/>
                  <a:pt x="5062" y="5474"/>
                  <a:pt x="5052" y="5860"/>
                </a:cubicBezTo>
                <a:cubicBezTo>
                  <a:pt x="5052" y="5962"/>
                  <a:pt x="5168" y="6007"/>
                  <a:pt x="5252" y="6030"/>
                </a:cubicBezTo>
                <a:cubicBezTo>
                  <a:pt x="5399" y="6075"/>
                  <a:pt x="5515" y="6144"/>
                  <a:pt x="5599" y="6291"/>
                </a:cubicBezTo>
                <a:cubicBezTo>
                  <a:pt x="5599" y="6325"/>
                  <a:pt x="5599" y="6348"/>
                  <a:pt x="5599" y="6382"/>
                </a:cubicBezTo>
                <a:cubicBezTo>
                  <a:pt x="5578" y="6734"/>
                  <a:pt x="5368" y="6723"/>
                  <a:pt x="5137" y="6666"/>
                </a:cubicBezTo>
                <a:cubicBezTo>
                  <a:pt x="4863" y="6598"/>
                  <a:pt x="4591" y="6461"/>
                  <a:pt x="4297" y="6586"/>
                </a:cubicBezTo>
                <a:cubicBezTo>
                  <a:pt x="4707" y="6757"/>
                  <a:pt x="5158" y="6768"/>
                  <a:pt x="5536" y="7006"/>
                </a:cubicBezTo>
                <a:cubicBezTo>
                  <a:pt x="4128" y="7052"/>
                  <a:pt x="2888" y="6291"/>
                  <a:pt x="1523" y="5996"/>
                </a:cubicBezTo>
                <a:cubicBezTo>
                  <a:pt x="1565" y="6189"/>
                  <a:pt x="1678" y="6235"/>
                  <a:pt x="1772" y="6258"/>
                </a:cubicBezTo>
                <a:cubicBezTo>
                  <a:pt x="2277" y="6405"/>
                  <a:pt x="2720" y="6700"/>
                  <a:pt x="3182" y="6950"/>
                </a:cubicBezTo>
                <a:cubicBezTo>
                  <a:pt x="3371" y="7052"/>
                  <a:pt x="3507" y="7166"/>
                  <a:pt x="3581" y="7381"/>
                </a:cubicBezTo>
                <a:cubicBezTo>
                  <a:pt x="3644" y="7586"/>
                  <a:pt x="3770" y="7677"/>
                  <a:pt x="4001" y="7620"/>
                </a:cubicBezTo>
                <a:cubicBezTo>
                  <a:pt x="4190" y="7575"/>
                  <a:pt x="4392" y="7597"/>
                  <a:pt x="4591" y="7620"/>
                </a:cubicBezTo>
                <a:cubicBezTo>
                  <a:pt x="4812" y="7643"/>
                  <a:pt x="5064" y="7870"/>
                  <a:pt x="5011" y="7995"/>
                </a:cubicBezTo>
                <a:cubicBezTo>
                  <a:pt x="4906" y="8199"/>
                  <a:pt x="4726" y="8096"/>
                  <a:pt x="4579" y="8074"/>
                </a:cubicBezTo>
                <a:cubicBezTo>
                  <a:pt x="4400" y="8051"/>
                  <a:pt x="4076" y="7995"/>
                  <a:pt x="4076" y="8018"/>
                </a:cubicBezTo>
                <a:cubicBezTo>
                  <a:pt x="3961" y="8527"/>
                  <a:pt x="3697" y="8143"/>
                  <a:pt x="3508" y="8142"/>
                </a:cubicBezTo>
                <a:cubicBezTo>
                  <a:pt x="3330" y="8142"/>
                  <a:pt x="3150" y="8085"/>
                  <a:pt x="2981" y="8040"/>
                </a:cubicBezTo>
                <a:cubicBezTo>
                  <a:pt x="2761" y="7983"/>
                  <a:pt x="2561" y="8084"/>
                  <a:pt x="2350" y="8108"/>
                </a:cubicBezTo>
                <a:cubicBezTo>
                  <a:pt x="2161" y="8129"/>
                  <a:pt x="2269" y="8426"/>
                  <a:pt x="2153" y="8551"/>
                </a:cubicBezTo>
                <a:cubicBezTo>
                  <a:pt x="2132" y="8585"/>
                  <a:pt x="2110" y="8585"/>
                  <a:pt x="2089" y="8585"/>
                </a:cubicBezTo>
                <a:cubicBezTo>
                  <a:pt x="2026" y="9471"/>
                  <a:pt x="923" y="9255"/>
                  <a:pt x="923" y="9289"/>
                </a:cubicBezTo>
                <a:cubicBezTo>
                  <a:pt x="828" y="9346"/>
                  <a:pt x="713" y="9209"/>
                  <a:pt x="598" y="9345"/>
                </a:cubicBezTo>
                <a:cubicBezTo>
                  <a:pt x="1091" y="9969"/>
                  <a:pt x="1848" y="10118"/>
                  <a:pt x="2520" y="10582"/>
                </a:cubicBezTo>
                <a:cubicBezTo>
                  <a:pt x="1963" y="10741"/>
                  <a:pt x="1638" y="10197"/>
                  <a:pt x="1228" y="10265"/>
                </a:cubicBezTo>
                <a:cubicBezTo>
                  <a:pt x="1028" y="10435"/>
                  <a:pt x="1628" y="10708"/>
                  <a:pt x="1050" y="10788"/>
                </a:cubicBezTo>
                <a:cubicBezTo>
                  <a:pt x="1302" y="10934"/>
                  <a:pt x="1480" y="11083"/>
                  <a:pt x="1659" y="11252"/>
                </a:cubicBezTo>
                <a:cubicBezTo>
                  <a:pt x="1963" y="11559"/>
                  <a:pt x="2027" y="11764"/>
                  <a:pt x="1880" y="12172"/>
                </a:cubicBezTo>
                <a:cubicBezTo>
                  <a:pt x="1785" y="12445"/>
                  <a:pt x="1646" y="12696"/>
                  <a:pt x="1772" y="13012"/>
                </a:cubicBezTo>
                <a:cubicBezTo>
                  <a:pt x="1857" y="13228"/>
                  <a:pt x="1826" y="13376"/>
                  <a:pt x="1511" y="13274"/>
                </a:cubicBezTo>
                <a:cubicBezTo>
                  <a:pt x="1175" y="13172"/>
                  <a:pt x="1047" y="13364"/>
                  <a:pt x="1131" y="13750"/>
                </a:cubicBezTo>
                <a:cubicBezTo>
                  <a:pt x="1184" y="14000"/>
                  <a:pt x="1133" y="14079"/>
                  <a:pt x="902" y="14045"/>
                </a:cubicBezTo>
                <a:cubicBezTo>
                  <a:pt x="649" y="14011"/>
                  <a:pt x="408" y="13854"/>
                  <a:pt x="93" y="13932"/>
                </a:cubicBezTo>
                <a:cubicBezTo>
                  <a:pt x="345" y="14388"/>
                  <a:pt x="880" y="14250"/>
                  <a:pt x="1174" y="14681"/>
                </a:cubicBezTo>
                <a:cubicBezTo>
                  <a:pt x="828" y="14681"/>
                  <a:pt x="556" y="14681"/>
                  <a:pt x="304" y="14590"/>
                </a:cubicBezTo>
                <a:cubicBezTo>
                  <a:pt x="198" y="14556"/>
                  <a:pt x="83" y="14510"/>
                  <a:pt x="20" y="14648"/>
                </a:cubicBezTo>
                <a:cubicBezTo>
                  <a:pt x="-54" y="14805"/>
                  <a:pt x="94" y="14862"/>
                  <a:pt x="178" y="14885"/>
                </a:cubicBezTo>
                <a:cubicBezTo>
                  <a:pt x="420" y="14964"/>
                  <a:pt x="609" y="15146"/>
                  <a:pt x="819" y="15294"/>
                </a:cubicBezTo>
                <a:cubicBezTo>
                  <a:pt x="1271" y="15612"/>
                  <a:pt x="1764" y="15884"/>
                  <a:pt x="2142" y="16406"/>
                </a:cubicBezTo>
                <a:cubicBezTo>
                  <a:pt x="1669" y="16270"/>
                  <a:pt x="1312" y="15953"/>
                  <a:pt x="860" y="15896"/>
                </a:cubicBezTo>
                <a:cubicBezTo>
                  <a:pt x="1249" y="16373"/>
                  <a:pt x="1744" y="16691"/>
                  <a:pt x="2206" y="17042"/>
                </a:cubicBezTo>
                <a:cubicBezTo>
                  <a:pt x="2343" y="17146"/>
                  <a:pt x="2479" y="17213"/>
                  <a:pt x="2500" y="17429"/>
                </a:cubicBezTo>
                <a:cubicBezTo>
                  <a:pt x="2563" y="17849"/>
                  <a:pt x="2730" y="18190"/>
                  <a:pt x="3109" y="18371"/>
                </a:cubicBezTo>
                <a:cubicBezTo>
                  <a:pt x="3109" y="18371"/>
                  <a:pt x="3089" y="18438"/>
                  <a:pt x="3078" y="18472"/>
                </a:cubicBezTo>
                <a:cubicBezTo>
                  <a:pt x="2847" y="18484"/>
                  <a:pt x="2667" y="18234"/>
                  <a:pt x="2383" y="18325"/>
                </a:cubicBezTo>
                <a:cubicBezTo>
                  <a:pt x="2667" y="18666"/>
                  <a:pt x="2898" y="18961"/>
                  <a:pt x="3287" y="19120"/>
                </a:cubicBezTo>
                <a:cubicBezTo>
                  <a:pt x="3602" y="19245"/>
                  <a:pt x="3990" y="19325"/>
                  <a:pt x="4222" y="19734"/>
                </a:cubicBezTo>
                <a:cubicBezTo>
                  <a:pt x="3959" y="19813"/>
                  <a:pt x="3761" y="19712"/>
                  <a:pt x="3561" y="19642"/>
                </a:cubicBezTo>
                <a:cubicBezTo>
                  <a:pt x="3257" y="19530"/>
                  <a:pt x="2949" y="19404"/>
                  <a:pt x="2644" y="19290"/>
                </a:cubicBezTo>
                <a:cubicBezTo>
                  <a:pt x="2529" y="19245"/>
                  <a:pt x="2406" y="19222"/>
                  <a:pt x="2332" y="19426"/>
                </a:cubicBezTo>
                <a:cubicBezTo>
                  <a:pt x="2721" y="19472"/>
                  <a:pt x="2950" y="19745"/>
                  <a:pt x="3192" y="20006"/>
                </a:cubicBezTo>
                <a:cubicBezTo>
                  <a:pt x="3328" y="20154"/>
                  <a:pt x="3445" y="20345"/>
                  <a:pt x="3687" y="20278"/>
                </a:cubicBezTo>
                <a:cubicBezTo>
                  <a:pt x="3813" y="20242"/>
                  <a:pt x="3896" y="20347"/>
                  <a:pt x="3886" y="20482"/>
                </a:cubicBezTo>
                <a:cubicBezTo>
                  <a:pt x="3833" y="20959"/>
                  <a:pt x="4136" y="21118"/>
                  <a:pt x="4451" y="21209"/>
                </a:cubicBezTo>
                <a:cubicBezTo>
                  <a:pt x="4683" y="21277"/>
                  <a:pt x="4901" y="21380"/>
                  <a:pt x="5115" y="21492"/>
                </a:cubicBezTo>
                <a:lnTo>
                  <a:pt x="5312" y="21600"/>
                </a:lnTo>
                <a:lnTo>
                  <a:pt x="21546" y="21600"/>
                </a:lnTo>
                <a:lnTo>
                  <a:pt x="21546" y="0"/>
                </a:lnTo>
                <a:lnTo>
                  <a:pt x="3776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BG" smtClean="0"/>
              <a:pPr/>
              <a:t>15</a:t>
            </a:fld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F51719-FAB9-C773-C39F-F02F2A5476B0}"/>
              </a:ext>
            </a:extLst>
          </p:cNvPr>
          <p:cNvSpPr txBox="1">
            <a:spLocks/>
          </p:cNvSpPr>
          <p:nvPr/>
        </p:nvSpPr>
        <p:spPr>
          <a:xfrm>
            <a:off x="-3373" y="5125610"/>
            <a:ext cx="12192000" cy="1289151"/>
          </a:xfrm>
          <a:prstGeom prst="rect">
            <a:avLst/>
          </a:prstGeom>
          <a:solidFill>
            <a:schemeClr val="bg1"/>
          </a:solidFill>
          <a:ln w="0" cmpd="dbl">
            <a:solidFill>
              <a:schemeClr val="tx1">
                <a:alpha val="59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rgbClr val="000000"/>
                </a:solidFill>
                <a:latin typeface="-webkit-standard"/>
              </a:rPr>
              <a:t>Use case: The IPA's training data is cross-referenced with other government data.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Rectangle 45"/>
          <p:cNvSpPr/>
          <p:nvPr/>
        </p:nvSpPr>
        <p:spPr>
          <a:xfrm>
            <a:off x="4770782" y="-1"/>
            <a:ext cx="7421217" cy="6858001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7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Title 1"/>
          <p:cNvSpPr txBox="1">
            <a:spLocks noGrp="1"/>
          </p:cNvSpPr>
          <p:nvPr>
            <p:ph type="title"/>
          </p:nvPr>
        </p:nvSpPr>
        <p:spPr>
          <a:xfrm>
            <a:off x="6841303" y="107339"/>
            <a:ext cx="5019579" cy="13308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Huge</a:t>
            </a:r>
            <a:r>
              <a:rPr dirty="0"/>
              <a:t> challenges</a:t>
            </a:r>
            <a:r>
              <a:rPr lang="en-US" dirty="0"/>
              <a:t> ahead</a:t>
            </a:r>
            <a:endParaRPr dirty="0"/>
          </a:p>
        </p:txBody>
      </p:sp>
      <p:pic>
        <p:nvPicPr>
          <p:cNvPr id="276" name="Nevski 2.jpeg" descr="Nevski 2.jpeg"/>
          <p:cNvPicPr>
            <a:picLocks noChangeAspect="1"/>
          </p:cNvPicPr>
          <p:nvPr/>
        </p:nvPicPr>
        <p:blipFill>
          <a:blip r:embed="rId2"/>
          <a:srcRect t="316" b="316"/>
          <a:stretch>
            <a:fillRect/>
          </a:stretch>
        </p:blipFill>
        <p:spPr>
          <a:xfrm>
            <a:off x="18" y="10"/>
            <a:ext cx="69016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3782" y="21600"/>
                </a:lnTo>
                <a:lnTo>
                  <a:pt x="14185" y="21600"/>
                </a:lnTo>
                <a:lnTo>
                  <a:pt x="20906" y="21600"/>
                </a:lnTo>
                <a:lnTo>
                  <a:pt x="20893" y="21576"/>
                </a:lnTo>
                <a:cubicBezTo>
                  <a:pt x="20866" y="21517"/>
                  <a:pt x="20847" y="21457"/>
                  <a:pt x="20873" y="21438"/>
                </a:cubicBezTo>
                <a:cubicBezTo>
                  <a:pt x="20859" y="21328"/>
                  <a:pt x="20915" y="21208"/>
                  <a:pt x="20881" y="21062"/>
                </a:cubicBezTo>
                <a:cubicBezTo>
                  <a:pt x="20872" y="20874"/>
                  <a:pt x="20862" y="20929"/>
                  <a:pt x="20842" y="20630"/>
                </a:cubicBezTo>
                <a:cubicBezTo>
                  <a:pt x="20813" y="20500"/>
                  <a:pt x="20922" y="20368"/>
                  <a:pt x="20867" y="20295"/>
                </a:cubicBezTo>
                <a:cubicBezTo>
                  <a:pt x="20826" y="20122"/>
                  <a:pt x="20762" y="19955"/>
                  <a:pt x="20677" y="19784"/>
                </a:cubicBezTo>
                <a:cubicBezTo>
                  <a:pt x="20570" y="19642"/>
                  <a:pt x="20568" y="19372"/>
                  <a:pt x="20336" y="19181"/>
                </a:cubicBezTo>
                <a:cubicBezTo>
                  <a:pt x="20243" y="18973"/>
                  <a:pt x="20171" y="18814"/>
                  <a:pt x="20102" y="18654"/>
                </a:cubicBezTo>
                <a:cubicBezTo>
                  <a:pt x="20069" y="18604"/>
                  <a:pt x="19965" y="18326"/>
                  <a:pt x="19919" y="18218"/>
                </a:cubicBezTo>
                <a:cubicBezTo>
                  <a:pt x="19702" y="17938"/>
                  <a:pt x="19752" y="17896"/>
                  <a:pt x="19705" y="17584"/>
                </a:cubicBezTo>
                <a:cubicBezTo>
                  <a:pt x="19670" y="17481"/>
                  <a:pt x="19671" y="17430"/>
                  <a:pt x="19615" y="17321"/>
                </a:cubicBezTo>
                <a:lnTo>
                  <a:pt x="19534" y="17030"/>
                </a:lnTo>
                <a:lnTo>
                  <a:pt x="19544" y="17006"/>
                </a:lnTo>
                <a:lnTo>
                  <a:pt x="19549" y="17004"/>
                </a:lnTo>
                <a:lnTo>
                  <a:pt x="19493" y="16749"/>
                </a:lnTo>
                <a:cubicBezTo>
                  <a:pt x="19484" y="16731"/>
                  <a:pt x="19440" y="16685"/>
                  <a:pt x="19450" y="16646"/>
                </a:cubicBezTo>
                <a:lnTo>
                  <a:pt x="19517" y="16430"/>
                </a:lnTo>
                <a:lnTo>
                  <a:pt x="19537" y="16286"/>
                </a:lnTo>
                <a:cubicBezTo>
                  <a:pt x="19527" y="16264"/>
                  <a:pt x="19516" y="15928"/>
                  <a:pt x="19498" y="15910"/>
                </a:cubicBezTo>
                <a:cubicBezTo>
                  <a:pt x="19605" y="15700"/>
                  <a:pt x="19457" y="15726"/>
                  <a:pt x="19485" y="15486"/>
                </a:cubicBezTo>
                <a:cubicBezTo>
                  <a:pt x="19493" y="15194"/>
                  <a:pt x="19459" y="14982"/>
                  <a:pt x="19456" y="14649"/>
                </a:cubicBezTo>
                <a:cubicBezTo>
                  <a:pt x="19454" y="14452"/>
                  <a:pt x="19421" y="14224"/>
                  <a:pt x="19465" y="13866"/>
                </a:cubicBezTo>
                <a:cubicBezTo>
                  <a:pt x="19477" y="13662"/>
                  <a:pt x="19527" y="13609"/>
                  <a:pt x="19512" y="13482"/>
                </a:cubicBezTo>
                <a:lnTo>
                  <a:pt x="19508" y="13212"/>
                </a:lnTo>
                <a:lnTo>
                  <a:pt x="19516" y="13155"/>
                </a:lnTo>
                <a:lnTo>
                  <a:pt x="19547" y="13142"/>
                </a:lnTo>
                <a:lnTo>
                  <a:pt x="19521" y="12998"/>
                </a:lnTo>
                <a:cubicBezTo>
                  <a:pt x="19528" y="12964"/>
                  <a:pt x="19590" y="12869"/>
                  <a:pt x="19585" y="12829"/>
                </a:cubicBezTo>
                <a:cubicBezTo>
                  <a:pt x="19522" y="12690"/>
                  <a:pt x="19546" y="12714"/>
                  <a:pt x="19584" y="12521"/>
                </a:cubicBezTo>
                <a:cubicBezTo>
                  <a:pt x="19563" y="12458"/>
                  <a:pt x="19561" y="12168"/>
                  <a:pt x="19600" y="12128"/>
                </a:cubicBezTo>
                <a:cubicBezTo>
                  <a:pt x="19608" y="12084"/>
                  <a:pt x="19594" y="12036"/>
                  <a:pt x="19636" y="12014"/>
                </a:cubicBezTo>
                <a:cubicBezTo>
                  <a:pt x="19687" y="11978"/>
                  <a:pt x="19606" y="11837"/>
                  <a:pt x="19666" y="11854"/>
                </a:cubicBezTo>
                <a:cubicBezTo>
                  <a:pt x="19610" y="11753"/>
                  <a:pt x="19663" y="11550"/>
                  <a:pt x="19688" y="11460"/>
                </a:cubicBezTo>
                <a:cubicBezTo>
                  <a:pt x="19698" y="11301"/>
                  <a:pt x="19707" y="11267"/>
                  <a:pt x="19708" y="11151"/>
                </a:cubicBezTo>
                <a:cubicBezTo>
                  <a:pt x="19717" y="11145"/>
                  <a:pt x="19684" y="10981"/>
                  <a:pt x="19681" y="10896"/>
                </a:cubicBezTo>
                <a:cubicBezTo>
                  <a:pt x="19678" y="10811"/>
                  <a:pt x="19730" y="10695"/>
                  <a:pt x="19693" y="10640"/>
                </a:cubicBezTo>
                <a:cubicBezTo>
                  <a:pt x="19684" y="10405"/>
                  <a:pt x="19650" y="10380"/>
                  <a:pt x="19630" y="10166"/>
                </a:cubicBezTo>
                <a:cubicBezTo>
                  <a:pt x="19620" y="9925"/>
                  <a:pt x="19561" y="10044"/>
                  <a:pt x="19589" y="9836"/>
                </a:cubicBezTo>
                <a:cubicBezTo>
                  <a:pt x="19637" y="9808"/>
                  <a:pt x="19697" y="9542"/>
                  <a:pt x="19676" y="9476"/>
                </a:cubicBezTo>
                <a:cubicBezTo>
                  <a:pt x="19675" y="9359"/>
                  <a:pt x="19674" y="9432"/>
                  <a:pt x="19674" y="9290"/>
                </a:cubicBezTo>
                <a:lnTo>
                  <a:pt x="19724" y="9079"/>
                </a:lnTo>
                <a:cubicBezTo>
                  <a:pt x="19705" y="9088"/>
                  <a:pt x="19765" y="8902"/>
                  <a:pt x="19764" y="8855"/>
                </a:cubicBezTo>
                <a:cubicBezTo>
                  <a:pt x="19772" y="8756"/>
                  <a:pt x="19684" y="8736"/>
                  <a:pt x="19763" y="8682"/>
                </a:cubicBezTo>
                <a:lnTo>
                  <a:pt x="19785" y="8670"/>
                </a:lnTo>
                <a:cubicBezTo>
                  <a:pt x="19786" y="8663"/>
                  <a:pt x="19787" y="8654"/>
                  <a:pt x="19788" y="8648"/>
                </a:cubicBezTo>
                <a:cubicBezTo>
                  <a:pt x="19786" y="8635"/>
                  <a:pt x="19779" y="8631"/>
                  <a:pt x="19764" y="8635"/>
                </a:cubicBezTo>
                <a:cubicBezTo>
                  <a:pt x="19820" y="8535"/>
                  <a:pt x="19799" y="8515"/>
                  <a:pt x="19808" y="8390"/>
                </a:cubicBezTo>
                <a:cubicBezTo>
                  <a:pt x="19845" y="8240"/>
                  <a:pt x="19801" y="8291"/>
                  <a:pt x="19876" y="8118"/>
                </a:cubicBezTo>
                <a:cubicBezTo>
                  <a:pt x="19908" y="8075"/>
                  <a:pt x="19951" y="8017"/>
                  <a:pt x="19952" y="7975"/>
                </a:cubicBezTo>
                <a:lnTo>
                  <a:pt x="20047" y="7854"/>
                </a:lnTo>
                <a:cubicBezTo>
                  <a:pt x="20051" y="7848"/>
                  <a:pt x="20052" y="7802"/>
                  <a:pt x="20050" y="7786"/>
                </a:cubicBezTo>
                <a:lnTo>
                  <a:pt x="20108" y="7761"/>
                </a:lnTo>
                <a:lnTo>
                  <a:pt x="20083" y="7645"/>
                </a:lnTo>
                <a:lnTo>
                  <a:pt x="20108" y="7585"/>
                </a:lnTo>
                <a:cubicBezTo>
                  <a:pt x="20168" y="7548"/>
                  <a:pt x="20127" y="7406"/>
                  <a:pt x="20154" y="7334"/>
                </a:cubicBezTo>
                <a:cubicBezTo>
                  <a:pt x="20156" y="7249"/>
                  <a:pt x="20237" y="7205"/>
                  <a:pt x="20255" y="7115"/>
                </a:cubicBezTo>
                <a:cubicBezTo>
                  <a:pt x="20309" y="7096"/>
                  <a:pt x="20357" y="6964"/>
                  <a:pt x="20319" y="6891"/>
                </a:cubicBezTo>
                <a:lnTo>
                  <a:pt x="20406" y="6602"/>
                </a:lnTo>
                <a:cubicBezTo>
                  <a:pt x="20481" y="6576"/>
                  <a:pt x="20534" y="6266"/>
                  <a:pt x="20568" y="6152"/>
                </a:cubicBezTo>
                <a:cubicBezTo>
                  <a:pt x="20628" y="6058"/>
                  <a:pt x="20657" y="6028"/>
                  <a:pt x="20695" y="5910"/>
                </a:cubicBezTo>
                <a:cubicBezTo>
                  <a:pt x="20715" y="5749"/>
                  <a:pt x="20777" y="5898"/>
                  <a:pt x="20790" y="5709"/>
                </a:cubicBezTo>
                <a:cubicBezTo>
                  <a:pt x="20787" y="5535"/>
                  <a:pt x="20830" y="5576"/>
                  <a:pt x="20857" y="5342"/>
                </a:cubicBezTo>
                <a:cubicBezTo>
                  <a:pt x="20853" y="5218"/>
                  <a:pt x="20878" y="5133"/>
                  <a:pt x="20877" y="5064"/>
                </a:cubicBezTo>
                <a:cubicBezTo>
                  <a:pt x="20905" y="4949"/>
                  <a:pt x="20914" y="4936"/>
                  <a:pt x="20927" y="4782"/>
                </a:cubicBezTo>
                <a:cubicBezTo>
                  <a:pt x="20944" y="4696"/>
                  <a:pt x="21035" y="4598"/>
                  <a:pt x="20973" y="4510"/>
                </a:cubicBezTo>
                <a:cubicBezTo>
                  <a:pt x="21015" y="4455"/>
                  <a:pt x="21143" y="4459"/>
                  <a:pt x="21082" y="4354"/>
                </a:cubicBezTo>
                <a:cubicBezTo>
                  <a:pt x="21158" y="4398"/>
                  <a:pt x="21087" y="4212"/>
                  <a:pt x="21155" y="4211"/>
                </a:cubicBezTo>
                <a:cubicBezTo>
                  <a:pt x="21212" y="4216"/>
                  <a:pt x="21331" y="3768"/>
                  <a:pt x="21345" y="3740"/>
                </a:cubicBezTo>
                <a:cubicBezTo>
                  <a:pt x="21373" y="3625"/>
                  <a:pt x="21403" y="3621"/>
                  <a:pt x="21425" y="3505"/>
                </a:cubicBezTo>
                <a:cubicBezTo>
                  <a:pt x="21468" y="3335"/>
                  <a:pt x="21387" y="3226"/>
                  <a:pt x="21425" y="3134"/>
                </a:cubicBezTo>
                <a:cubicBezTo>
                  <a:pt x="21482" y="3029"/>
                  <a:pt x="21402" y="2812"/>
                  <a:pt x="21443" y="2642"/>
                </a:cubicBezTo>
                <a:cubicBezTo>
                  <a:pt x="21483" y="2429"/>
                  <a:pt x="21571" y="2384"/>
                  <a:pt x="21552" y="2006"/>
                </a:cubicBezTo>
                <a:cubicBezTo>
                  <a:pt x="21526" y="1695"/>
                  <a:pt x="21572" y="1688"/>
                  <a:pt x="21596" y="1352"/>
                </a:cubicBezTo>
                <a:lnTo>
                  <a:pt x="21600" y="1278"/>
                </a:lnTo>
                <a:lnTo>
                  <a:pt x="21600" y="358"/>
                </a:lnTo>
                <a:lnTo>
                  <a:pt x="21595" y="346"/>
                </a:lnTo>
                <a:lnTo>
                  <a:pt x="21600" y="328"/>
                </a:lnTo>
                <a:lnTo>
                  <a:pt x="21600" y="281"/>
                </a:lnTo>
                <a:lnTo>
                  <a:pt x="21491" y="198"/>
                </a:lnTo>
                <a:lnTo>
                  <a:pt x="21588" y="19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7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777984" y="2667000"/>
            <a:ext cx="5146215" cy="37661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0"/>
              </a:spcBef>
              <a:buFontTx/>
              <a:defRPr sz="1800"/>
            </a:pPr>
            <a:r>
              <a:rPr lang="en-US" sz="3200" dirty="0"/>
              <a:t>Get a clear picture of the state of investment in HR by combining training data, public financial data and headcount with Power BI.</a:t>
            </a:r>
            <a:endParaRPr sz="3200" dirty="0"/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BG" smtClean="0"/>
              <a:pPr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99263-D351-AB6B-E939-8EDFB061F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itting around a computer&#10;&#10;Description automatically generated">
            <a:extLst>
              <a:ext uri="{FF2B5EF4-FFF2-40B4-BE49-F238E27FC236}">
                <a16:creationId xmlns:a16="http://schemas.microsoft.com/office/drawing/2014/main" id="{BE9BB863-233C-4BE3-0799-DC8DF202A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055FBD-E721-4E67-EB4D-5213AE059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7240"/>
            <a:ext cx="12192000" cy="744836"/>
          </a:xfr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Application of AI chatbot</a:t>
            </a:r>
            <a:endParaRPr lang="bg-BG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1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3E5BE4-5B46-59E7-B85F-7E36D6377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676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994775-4E45-37CB-E947-1EB8F922A807}"/>
              </a:ext>
            </a:extLst>
          </p:cNvPr>
          <p:cNvSpPr txBox="1"/>
          <p:nvPr/>
        </p:nvSpPr>
        <p:spPr>
          <a:xfrm>
            <a:off x="5061204" y="365125"/>
            <a:ext cx="609904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G" sz="4400" dirty="0">
                <a:solidFill>
                  <a:srgbClr val="002060"/>
                </a:solidFill>
              </a:rPr>
              <a:t>Say hello to </a:t>
            </a:r>
            <a:r>
              <a:rPr lang="bg-BG" sz="4400" b="1" dirty="0" err="1">
                <a:solidFill>
                  <a:srgbClr val="002060"/>
                </a:solidFill>
              </a:rPr>
              <a:t>чИПА</a:t>
            </a:r>
            <a:r>
              <a:rPr lang="en-BG" sz="4400" dirty="0">
                <a:solidFill>
                  <a:srgbClr val="002060"/>
                </a:solidFill>
              </a:rPr>
              <a:t> </a:t>
            </a:r>
            <a:r>
              <a:rPr lang="bg-BG" sz="4400" dirty="0">
                <a:solidFill>
                  <a:srgbClr val="002060"/>
                </a:solidFill>
              </a:rPr>
              <a:t>(</a:t>
            </a:r>
            <a:r>
              <a:rPr lang="en-BG" sz="4400" dirty="0">
                <a:solidFill>
                  <a:srgbClr val="002060"/>
                </a:solidFill>
              </a:rPr>
              <a:t>chIPA</a:t>
            </a:r>
            <a:r>
              <a:rPr lang="bg-BG" sz="4400" dirty="0">
                <a:solidFill>
                  <a:srgbClr val="002060"/>
                </a:solidFill>
              </a:rPr>
              <a:t>)</a:t>
            </a:r>
            <a:r>
              <a:rPr lang="en-BG" sz="4400" dirty="0">
                <a:solidFill>
                  <a:srgbClr val="002060"/>
                </a:solidFill>
              </a:rPr>
              <a:t> </a:t>
            </a:r>
            <a:r>
              <a:rPr lang="en-BG" sz="4400" dirty="0">
                <a:solidFill>
                  <a:srgbClr val="002060"/>
                </a:solidFill>
                <a:sym typeface="Wingdings" pitchFamily="2" charset="2"/>
              </a:rPr>
              <a:t>; )</a:t>
            </a:r>
            <a:endParaRPr lang="en-BG" sz="4400" dirty="0">
              <a:solidFill>
                <a:srgbClr val="002060"/>
              </a:solidFill>
            </a:endParaRPr>
          </a:p>
          <a:p>
            <a:r>
              <a:rPr lang="en-BG" sz="4400" dirty="0">
                <a:solidFill>
                  <a:srgbClr val="002060"/>
                </a:solidFill>
              </a:rPr>
              <a:t>          </a:t>
            </a:r>
          </a:p>
          <a:p>
            <a:endParaRPr lang="en-BG" sz="4400" dirty="0">
              <a:solidFill>
                <a:srgbClr val="002060"/>
              </a:solidFill>
            </a:endParaRPr>
          </a:p>
          <a:p>
            <a:r>
              <a:rPr lang="en-BG" sz="4400" dirty="0">
                <a:solidFill>
                  <a:srgbClr val="002060"/>
                </a:solidFill>
              </a:rPr>
              <a:t> (the chatbot of IPA)</a:t>
            </a:r>
          </a:p>
        </p:txBody>
      </p:sp>
    </p:spTree>
    <p:extLst>
      <p:ext uri="{BB962C8B-B14F-4D97-AF65-F5344CB8AC3E}">
        <p14:creationId xmlns:p14="http://schemas.microsoft.com/office/powerpoint/2010/main" val="100726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BG_National_theater.jpeg" descr="BG_National_theater.jpeg"/>
          <p:cNvPicPr>
            <a:picLocks noChangeAspect="1"/>
          </p:cNvPicPr>
          <p:nvPr/>
        </p:nvPicPr>
        <p:blipFill>
          <a:blip r:embed="rId2"/>
          <a:srcRect t="316" b="314"/>
          <a:stretch>
            <a:fillRect/>
          </a:stretch>
        </p:blipFill>
        <p:spPr>
          <a:xfrm>
            <a:off x="18" y="-99564"/>
            <a:ext cx="7102076" cy="7057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3782" y="21600"/>
                </a:lnTo>
                <a:lnTo>
                  <a:pt x="14185" y="21600"/>
                </a:lnTo>
                <a:lnTo>
                  <a:pt x="20906" y="21600"/>
                </a:lnTo>
                <a:lnTo>
                  <a:pt x="20893" y="21576"/>
                </a:lnTo>
                <a:cubicBezTo>
                  <a:pt x="20866" y="21517"/>
                  <a:pt x="20847" y="21456"/>
                  <a:pt x="20873" y="21437"/>
                </a:cubicBezTo>
                <a:cubicBezTo>
                  <a:pt x="20859" y="21328"/>
                  <a:pt x="20915" y="21208"/>
                  <a:pt x="20881" y="21062"/>
                </a:cubicBezTo>
                <a:cubicBezTo>
                  <a:pt x="20872" y="20874"/>
                  <a:pt x="20862" y="20928"/>
                  <a:pt x="20842" y="20629"/>
                </a:cubicBezTo>
                <a:cubicBezTo>
                  <a:pt x="20813" y="20499"/>
                  <a:pt x="20922" y="20367"/>
                  <a:pt x="20867" y="20294"/>
                </a:cubicBezTo>
                <a:cubicBezTo>
                  <a:pt x="20826" y="20121"/>
                  <a:pt x="20762" y="19955"/>
                  <a:pt x="20677" y="19784"/>
                </a:cubicBezTo>
                <a:cubicBezTo>
                  <a:pt x="20570" y="19642"/>
                  <a:pt x="20568" y="19371"/>
                  <a:pt x="20336" y="19180"/>
                </a:cubicBezTo>
                <a:cubicBezTo>
                  <a:pt x="20243" y="18972"/>
                  <a:pt x="20171" y="18814"/>
                  <a:pt x="20102" y="18654"/>
                </a:cubicBezTo>
                <a:cubicBezTo>
                  <a:pt x="20069" y="18604"/>
                  <a:pt x="19965" y="18326"/>
                  <a:pt x="19919" y="18218"/>
                </a:cubicBezTo>
                <a:cubicBezTo>
                  <a:pt x="19702" y="17938"/>
                  <a:pt x="19752" y="17896"/>
                  <a:pt x="19705" y="17584"/>
                </a:cubicBezTo>
                <a:cubicBezTo>
                  <a:pt x="19670" y="17481"/>
                  <a:pt x="19670" y="17430"/>
                  <a:pt x="19614" y="17321"/>
                </a:cubicBezTo>
                <a:lnTo>
                  <a:pt x="19534" y="17030"/>
                </a:lnTo>
                <a:lnTo>
                  <a:pt x="19544" y="17006"/>
                </a:lnTo>
                <a:lnTo>
                  <a:pt x="19549" y="17004"/>
                </a:lnTo>
                <a:lnTo>
                  <a:pt x="19493" y="16748"/>
                </a:lnTo>
                <a:cubicBezTo>
                  <a:pt x="19484" y="16730"/>
                  <a:pt x="19440" y="16685"/>
                  <a:pt x="19450" y="16646"/>
                </a:cubicBezTo>
                <a:lnTo>
                  <a:pt x="19517" y="16430"/>
                </a:lnTo>
                <a:lnTo>
                  <a:pt x="19537" y="16286"/>
                </a:lnTo>
                <a:cubicBezTo>
                  <a:pt x="19527" y="16264"/>
                  <a:pt x="19517" y="15928"/>
                  <a:pt x="19499" y="15910"/>
                </a:cubicBezTo>
                <a:cubicBezTo>
                  <a:pt x="19606" y="15700"/>
                  <a:pt x="19457" y="15726"/>
                  <a:pt x="19485" y="15486"/>
                </a:cubicBezTo>
                <a:cubicBezTo>
                  <a:pt x="19493" y="15194"/>
                  <a:pt x="19459" y="14982"/>
                  <a:pt x="19456" y="14649"/>
                </a:cubicBezTo>
                <a:cubicBezTo>
                  <a:pt x="19454" y="14452"/>
                  <a:pt x="19421" y="14224"/>
                  <a:pt x="19465" y="13866"/>
                </a:cubicBezTo>
                <a:cubicBezTo>
                  <a:pt x="19477" y="13662"/>
                  <a:pt x="19527" y="13608"/>
                  <a:pt x="19512" y="13482"/>
                </a:cubicBezTo>
                <a:lnTo>
                  <a:pt x="19508" y="13212"/>
                </a:lnTo>
                <a:lnTo>
                  <a:pt x="19515" y="13155"/>
                </a:lnTo>
                <a:lnTo>
                  <a:pt x="19547" y="13142"/>
                </a:lnTo>
                <a:lnTo>
                  <a:pt x="19521" y="12997"/>
                </a:lnTo>
                <a:cubicBezTo>
                  <a:pt x="19528" y="12964"/>
                  <a:pt x="19590" y="12869"/>
                  <a:pt x="19585" y="12829"/>
                </a:cubicBezTo>
                <a:cubicBezTo>
                  <a:pt x="19522" y="12690"/>
                  <a:pt x="19546" y="12714"/>
                  <a:pt x="19584" y="12521"/>
                </a:cubicBezTo>
                <a:cubicBezTo>
                  <a:pt x="19563" y="12458"/>
                  <a:pt x="19561" y="12169"/>
                  <a:pt x="19600" y="12128"/>
                </a:cubicBezTo>
                <a:cubicBezTo>
                  <a:pt x="19608" y="12085"/>
                  <a:pt x="19594" y="12035"/>
                  <a:pt x="19636" y="12013"/>
                </a:cubicBezTo>
                <a:cubicBezTo>
                  <a:pt x="19687" y="11977"/>
                  <a:pt x="19606" y="11837"/>
                  <a:pt x="19666" y="11854"/>
                </a:cubicBezTo>
                <a:cubicBezTo>
                  <a:pt x="19610" y="11753"/>
                  <a:pt x="19663" y="11550"/>
                  <a:pt x="19688" y="11460"/>
                </a:cubicBezTo>
                <a:cubicBezTo>
                  <a:pt x="19698" y="11301"/>
                  <a:pt x="19708" y="11267"/>
                  <a:pt x="19709" y="11151"/>
                </a:cubicBezTo>
                <a:cubicBezTo>
                  <a:pt x="19718" y="11145"/>
                  <a:pt x="19684" y="10981"/>
                  <a:pt x="19681" y="10896"/>
                </a:cubicBezTo>
                <a:cubicBezTo>
                  <a:pt x="19678" y="10811"/>
                  <a:pt x="19730" y="10695"/>
                  <a:pt x="19693" y="10640"/>
                </a:cubicBezTo>
                <a:cubicBezTo>
                  <a:pt x="19684" y="10405"/>
                  <a:pt x="19650" y="10380"/>
                  <a:pt x="19630" y="10166"/>
                </a:cubicBezTo>
                <a:cubicBezTo>
                  <a:pt x="19620" y="9925"/>
                  <a:pt x="19561" y="10044"/>
                  <a:pt x="19589" y="9836"/>
                </a:cubicBezTo>
                <a:cubicBezTo>
                  <a:pt x="19637" y="9808"/>
                  <a:pt x="19697" y="9542"/>
                  <a:pt x="19676" y="9476"/>
                </a:cubicBezTo>
                <a:cubicBezTo>
                  <a:pt x="19675" y="9359"/>
                  <a:pt x="19674" y="9432"/>
                  <a:pt x="19674" y="9290"/>
                </a:cubicBezTo>
                <a:lnTo>
                  <a:pt x="19724" y="9079"/>
                </a:lnTo>
                <a:cubicBezTo>
                  <a:pt x="19705" y="9088"/>
                  <a:pt x="19765" y="8902"/>
                  <a:pt x="19764" y="8855"/>
                </a:cubicBezTo>
                <a:cubicBezTo>
                  <a:pt x="19772" y="8756"/>
                  <a:pt x="19684" y="8736"/>
                  <a:pt x="19763" y="8682"/>
                </a:cubicBezTo>
                <a:lnTo>
                  <a:pt x="19785" y="8669"/>
                </a:lnTo>
                <a:cubicBezTo>
                  <a:pt x="19786" y="8662"/>
                  <a:pt x="19787" y="8655"/>
                  <a:pt x="19788" y="8648"/>
                </a:cubicBezTo>
                <a:cubicBezTo>
                  <a:pt x="19786" y="8636"/>
                  <a:pt x="19779" y="8631"/>
                  <a:pt x="19764" y="8635"/>
                </a:cubicBezTo>
                <a:cubicBezTo>
                  <a:pt x="19820" y="8535"/>
                  <a:pt x="19799" y="8515"/>
                  <a:pt x="19808" y="8390"/>
                </a:cubicBezTo>
                <a:cubicBezTo>
                  <a:pt x="19845" y="8240"/>
                  <a:pt x="19801" y="8292"/>
                  <a:pt x="19876" y="8118"/>
                </a:cubicBezTo>
                <a:cubicBezTo>
                  <a:pt x="19908" y="8075"/>
                  <a:pt x="19951" y="8017"/>
                  <a:pt x="19952" y="7975"/>
                </a:cubicBezTo>
                <a:lnTo>
                  <a:pt x="20047" y="7854"/>
                </a:lnTo>
                <a:cubicBezTo>
                  <a:pt x="20051" y="7848"/>
                  <a:pt x="20052" y="7802"/>
                  <a:pt x="20050" y="7786"/>
                </a:cubicBezTo>
                <a:lnTo>
                  <a:pt x="20108" y="7761"/>
                </a:lnTo>
                <a:lnTo>
                  <a:pt x="20083" y="7645"/>
                </a:lnTo>
                <a:lnTo>
                  <a:pt x="20108" y="7585"/>
                </a:lnTo>
                <a:cubicBezTo>
                  <a:pt x="20168" y="7548"/>
                  <a:pt x="20127" y="7406"/>
                  <a:pt x="20154" y="7334"/>
                </a:cubicBezTo>
                <a:cubicBezTo>
                  <a:pt x="20156" y="7249"/>
                  <a:pt x="20237" y="7205"/>
                  <a:pt x="20255" y="7115"/>
                </a:cubicBezTo>
                <a:cubicBezTo>
                  <a:pt x="20309" y="7096"/>
                  <a:pt x="20357" y="6964"/>
                  <a:pt x="20319" y="6891"/>
                </a:cubicBezTo>
                <a:lnTo>
                  <a:pt x="20406" y="6602"/>
                </a:lnTo>
                <a:cubicBezTo>
                  <a:pt x="20481" y="6576"/>
                  <a:pt x="20534" y="6266"/>
                  <a:pt x="20568" y="6153"/>
                </a:cubicBezTo>
                <a:cubicBezTo>
                  <a:pt x="20628" y="6059"/>
                  <a:pt x="20657" y="6028"/>
                  <a:pt x="20695" y="5910"/>
                </a:cubicBezTo>
                <a:cubicBezTo>
                  <a:pt x="20715" y="5749"/>
                  <a:pt x="20777" y="5898"/>
                  <a:pt x="20790" y="5709"/>
                </a:cubicBezTo>
                <a:cubicBezTo>
                  <a:pt x="20787" y="5535"/>
                  <a:pt x="20829" y="5576"/>
                  <a:pt x="20856" y="5342"/>
                </a:cubicBezTo>
                <a:cubicBezTo>
                  <a:pt x="20852" y="5218"/>
                  <a:pt x="20878" y="5133"/>
                  <a:pt x="20877" y="5064"/>
                </a:cubicBezTo>
                <a:cubicBezTo>
                  <a:pt x="20905" y="4949"/>
                  <a:pt x="20913" y="4935"/>
                  <a:pt x="20926" y="4782"/>
                </a:cubicBezTo>
                <a:cubicBezTo>
                  <a:pt x="20943" y="4695"/>
                  <a:pt x="21036" y="4598"/>
                  <a:pt x="20974" y="4510"/>
                </a:cubicBezTo>
                <a:cubicBezTo>
                  <a:pt x="21016" y="4455"/>
                  <a:pt x="21143" y="4459"/>
                  <a:pt x="21082" y="4354"/>
                </a:cubicBezTo>
                <a:cubicBezTo>
                  <a:pt x="21158" y="4398"/>
                  <a:pt x="21087" y="4212"/>
                  <a:pt x="21155" y="4211"/>
                </a:cubicBezTo>
                <a:cubicBezTo>
                  <a:pt x="21212" y="4216"/>
                  <a:pt x="21331" y="3768"/>
                  <a:pt x="21345" y="3740"/>
                </a:cubicBezTo>
                <a:cubicBezTo>
                  <a:pt x="21373" y="3625"/>
                  <a:pt x="21403" y="3620"/>
                  <a:pt x="21425" y="3504"/>
                </a:cubicBezTo>
                <a:cubicBezTo>
                  <a:pt x="21468" y="3334"/>
                  <a:pt x="21387" y="3226"/>
                  <a:pt x="21425" y="3134"/>
                </a:cubicBezTo>
                <a:cubicBezTo>
                  <a:pt x="21482" y="3029"/>
                  <a:pt x="21402" y="2811"/>
                  <a:pt x="21443" y="2642"/>
                </a:cubicBezTo>
                <a:cubicBezTo>
                  <a:pt x="21483" y="2429"/>
                  <a:pt x="21571" y="2383"/>
                  <a:pt x="21552" y="2005"/>
                </a:cubicBezTo>
                <a:cubicBezTo>
                  <a:pt x="21526" y="1694"/>
                  <a:pt x="21572" y="1687"/>
                  <a:pt x="21596" y="1352"/>
                </a:cubicBezTo>
                <a:lnTo>
                  <a:pt x="21600" y="1278"/>
                </a:lnTo>
                <a:lnTo>
                  <a:pt x="21600" y="358"/>
                </a:lnTo>
                <a:lnTo>
                  <a:pt x="21595" y="346"/>
                </a:lnTo>
                <a:lnTo>
                  <a:pt x="21600" y="328"/>
                </a:lnTo>
                <a:lnTo>
                  <a:pt x="21600" y="281"/>
                </a:lnTo>
                <a:lnTo>
                  <a:pt x="21491" y="198"/>
                </a:lnTo>
                <a:lnTo>
                  <a:pt x="21588" y="19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BG" smtClean="0"/>
              <a:pPr/>
              <a:t>19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EC0A8-A7A1-7299-70C5-3AECA9825228}"/>
              </a:ext>
            </a:extLst>
          </p:cNvPr>
          <p:cNvSpPr txBox="1"/>
          <p:nvPr/>
        </p:nvSpPr>
        <p:spPr>
          <a:xfrm>
            <a:off x="7372350" y="843677"/>
            <a:ext cx="42672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000" dirty="0"/>
              <a:t>AI chatbots can streamline interactions by automating routine tasks, such as responding to frequently asked questions, assisting with training materials, and guiding users through administrative processes.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DB6E38-1DCB-8ABE-A84A-AEF84A45E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917" y="4214857"/>
            <a:ext cx="2770634" cy="27428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robot running from a train to a person&#10;&#10;Description automatically generated">
            <a:extLst>
              <a:ext uri="{FF2B5EF4-FFF2-40B4-BE49-F238E27FC236}">
                <a16:creationId xmlns:a16="http://schemas.microsoft.com/office/drawing/2014/main" id="{F703D2DA-9D56-6A3F-983B-24A257CDA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6"/>
          <a:stretch/>
        </p:blipFill>
        <p:spPr>
          <a:xfrm>
            <a:off x="2522358" y="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r>
              <a:rPr lang="en-GB" sz="5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 you using AI now?</a:t>
            </a:r>
            <a:r>
              <a:rPr lang="en-GB" sz="5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5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7B07A-27BA-C26E-BA90-2C7812CDC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1182350" cy="1325563"/>
          </a:xfrm>
        </p:spPr>
        <p:txBody>
          <a:bodyPr/>
          <a:lstStyle/>
          <a:p>
            <a:r>
              <a:rPr lang="en-GB" b="1" dirty="0"/>
              <a:t>The idea </a:t>
            </a:r>
            <a:endParaRPr lang="en-B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9F6E9-69FD-EAA4-453E-F21D9608A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90739"/>
            <a:ext cx="6096000" cy="4481512"/>
          </a:xfrm>
        </p:spPr>
        <p:txBody>
          <a:bodyPr>
            <a:normAutofit/>
          </a:bodyPr>
          <a:lstStyle/>
          <a:p>
            <a:r>
              <a:rPr lang="en-US" sz="3200" b="1" dirty="0"/>
              <a:t>How it started?</a:t>
            </a:r>
          </a:p>
          <a:p>
            <a:r>
              <a:rPr lang="en-US" sz="3200" b="1" dirty="0"/>
              <a:t>When it started?</a:t>
            </a:r>
          </a:p>
          <a:p>
            <a:r>
              <a:rPr lang="en-US" sz="3200" b="1" dirty="0"/>
              <a:t>How it was going (initially)?</a:t>
            </a:r>
          </a:p>
          <a:p>
            <a:r>
              <a:rPr lang="en-US" sz="3200" b="1" dirty="0"/>
              <a:t>How it was going (later)….</a:t>
            </a:r>
          </a:p>
          <a:p>
            <a:r>
              <a:rPr lang="en-US" sz="3200" b="1" dirty="0"/>
              <a:t>Who was  involved?</a:t>
            </a:r>
          </a:p>
          <a:p>
            <a:r>
              <a:rPr lang="en-US" sz="3200" b="1" dirty="0"/>
              <a:t>How is it going now?</a:t>
            </a:r>
            <a:endParaRPr lang="en-BG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0F3E5-A17C-DA82-8701-6B612E952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75" y="0"/>
            <a:ext cx="6600825" cy="62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43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D9E4-6182-76AA-A867-C5D5B195D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0"/>
            <a:ext cx="6705600" cy="1325563"/>
          </a:xfrm>
        </p:spPr>
        <p:txBody>
          <a:bodyPr/>
          <a:lstStyle/>
          <a:p>
            <a:r>
              <a:rPr lang="en-BG" b="1" dirty="0"/>
              <a:t>The model </a:t>
            </a:r>
          </a:p>
        </p:txBody>
      </p:sp>
      <p:pic>
        <p:nvPicPr>
          <p:cNvPr id="6" name="Athens.jpeg" descr="Athens.jpeg">
            <a:extLst>
              <a:ext uri="{FF2B5EF4-FFF2-40B4-BE49-F238E27FC236}">
                <a16:creationId xmlns:a16="http://schemas.microsoft.com/office/drawing/2014/main" id="{E63F449E-6986-ED72-6B04-A97C38D43B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" r="12690" b="1"/>
          <a:stretch>
            <a:fillRect/>
          </a:stretch>
        </p:blipFill>
        <p:spPr>
          <a:xfrm>
            <a:off x="0" y="0"/>
            <a:ext cx="5370807" cy="6957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1" h="21600" extrusionOk="0">
                <a:moveTo>
                  <a:pt x="0" y="0"/>
                </a:moveTo>
                <a:lnTo>
                  <a:pt x="0" y="21600"/>
                </a:lnTo>
                <a:lnTo>
                  <a:pt x="9821" y="21600"/>
                </a:lnTo>
                <a:cubicBezTo>
                  <a:pt x="10515" y="21370"/>
                  <a:pt x="11210" y="21195"/>
                  <a:pt x="11913" y="21007"/>
                </a:cubicBezTo>
                <a:cubicBezTo>
                  <a:pt x="11993" y="20982"/>
                  <a:pt x="12108" y="20996"/>
                  <a:pt x="12165" y="20933"/>
                </a:cubicBezTo>
                <a:cubicBezTo>
                  <a:pt x="12634" y="20458"/>
                  <a:pt x="13206" y="20282"/>
                  <a:pt x="13834" y="19919"/>
                </a:cubicBezTo>
                <a:cubicBezTo>
                  <a:pt x="13446" y="19781"/>
                  <a:pt x="13170" y="20119"/>
                  <a:pt x="12850" y="20057"/>
                </a:cubicBezTo>
                <a:cubicBezTo>
                  <a:pt x="13193" y="19694"/>
                  <a:pt x="13581" y="19620"/>
                  <a:pt x="13924" y="19407"/>
                </a:cubicBezTo>
                <a:cubicBezTo>
                  <a:pt x="14164" y="19257"/>
                  <a:pt x="15088" y="18807"/>
                  <a:pt x="15226" y="18669"/>
                </a:cubicBezTo>
                <a:cubicBezTo>
                  <a:pt x="15648" y="18281"/>
                  <a:pt x="16186" y="18081"/>
                  <a:pt x="16529" y="17568"/>
                </a:cubicBezTo>
                <a:cubicBezTo>
                  <a:pt x="16780" y="17206"/>
                  <a:pt x="17180" y="17256"/>
                  <a:pt x="17466" y="16993"/>
                </a:cubicBezTo>
                <a:cubicBezTo>
                  <a:pt x="17568" y="16755"/>
                  <a:pt x="17387" y="16705"/>
                  <a:pt x="17318" y="16580"/>
                </a:cubicBezTo>
                <a:cubicBezTo>
                  <a:pt x="17238" y="16418"/>
                  <a:pt x="17396" y="16318"/>
                  <a:pt x="17442" y="16117"/>
                </a:cubicBezTo>
                <a:cubicBezTo>
                  <a:pt x="16905" y="16368"/>
                  <a:pt x="16403" y="16529"/>
                  <a:pt x="15798" y="16629"/>
                </a:cubicBezTo>
                <a:cubicBezTo>
                  <a:pt x="16004" y="16292"/>
                  <a:pt x="16244" y="16430"/>
                  <a:pt x="16403" y="16305"/>
                </a:cubicBezTo>
                <a:cubicBezTo>
                  <a:pt x="16506" y="16218"/>
                  <a:pt x="16677" y="16180"/>
                  <a:pt x="16654" y="15992"/>
                </a:cubicBezTo>
                <a:cubicBezTo>
                  <a:pt x="16632" y="15842"/>
                  <a:pt x="16495" y="15866"/>
                  <a:pt x="16403" y="15891"/>
                </a:cubicBezTo>
                <a:cubicBezTo>
                  <a:pt x="16015" y="15966"/>
                  <a:pt x="15649" y="16003"/>
                  <a:pt x="15295" y="15652"/>
                </a:cubicBezTo>
                <a:cubicBezTo>
                  <a:pt x="16243" y="15077"/>
                  <a:pt x="17307" y="15253"/>
                  <a:pt x="18163" y="14440"/>
                </a:cubicBezTo>
                <a:cubicBezTo>
                  <a:pt x="18049" y="14215"/>
                  <a:pt x="17877" y="14340"/>
                  <a:pt x="17762" y="14377"/>
                </a:cubicBezTo>
                <a:cubicBezTo>
                  <a:pt x="16951" y="14615"/>
                  <a:pt x="14074" y="14415"/>
                  <a:pt x="13651" y="14678"/>
                </a:cubicBezTo>
                <a:cubicBezTo>
                  <a:pt x="13388" y="14840"/>
                  <a:pt x="13113" y="14915"/>
                  <a:pt x="12839" y="14840"/>
                </a:cubicBezTo>
                <a:cubicBezTo>
                  <a:pt x="12508" y="14753"/>
                  <a:pt x="14472" y="14403"/>
                  <a:pt x="14940" y="13852"/>
                </a:cubicBezTo>
                <a:cubicBezTo>
                  <a:pt x="15169" y="13589"/>
                  <a:pt x="17202" y="12226"/>
                  <a:pt x="18116" y="11801"/>
                </a:cubicBezTo>
                <a:cubicBezTo>
                  <a:pt x="18002" y="11588"/>
                  <a:pt x="17684" y="11738"/>
                  <a:pt x="17741" y="11363"/>
                </a:cubicBezTo>
                <a:cubicBezTo>
                  <a:pt x="18232" y="11138"/>
                  <a:pt x="18790" y="11113"/>
                  <a:pt x="19362" y="10775"/>
                </a:cubicBezTo>
                <a:cubicBezTo>
                  <a:pt x="19122" y="10562"/>
                  <a:pt x="18825" y="10712"/>
                  <a:pt x="18574" y="10650"/>
                </a:cubicBezTo>
                <a:cubicBezTo>
                  <a:pt x="18722" y="10350"/>
                  <a:pt x="18973" y="10387"/>
                  <a:pt x="19179" y="10312"/>
                </a:cubicBezTo>
                <a:cubicBezTo>
                  <a:pt x="19362" y="10250"/>
                  <a:pt x="19772" y="9724"/>
                  <a:pt x="19692" y="9749"/>
                </a:cubicBezTo>
                <a:cubicBezTo>
                  <a:pt x="18916" y="10012"/>
                  <a:pt x="18128" y="9987"/>
                  <a:pt x="17351" y="10250"/>
                </a:cubicBezTo>
                <a:cubicBezTo>
                  <a:pt x="17088" y="10337"/>
                  <a:pt x="16803" y="10486"/>
                  <a:pt x="16689" y="10048"/>
                </a:cubicBezTo>
                <a:cubicBezTo>
                  <a:pt x="16655" y="9923"/>
                  <a:pt x="16690" y="9874"/>
                  <a:pt x="16324" y="10074"/>
                </a:cubicBezTo>
                <a:cubicBezTo>
                  <a:pt x="16176" y="10150"/>
                  <a:pt x="15992" y="10237"/>
                  <a:pt x="15855" y="10074"/>
                </a:cubicBezTo>
                <a:cubicBezTo>
                  <a:pt x="15947" y="9862"/>
                  <a:pt x="16117" y="9912"/>
                  <a:pt x="16254" y="9849"/>
                </a:cubicBezTo>
                <a:cubicBezTo>
                  <a:pt x="16596" y="9674"/>
                  <a:pt x="17567" y="9049"/>
                  <a:pt x="17899" y="8861"/>
                </a:cubicBezTo>
                <a:cubicBezTo>
                  <a:pt x="18584" y="8473"/>
                  <a:pt x="19008" y="8547"/>
                  <a:pt x="19716" y="8122"/>
                </a:cubicBezTo>
                <a:cubicBezTo>
                  <a:pt x="19476" y="8147"/>
                  <a:pt x="19555" y="8010"/>
                  <a:pt x="19326" y="8010"/>
                </a:cubicBezTo>
                <a:cubicBezTo>
                  <a:pt x="19224" y="8010"/>
                  <a:pt x="19110" y="7986"/>
                  <a:pt x="19122" y="7835"/>
                </a:cubicBezTo>
                <a:cubicBezTo>
                  <a:pt x="19122" y="7685"/>
                  <a:pt x="20390" y="6822"/>
                  <a:pt x="20218" y="6760"/>
                </a:cubicBezTo>
                <a:cubicBezTo>
                  <a:pt x="19750" y="6572"/>
                  <a:pt x="18506" y="7274"/>
                  <a:pt x="18814" y="6961"/>
                </a:cubicBezTo>
                <a:cubicBezTo>
                  <a:pt x="19271" y="6498"/>
                  <a:pt x="19338" y="6397"/>
                  <a:pt x="19681" y="6322"/>
                </a:cubicBezTo>
                <a:cubicBezTo>
                  <a:pt x="19978" y="6247"/>
                  <a:pt x="21040" y="4958"/>
                  <a:pt x="21337" y="4846"/>
                </a:cubicBezTo>
                <a:cubicBezTo>
                  <a:pt x="21600" y="4746"/>
                  <a:pt x="20619" y="4508"/>
                  <a:pt x="20002" y="4433"/>
                </a:cubicBezTo>
                <a:cubicBezTo>
                  <a:pt x="19409" y="4358"/>
                  <a:pt x="18584" y="4670"/>
                  <a:pt x="18025" y="4357"/>
                </a:cubicBezTo>
                <a:cubicBezTo>
                  <a:pt x="18447" y="4232"/>
                  <a:pt x="16014" y="4108"/>
                  <a:pt x="15226" y="4095"/>
                </a:cubicBezTo>
                <a:cubicBezTo>
                  <a:pt x="15283" y="4070"/>
                  <a:pt x="15329" y="4033"/>
                  <a:pt x="15340" y="3920"/>
                </a:cubicBezTo>
                <a:cubicBezTo>
                  <a:pt x="15352" y="3732"/>
                  <a:pt x="15113" y="3869"/>
                  <a:pt x="15068" y="3694"/>
                </a:cubicBezTo>
                <a:cubicBezTo>
                  <a:pt x="15353" y="3431"/>
                  <a:pt x="15684" y="3643"/>
                  <a:pt x="15981" y="3430"/>
                </a:cubicBezTo>
                <a:cubicBezTo>
                  <a:pt x="16141" y="3180"/>
                  <a:pt x="15809" y="3155"/>
                  <a:pt x="15889" y="2905"/>
                </a:cubicBezTo>
                <a:cubicBezTo>
                  <a:pt x="16814" y="2642"/>
                  <a:pt x="16996" y="2230"/>
                  <a:pt x="17910" y="1843"/>
                </a:cubicBezTo>
                <a:cubicBezTo>
                  <a:pt x="17967" y="1818"/>
                  <a:pt x="18015" y="1742"/>
                  <a:pt x="17969" y="1580"/>
                </a:cubicBezTo>
                <a:cubicBezTo>
                  <a:pt x="17581" y="1530"/>
                  <a:pt x="17134" y="1667"/>
                  <a:pt x="16700" y="1755"/>
                </a:cubicBezTo>
                <a:cubicBezTo>
                  <a:pt x="16026" y="1893"/>
                  <a:pt x="16038" y="1904"/>
                  <a:pt x="15444" y="1504"/>
                </a:cubicBezTo>
                <a:cubicBezTo>
                  <a:pt x="15330" y="1429"/>
                  <a:pt x="15134" y="1417"/>
                  <a:pt x="15020" y="1555"/>
                </a:cubicBezTo>
                <a:cubicBezTo>
                  <a:pt x="14791" y="1830"/>
                  <a:pt x="14622" y="1818"/>
                  <a:pt x="14417" y="1655"/>
                </a:cubicBezTo>
                <a:cubicBezTo>
                  <a:pt x="14200" y="1492"/>
                  <a:pt x="13868" y="1717"/>
                  <a:pt x="13594" y="1480"/>
                </a:cubicBezTo>
                <a:cubicBezTo>
                  <a:pt x="14131" y="1267"/>
                  <a:pt x="14609" y="1242"/>
                  <a:pt x="15180" y="1230"/>
                </a:cubicBezTo>
                <a:cubicBezTo>
                  <a:pt x="15009" y="892"/>
                  <a:pt x="14770" y="904"/>
                  <a:pt x="14564" y="892"/>
                </a:cubicBezTo>
                <a:cubicBezTo>
                  <a:pt x="13753" y="867"/>
                  <a:pt x="12942" y="891"/>
                  <a:pt x="12143" y="766"/>
                </a:cubicBezTo>
                <a:cubicBezTo>
                  <a:pt x="11937" y="728"/>
                  <a:pt x="11731" y="716"/>
                  <a:pt x="11549" y="628"/>
                </a:cubicBezTo>
                <a:cubicBezTo>
                  <a:pt x="11037" y="397"/>
                  <a:pt x="10810" y="190"/>
                  <a:pt x="10723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DAE546-BF4A-EDF9-F3E5-60A23B361ACF}"/>
              </a:ext>
            </a:extLst>
          </p:cNvPr>
          <p:cNvSpPr txBox="1">
            <a:spLocks/>
          </p:cNvSpPr>
          <p:nvPr/>
        </p:nvSpPr>
        <p:spPr>
          <a:xfrm>
            <a:off x="5370807" y="1123950"/>
            <a:ext cx="6821193" cy="57340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000000"/>
                </a:solidFill>
              </a:rPr>
              <a:t>1. Defining the Chatbot's Purpose</a:t>
            </a:r>
          </a:p>
          <a:p>
            <a:r>
              <a:rPr lang="en-GB" dirty="0">
                <a:solidFill>
                  <a:srgbClr val="000000"/>
                </a:solidFill>
              </a:rPr>
              <a:t>Start with a clear objective for the chatbot.</a:t>
            </a:r>
          </a:p>
          <a:p>
            <a:r>
              <a:rPr lang="en-GB" dirty="0">
                <a:solidFill>
                  <a:srgbClr val="000000"/>
                </a:solidFill>
              </a:rPr>
              <a:t>In our case, the bot is used for Q&amp;A </a:t>
            </a:r>
            <a:r>
              <a:rPr lang="en-US" dirty="0">
                <a:solidFill>
                  <a:srgbClr val="000000"/>
                </a:solidFill>
              </a:rPr>
              <a:t>and</a:t>
            </a:r>
            <a:r>
              <a:rPr lang="en-GB" dirty="0">
                <a:solidFill>
                  <a:srgbClr val="000000"/>
                </a:solidFill>
              </a:rPr>
              <a:t> training and will assist users with answers via ChatGPT and a vector database.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000000"/>
                </a:solidFill>
              </a:rPr>
              <a:t>2. Choosing the Chatbot Model</a:t>
            </a:r>
          </a:p>
          <a:p>
            <a:r>
              <a:rPr lang="en-GB" dirty="0">
                <a:solidFill>
                  <a:srgbClr val="000000"/>
                </a:solidFill>
              </a:rPr>
              <a:t>Set up a VPN Server, configure an API requests</a:t>
            </a:r>
            <a:r>
              <a:rPr lang="en-GB" b="1" dirty="0">
                <a:solidFill>
                  <a:srgbClr val="000000"/>
                </a:solidFill>
              </a:rPr>
              <a:t>, </a:t>
            </a:r>
            <a:r>
              <a:rPr lang="en-GB" dirty="0">
                <a:solidFill>
                  <a:srgbClr val="000000"/>
                </a:solidFill>
              </a:rPr>
              <a:t>we are using </a:t>
            </a:r>
            <a:r>
              <a:rPr lang="en-GB" dirty="0">
                <a:solidFill>
                  <a:srgbClr val="000000"/>
                </a:solidFill>
                <a:latin typeface="-webkit-standard"/>
              </a:rPr>
              <a:t>OpenAI API</a:t>
            </a:r>
            <a:r>
              <a:rPr lang="en-GB" dirty="0">
                <a:solidFill>
                  <a:srgbClr val="000000"/>
                </a:solidFill>
              </a:rPr>
              <a:t>, which means the bot will be trained to understand and respond to text-based questions in natural language. Cheap solution. Graphic cards&gt;more euros. 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1094421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F75FD-B14F-E1FD-03CE-955652EB5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133350"/>
            <a:ext cx="6400800" cy="672464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3. Creating the Bot’s Role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Define the chatbot’s role – what tasks will it perform, and what tone will it use?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Prompt Engineering</a:t>
            </a:r>
            <a:r>
              <a:rPr lang="bg-BG" b="1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bg-BG" i="0" u="none" strike="noStrike" dirty="0">
                <a:solidFill>
                  <a:srgbClr val="000000"/>
                </a:solidFill>
                <a:effectLst/>
              </a:rPr>
              <a:t>„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You are the chatbot of the Institute of Public Administration</a:t>
            </a:r>
            <a:r>
              <a:rPr lang="bg-BG" dirty="0">
                <a:solidFill>
                  <a:srgbClr val="000000"/>
                </a:solidFill>
              </a:rPr>
              <a:t>"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 Only answer questions related to pub</a:t>
            </a:r>
            <a:r>
              <a:rPr lang="en-US" dirty="0" err="1">
                <a:solidFill>
                  <a:srgbClr val="000000"/>
                </a:solidFill>
              </a:rPr>
              <a:t>lic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policies  and training for public officials. Do not answer questions on unrelated topics.</a:t>
            </a:r>
            <a:endParaRPr lang="bg-BG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Prompt Engineering</a:t>
            </a:r>
            <a:r>
              <a:rPr lang="bg-BG" b="1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"I'm only able to answer questions related to public administration, policies, training and procedures of the Institute of public administration. Please rephrase your question within these topics."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en-BG" dirty="0"/>
          </a:p>
        </p:txBody>
      </p:sp>
      <p:pic>
        <p:nvPicPr>
          <p:cNvPr id="5" name="athens222.jpeg" descr="athens222.jpeg">
            <a:extLst>
              <a:ext uri="{FF2B5EF4-FFF2-40B4-BE49-F238E27FC236}">
                <a16:creationId xmlns:a16="http://schemas.microsoft.com/office/drawing/2014/main" id="{3CF730AF-855A-E5A7-96A1-0687AAC8DA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05" r="5409"/>
          <a:stretch>
            <a:fillRect/>
          </a:stretch>
        </p:blipFill>
        <p:spPr>
          <a:xfrm>
            <a:off x="-20079" y="1"/>
            <a:ext cx="6116079" cy="6857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600" extrusionOk="0">
                <a:moveTo>
                  <a:pt x="0" y="0"/>
                </a:moveTo>
                <a:lnTo>
                  <a:pt x="0" y="21600"/>
                </a:lnTo>
                <a:lnTo>
                  <a:pt x="12913" y="21600"/>
                </a:lnTo>
                <a:cubicBezTo>
                  <a:pt x="12953" y="21555"/>
                  <a:pt x="12973" y="21499"/>
                  <a:pt x="12963" y="21432"/>
                </a:cubicBezTo>
                <a:cubicBezTo>
                  <a:pt x="12953" y="21244"/>
                  <a:pt x="12814" y="21120"/>
                  <a:pt x="12674" y="21165"/>
                </a:cubicBezTo>
                <a:cubicBezTo>
                  <a:pt x="12235" y="21310"/>
                  <a:pt x="11854" y="21053"/>
                  <a:pt x="11414" y="21120"/>
                </a:cubicBezTo>
                <a:cubicBezTo>
                  <a:pt x="11804" y="20975"/>
                  <a:pt x="12193" y="20841"/>
                  <a:pt x="12583" y="20696"/>
                </a:cubicBezTo>
                <a:cubicBezTo>
                  <a:pt x="12013" y="20629"/>
                  <a:pt x="11445" y="20831"/>
                  <a:pt x="10875" y="20952"/>
                </a:cubicBezTo>
                <a:cubicBezTo>
                  <a:pt x="10696" y="20998"/>
                  <a:pt x="10406" y="21244"/>
                  <a:pt x="10366" y="20920"/>
                </a:cubicBezTo>
                <a:cubicBezTo>
                  <a:pt x="10346" y="20708"/>
                  <a:pt x="10646" y="20674"/>
                  <a:pt x="10816" y="20608"/>
                </a:cubicBezTo>
                <a:cubicBezTo>
                  <a:pt x="11585" y="20305"/>
                  <a:pt x="12352" y="20116"/>
                  <a:pt x="13131" y="19904"/>
                </a:cubicBezTo>
                <a:cubicBezTo>
                  <a:pt x="13201" y="19881"/>
                  <a:pt x="13303" y="19892"/>
                  <a:pt x="13353" y="19838"/>
                </a:cubicBezTo>
                <a:cubicBezTo>
                  <a:pt x="13763" y="19413"/>
                  <a:pt x="14260" y="19257"/>
                  <a:pt x="14809" y="18934"/>
                </a:cubicBezTo>
                <a:cubicBezTo>
                  <a:pt x="14470" y="18811"/>
                  <a:pt x="14232" y="19112"/>
                  <a:pt x="13952" y="19056"/>
                </a:cubicBezTo>
                <a:cubicBezTo>
                  <a:pt x="14252" y="18733"/>
                  <a:pt x="14591" y="18666"/>
                  <a:pt x="14891" y="18476"/>
                </a:cubicBezTo>
                <a:cubicBezTo>
                  <a:pt x="15101" y="18342"/>
                  <a:pt x="15909" y="17939"/>
                  <a:pt x="16029" y="17818"/>
                </a:cubicBezTo>
                <a:cubicBezTo>
                  <a:pt x="16398" y="17472"/>
                  <a:pt x="16868" y="17294"/>
                  <a:pt x="17168" y="16836"/>
                </a:cubicBezTo>
                <a:cubicBezTo>
                  <a:pt x="17388" y="16513"/>
                  <a:pt x="17736" y="16557"/>
                  <a:pt x="17986" y="16322"/>
                </a:cubicBezTo>
                <a:cubicBezTo>
                  <a:pt x="18076" y="16112"/>
                  <a:pt x="17917" y="16067"/>
                  <a:pt x="17857" y="15955"/>
                </a:cubicBezTo>
                <a:cubicBezTo>
                  <a:pt x="17787" y="15810"/>
                  <a:pt x="17926" y="15720"/>
                  <a:pt x="17966" y="15541"/>
                </a:cubicBezTo>
                <a:cubicBezTo>
                  <a:pt x="17496" y="15764"/>
                  <a:pt x="17058" y="15909"/>
                  <a:pt x="16529" y="15999"/>
                </a:cubicBezTo>
                <a:cubicBezTo>
                  <a:pt x="16709" y="15698"/>
                  <a:pt x="16918" y="15820"/>
                  <a:pt x="17058" y="15709"/>
                </a:cubicBezTo>
                <a:cubicBezTo>
                  <a:pt x="17148" y="15631"/>
                  <a:pt x="17297" y="15597"/>
                  <a:pt x="17277" y="15430"/>
                </a:cubicBezTo>
                <a:cubicBezTo>
                  <a:pt x="17257" y="15296"/>
                  <a:pt x="17138" y="15319"/>
                  <a:pt x="17058" y="15341"/>
                </a:cubicBezTo>
                <a:cubicBezTo>
                  <a:pt x="16719" y="15408"/>
                  <a:pt x="16397" y="15441"/>
                  <a:pt x="16087" y="15129"/>
                </a:cubicBezTo>
                <a:cubicBezTo>
                  <a:pt x="16916" y="14616"/>
                  <a:pt x="17847" y="14771"/>
                  <a:pt x="18596" y="14046"/>
                </a:cubicBezTo>
                <a:cubicBezTo>
                  <a:pt x="18496" y="13845"/>
                  <a:pt x="18346" y="13958"/>
                  <a:pt x="18246" y="13991"/>
                </a:cubicBezTo>
                <a:cubicBezTo>
                  <a:pt x="17537" y="14203"/>
                  <a:pt x="15019" y="14024"/>
                  <a:pt x="14650" y="14259"/>
                </a:cubicBezTo>
                <a:cubicBezTo>
                  <a:pt x="14420" y="14404"/>
                  <a:pt x="14182" y="14471"/>
                  <a:pt x="13942" y="14404"/>
                </a:cubicBezTo>
                <a:cubicBezTo>
                  <a:pt x="13653" y="14326"/>
                  <a:pt x="15368" y="14014"/>
                  <a:pt x="15778" y="13522"/>
                </a:cubicBezTo>
                <a:cubicBezTo>
                  <a:pt x="15977" y="13288"/>
                  <a:pt x="17756" y="12073"/>
                  <a:pt x="18555" y="11692"/>
                </a:cubicBezTo>
                <a:cubicBezTo>
                  <a:pt x="18455" y="11503"/>
                  <a:pt x="18175" y="11638"/>
                  <a:pt x="18225" y="11302"/>
                </a:cubicBezTo>
                <a:cubicBezTo>
                  <a:pt x="18655" y="11102"/>
                  <a:pt x="19145" y="11079"/>
                  <a:pt x="19645" y="10778"/>
                </a:cubicBezTo>
                <a:cubicBezTo>
                  <a:pt x="19435" y="10588"/>
                  <a:pt x="19175" y="10722"/>
                  <a:pt x="18956" y="10666"/>
                </a:cubicBezTo>
                <a:cubicBezTo>
                  <a:pt x="19085" y="10398"/>
                  <a:pt x="19305" y="10432"/>
                  <a:pt x="19485" y="10365"/>
                </a:cubicBezTo>
                <a:cubicBezTo>
                  <a:pt x="19645" y="10309"/>
                  <a:pt x="20003" y="9841"/>
                  <a:pt x="19934" y="9862"/>
                </a:cubicBezTo>
                <a:cubicBezTo>
                  <a:pt x="19255" y="10098"/>
                  <a:pt x="18565" y="10074"/>
                  <a:pt x="17886" y="10309"/>
                </a:cubicBezTo>
                <a:cubicBezTo>
                  <a:pt x="17656" y="10387"/>
                  <a:pt x="17407" y="10520"/>
                  <a:pt x="17307" y="10130"/>
                </a:cubicBezTo>
                <a:cubicBezTo>
                  <a:pt x="17277" y="10018"/>
                  <a:pt x="17307" y="9974"/>
                  <a:pt x="16987" y="10152"/>
                </a:cubicBezTo>
                <a:cubicBezTo>
                  <a:pt x="16857" y="10220"/>
                  <a:pt x="16699" y="10299"/>
                  <a:pt x="16579" y="10152"/>
                </a:cubicBezTo>
                <a:cubicBezTo>
                  <a:pt x="16659" y="9964"/>
                  <a:pt x="16807" y="10009"/>
                  <a:pt x="16926" y="9952"/>
                </a:cubicBezTo>
                <a:cubicBezTo>
                  <a:pt x="17226" y="9797"/>
                  <a:pt x="18076" y="9239"/>
                  <a:pt x="18365" y="9071"/>
                </a:cubicBezTo>
                <a:cubicBezTo>
                  <a:pt x="18964" y="8725"/>
                  <a:pt x="19334" y="8792"/>
                  <a:pt x="19953" y="8412"/>
                </a:cubicBezTo>
                <a:cubicBezTo>
                  <a:pt x="19743" y="8435"/>
                  <a:pt x="19814" y="8312"/>
                  <a:pt x="19614" y="8312"/>
                </a:cubicBezTo>
                <a:cubicBezTo>
                  <a:pt x="19524" y="8312"/>
                  <a:pt x="19425" y="8290"/>
                  <a:pt x="19435" y="8156"/>
                </a:cubicBezTo>
                <a:cubicBezTo>
                  <a:pt x="19435" y="8022"/>
                  <a:pt x="20542" y="7252"/>
                  <a:pt x="20392" y="7196"/>
                </a:cubicBezTo>
                <a:cubicBezTo>
                  <a:pt x="19983" y="7029"/>
                  <a:pt x="18895" y="7654"/>
                  <a:pt x="19164" y="7375"/>
                </a:cubicBezTo>
                <a:cubicBezTo>
                  <a:pt x="19564" y="6962"/>
                  <a:pt x="19624" y="6873"/>
                  <a:pt x="19924" y="6806"/>
                </a:cubicBezTo>
                <a:cubicBezTo>
                  <a:pt x="20183" y="6739"/>
                  <a:pt x="21111" y="5589"/>
                  <a:pt x="21370" y="5489"/>
                </a:cubicBezTo>
                <a:cubicBezTo>
                  <a:pt x="21600" y="5399"/>
                  <a:pt x="20742" y="5188"/>
                  <a:pt x="20203" y="5121"/>
                </a:cubicBezTo>
                <a:cubicBezTo>
                  <a:pt x="19684" y="5054"/>
                  <a:pt x="18964" y="5333"/>
                  <a:pt x="18475" y="5054"/>
                </a:cubicBezTo>
                <a:cubicBezTo>
                  <a:pt x="18844" y="4942"/>
                  <a:pt x="16718" y="4831"/>
                  <a:pt x="16029" y="4820"/>
                </a:cubicBezTo>
                <a:cubicBezTo>
                  <a:pt x="16079" y="4798"/>
                  <a:pt x="16119" y="4764"/>
                  <a:pt x="16129" y="4664"/>
                </a:cubicBezTo>
                <a:cubicBezTo>
                  <a:pt x="16139" y="4496"/>
                  <a:pt x="15930" y="4619"/>
                  <a:pt x="15890" y="4462"/>
                </a:cubicBezTo>
                <a:cubicBezTo>
                  <a:pt x="16139" y="4229"/>
                  <a:pt x="16428" y="4418"/>
                  <a:pt x="16688" y="4229"/>
                </a:cubicBezTo>
                <a:cubicBezTo>
                  <a:pt x="16827" y="4006"/>
                  <a:pt x="16538" y="3983"/>
                  <a:pt x="16608" y="3760"/>
                </a:cubicBezTo>
                <a:cubicBezTo>
                  <a:pt x="17417" y="3526"/>
                  <a:pt x="17576" y="3157"/>
                  <a:pt x="18375" y="2811"/>
                </a:cubicBezTo>
                <a:cubicBezTo>
                  <a:pt x="18425" y="2789"/>
                  <a:pt x="18465" y="2722"/>
                  <a:pt x="18425" y="2578"/>
                </a:cubicBezTo>
                <a:cubicBezTo>
                  <a:pt x="18086" y="2533"/>
                  <a:pt x="17697" y="2656"/>
                  <a:pt x="17318" y="2734"/>
                </a:cubicBezTo>
                <a:cubicBezTo>
                  <a:pt x="16729" y="2856"/>
                  <a:pt x="16738" y="2867"/>
                  <a:pt x="16219" y="2510"/>
                </a:cubicBezTo>
                <a:cubicBezTo>
                  <a:pt x="16119" y="2443"/>
                  <a:pt x="15948" y="2432"/>
                  <a:pt x="15849" y="2555"/>
                </a:cubicBezTo>
                <a:cubicBezTo>
                  <a:pt x="15649" y="2800"/>
                  <a:pt x="15500" y="2789"/>
                  <a:pt x="15320" y="2644"/>
                </a:cubicBezTo>
                <a:cubicBezTo>
                  <a:pt x="15131" y="2499"/>
                  <a:pt x="14839" y="2698"/>
                  <a:pt x="14600" y="2488"/>
                </a:cubicBezTo>
                <a:cubicBezTo>
                  <a:pt x="15069" y="2298"/>
                  <a:pt x="15488" y="2276"/>
                  <a:pt x="15987" y="2265"/>
                </a:cubicBezTo>
                <a:cubicBezTo>
                  <a:pt x="15838" y="1964"/>
                  <a:pt x="15628" y="1975"/>
                  <a:pt x="15448" y="1964"/>
                </a:cubicBezTo>
                <a:cubicBezTo>
                  <a:pt x="14739" y="1941"/>
                  <a:pt x="14030" y="1965"/>
                  <a:pt x="13331" y="1852"/>
                </a:cubicBezTo>
                <a:cubicBezTo>
                  <a:pt x="13152" y="1819"/>
                  <a:pt x="12973" y="1807"/>
                  <a:pt x="12813" y="1729"/>
                </a:cubicBezTo>
                <a:cubicBezTo>
                  <a:pt x="10944" y="870"/>
                  <a:pt x="13362" y="334"/>
                  <a:pt x="11334" y="100"/>
                </a:cubicBezTo>
                <a:cubicBezTo>
                  <a:pt x="10984" y="55"/>
                  <a:pt x="10626" y="33"/>
                  <a:pt x="10276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575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DAD3A-5713-EBD6-5494-CF9FD2CCA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0" y="228600"/>
            <a:ext cx="6419850" cy="66293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4. Integrating a Vector Database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A vector database stores information and allows fast retrieval of relevant data.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This enables the bot to fetch contextual information and improve the accuracy of answers based on previous data or knowledge.</a:t>
            </a:r>
          </a:p>
          <a:p>
            <a:pPr marL="0" indent="0" algn="l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5. Fine-Tuning the Model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The model can be fine-tuned with specific data related to your domain or organisation.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This helps the bot understand the nuances and specific needs of your training goals.</a:t>
            </a:r>
          </a:p>
          <a:p>
            <a:endParaRPr lang="en-BG" dirty="0"/>
          </a:p>
        </p:txBody>
      </p:sp>
      <p:pic>
        <p:nvPicPr>
          <p:cNvPr id="4" name="Portugal.jpeg" descr="Portugal.jpeg">
            <a:extLst>
              <a:ext uri="{FF2B5EF4-FFF2-40B4-BE49-F238E27FC236}">
                <a16:creationId xmlns:a16="http://schemas.microsoft.com/office/drawing/2014/main" id="{B23B9182-95DC-B9BB-8A7E-08E64E2394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6" b="316"/>
          <a:stretch>
            <a:fillRect/>
          </a:stretch>
        </p:blipFill>
        <p:spPr>
          <a:xfrm>
            <a:off x="18" y="10"/>
            <a:ext cx="590548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3782" y="21600"/>
                </a:lnTo>
                <a:lnTo>
                  <a:pt x="14185" y="21600"/>
                </a:lnTo>
                <a:lnTo>
                  <a:pt x="20906" y="21600"/>
                </a:lnTo>
                <a:lnTo>
                  <a:pt x="20893" y="21576"/>
                </a:lnTo>
                <a:cubicBezTo>
                  <a:pt x="20866" y="21517"/>
                  <a:pt x="20847" y="21457"/>
                  <a:pt x="20873" y="21438"/>
                </a:cubicBezTo>
                <a:cubicBezTo>
                  <a:pt x="20859" y="21328"/>
                  <a:pt x="20915" y="21208"/>
                  <a:pt x="20881" y="21062"/>
                </a:cubicBezTo>
                <a:cubicBezTo>
                  <a:pt x="20872" y="20874"/>
                  <a:pt x="20862" y="20929"/>
                  <a:pt x="20842" y="20630"/>
                </a:cubicBezTo>
                <a:cubicBezTo>
                  <a:pt x="20813" y="20500"/>
                  <a:pt x="20922" y="20368"/>
                  <a:pt x="20867" y="20295"/>
                </a:cubicBezTo>
                <a:cubicBezTo>
                  <a:pt x="20826" y="20122"/>
                  <a:pt x="20762" y="19955"/>
                  <a:pt x="20677" y="19784"/>
                </a:cubicBezTo>
                <a:cubicBezTo>
                  <a:pt x="20570" y="19642"/>
                  <a:pt x="20568" y="19372"/>
                  <a:pt x="20336" y="19181"/>
                </a:cubicBezTo>
                <a:cubicBezTo>
                  <a:pt x="20243" y="18973"/>
                  <a:pt x="20171" y="18814"/>
                  <a:pt x="20102" y="18654"/>
                </a:cubicBezTo>
                <a:cubicBezTo>
                  <a:pt x="20069" y="18604"/>
                  <a:pt x="19965" y="18326"/>
                  <a:pt x="19919" y="18218"/>
                </a:cubicBezTo>
                <a:cubicBezTo>
                  <a:pt x="19702" y="17938"/>
                  <a:pt x="19752" y="17896"/>
                  <a:pt x="19705" y="17584"/>
                </a:cubicBezTo>
                <a:cubicBezTo>
                  <a:pt x="19670" y="17481"/>
                  <a:pt x="19671" y="17430"/>
                  <a:pt x="19615" y="17321"/>
                </a:cubicBezTo>
                <a:lnTo>
                  <a:pt x="19534" y="17030"/>
                </a:lnTo>
                <a:lnTo>
                  <a:pt x="19544" y="17006"/>
                </a:lnTo>
                <a:lnTo>
                  <a:pt x="19549" y="17004"/>
                </a:lnTo>
                <a:lnTo>
                  <a:pt x="19493" y="16749"/>
                </a:lnTo>
                <a:cubicBezTo>
                  <a:pt x="19484" y="16731"/>
                  <a:pt x="19440" y="16685"/>
                  <a:pt x="19450" y="16646"/>
                </a:cubicBezTo>
                <a:lnTo>
                  <a:pt x="19517" y="16430"/>
                </a:lnTo>
                <a:lnTo>
                  <a:pt x="19537" y="16286"/>
                </a:lnTo>
                <a:cubicBezTo>
                  <a:pt x="19527" y="16264"/>
                  <a:pt x="19516" y="15928"/>
                  <a:pt x="19498" y="15910"/>
                </a:cubicBezTo>
                <a:cubicBezTo>
                  <a:pt x="19605" y="15700"/>
                  <a:pt x="19457" y="15726"/>
                  <a:pt x="19485" y="15486"/>
                </a:cubicBezTo>
                <a:cubicBezTo>
                  <a:pt x="19493" y="15194"/>
                  <a:pt x="19459" y="14982"/>
                  <a:pt x="19456" y="14649"/>
                </a:cubicBezTo>
                <a:cubicBezTo>
                  <a:pt x="19454" y="14452"/>
                  <a:pt x="19421" y="14224"/>
                  <a:pt x="19465" y="13866"/>
                </a:cubicBezTo>
                <a:cubicBezTo>
                  <a:pt x="19477" y="13662"/>
                  <a:pt x="19527" y="13609"/>
                  <a:pt x="19512" y="13482"/>
                </a:cubicBezTo>
                <a:lnTo>
                  <a:pt x="19508" y="13212"/>
                </a:lnTo>
                <a:lnTo>
                  <a:pt x="19516" y="13155"/>
                </a:lnTo>
                <a:lnTo>
                  <a:pt x="19547" y="13142"/>
                </a:lnTo>
                <a:lnTo>
                  <a:pt x="19521" y="12998"/>
                </a:lnTo>
                <a:cubicBezTo>
                  <a:pt x="19528" y="12964"/>
                  <a:pt x="19590" y="12869"/>
                  <a:pt x="19585" y="12829"/>
                </a:cubicBezTo>
                <a:cubicBezTo>
                  <a:pt x="19522" y="12690"/>
                  <a:pt x="19546" y="12714"/>
                  <a:pt x="19584" y="12521"/>
                </a:cubicBezTo>
                <a:cubicBezTo>
                  <a:pt x="19563" y="12458"/>
                  <a:pt x="19561" y="12168"/>
                  <a:pt x="19600" y="12128"/>
                </a:cubicBezTo>
                <a:cubicBezTo>
                  <a:pt x="19608" y="12084"/>
                  <a:pt x="19594" y="12036"/>
                  <a:pt x="19636" y="12014"/>
                </a:cubicBezTo>
                <a:cubicBezTo>
                  <a:pt x="19687" y="11978"/>
                  <a:pt x="19606" y="11837"/>
                  <a:pt x="19666" y="11854"/>
                </a:cubicBezTo>
                <a:cubicBezTo>
                  <a:pt x="19610" y="11753"/>
                  <a:pt x="19663" y="11550"/>
                  <a:pt x="19688" y="11460"/>
                </a:cubicBezTo>
                <a:cubicBezTo>
                  <a:pt x="19698" y="11301"/>
                  <a:pt x="19707" y="11267"/>
                  <a:pt x="19708" y="11151"/>
                </a:cubicBezTo>
                <a:cubicBezTo>
                  <a:pt x="19717" y="11145"/>
                  <a:pt x="19684" y="10981"/>
                  <a:pt x="19681" y="10896"/>
                </a:cubicBezTo>
                <a:cubicBezTo>
                  <a:pt x="19678" y="10811"/>
                  <a:pt x="19730" y="10695"/>
                  <a:pt x="19693" y="10640"/>
                </a:cubicBezTo>
                <a:cubicBezTo>
                  <a:pt x="19684" y="10405"/>
                  <a:pt x="19650" y="10380"/>
                  <a:pt x="19630" y="10166"/>
                </a:cubicBezTo>
                <a:cubicBezTo>
                  <a:pt x="19620" y="9925"/>
                  <a:pt x="19561" y="10044"/>
                  <a:pt x="19589" y="9836"/>
                </a:cubicBezTo>
                <a:cubicBezTo>
                  <a:pt x="19637" y="9808"/>
                  <a:pt x="19697" y="9542"/>
                  <a:pt x="19676" y="9476"/>
                </a:cubicBezTo>
                <a:cubicBezTo>
                  <a:pt x="19675" y="9359"/>
                  <a:pt x="19674" y="9432"/>
                  <a:pt x="19674" y="9290"/>
                </a:cubicBezTo>
                <a:lnTo>
                  <a:pt x="19724" y="9079"/>
                </a:lnTo>
                <a:cubicBezTo>
                  <a:pt x="19705" y="9088"/>
                  <a:pt x="19765" y="8902"/>
                  <a:pt x="19764" y="8855"/>
                </a:cubicBezTo>
                <a:cubicBezTo>
                  <a:pt x="19772" y="8756"/>
                  <a:pt x="19684" y="8736"/>
                  <a:pt x="19763" y="8682"/>
                </a:cubicBezTo>
                <a:lnTo>
                  <a:pt x="19785" y="8670"/>
                </a:lnTo>
                <a:cubicBezTo>
                  <a:pt x="19786" y="8663"/>
                  <a:pt x="19787" y="8654"/>
                  <a:pt x="19788" y="8648"/>
                </a:cubicBezTo>
                <a:cubicBezTo>
                  <a:pt x="19786" y="8635"/>
                  <a:pt x="19779" y="8631"/>
                  <a:pt x="19764" y="8635"/>
                </a:cubicBezTo>
                <a:cubicBezTo>
                  <a:pt x="19820" y="8535"/>
                  <a:pt x="19799" y="8515"/>
                  <a:pt x="19808" y="8390"/>
                </a:cubicBezTo>
                <a:cubicBezTo>
                  <a:pt x="19845" y="8240"/>
                  <a:pt x="19801" y="8291"/>
                  <a:pt x="19876" y="8118"/>
                </a:cubicBezTo>
                <a:cubicBezTo>
                  <a:pt x="19908" y="8075"/>
                  <a:pt x="19951" y="8017"/>
                  <a:pt x="19952" y="7975"/>
                </a:cubicBezTo>
                <a:lnTo>
                  <a:pt x="20047" y="7854"/>
                </a:lnTo>
                <a:cubicBezTo>
                  <a:pt x="20051" y="7848"/>
                  <a:pt x="20052" y="7802"/>
                  <a:pt x="20050" y="7786"/>
                </a:cubicBezTo>
                <a:lnTo>
                  <a:pt x="20108" y="7761"/>
                </a:lnTo>
                <a:lnTo>
                  <a:pt x="20083" y="7645"/>
                </a:lnTo>
                <a:lnTo>
                  <a:pt x="20108" y="7585"/>
                </a:lnTo>
                <a:cubicBezTo>
                  <a:pt x="20168" y="7548"/>
                  <a:pt x="20127" y="7406"/>
                  <a:pt x="20154" y="7334"/>
                </a:cubicBezTo>
                <a:cubicBezTo>
                  <a:pt x="20156" y="7249"/>
                  <a:pt x="20237" y="7205"/>
                  <a:pt x="20255" y="7115"/>
                </a:cubicBezTo>
                <a:cubicBezTo>
                  <a:pt x="20309" y="7096"/>
                  <a:pt x="20357" y="6964"/>
                  <a:pt x="20319" y="6891"/>
                </a:cubicBezTo>
                <a:lnTo>
                  <a:pt x="20406" y="6602"/>
                </a:lnTo>
                <a:cubicBezTo>
                  <a:pt x="20481" y="6576"/>
                  <a:pt x="20534" y="6266"/>
                  <a:pt x="20568" y="6152"/>
                </a:cubicBezTo>
                <a:cubicBezTo>
                  <a:pt x="20628" y="6058"/>
                  <a:pt x="20657" y="6028"/>
                  <a:pt x="20695" y="5910"/>
                </a:cubicBezTo>
                <a:cubicBezTo>
                  <a:pt x="20715" y="5749"/>
                  <a:pt x="20777" y="5898"/>
                  <a:pt x="20790" y="5709"/>
                </a:cubicBezTo>
                <a:cubicBezTo>
                  <a:pt x="20787" y="5535"/>
                  <a:pt x="20830" y="5576"/>
                  <a:pt x="20857" y="5342"/>
                </a:cubicBezTo>
                <a:cubicBezTo>
                  <a:pt x="20853" y="5218"/>
                  <a:pt x="20878" y="5133"/>
                  <a:pt x="20877" y="5064"/>
                </a:cubicBezTo>
                <a:cubicBezTo>
                  <a:pt x="20905" y="4949"/>
                  <a:pt x="20914" y="4936"/>
                  <a:pt x="20927" y="4782"/>
                </a:cubicBezTo>
                <a:cubicBezTo>
                  <a:pt x="20944" y="4696"/>
                  <a:pt x="21035" y="4598"/>
                  <a:pt x="20973" y="4510"/>
                </a:cubicBezTo>
                <a:cubicBezTo>
                  <a:pt x="21015" y="4455"/>
                  <a:pt x="21143" y="4459"/>
                  <a:pt x="21082" y="4354"/>
                </a:cubicBezTo>
                <a:cubicBezTo>
                  <a:pt x="21158" y="4398"/>
                  <a:pt x="21087" y="4212"/>
                  <a:pt x="21155" y="4211"/>
                </a:cubicBezTo>
                <a:cubicBezTo>
                  <a:pt x="21212" y="4216"/>
                  <a:pt x="21331" y="3768"/>
                  <a:pt x="21345" y="3740"/>
                </a:cubicBezTo>
                <a:cubicBezTo>
                  <a:pt x="21373" y="3625"/>
                  <a:pt x="21403" y="3621"/>
                  <a:pt x="21425" y="3505"/>
                </a:cubicBezTo>
                <a:cubicBezTo>
                  <a:pt x="21468" y="3335"/>
                  <a:pt x="21387" y="3226"/>
                  <a:pt x="21425" y="3134"/>
                </a:cubicBezTo>
                <a:cubicBezTo>
                  <a:pt x="21482" y="3029"/>
                  <a:pt x="21402" y="2812"/>
                  <a:pt x="21443" y="2642"/>
                </a:cubicBezTo>
                <a:cubicBezTo>
                  <a:pt x="21483" y="2429"/>
                  <a:pt x="21571" y="2384"/>
                  <a:pt x="21552" y="2006"/>
                </a:cubicBezTo>
                <a:cubicBezTo>
                  <a:pt x="21526" y="1695"/>
                  <a:pt x="21572" y="1688"/>
                  <a:pt x="21596" y="1352"/>
                </a:cubicBezTo>
                <a:lnTo>
                  <a:pt x="21600" y="1278"/>
                </a:lnTo>
                <a:lnTo>
                  <a:pt x="21600" y="358"/>
                </a:lnTo>
                <a:lnTo>
                  <a:pt x="21595" y="346"/>
                </a:lnTo>
                <a:lnTo>
                  <a:pt x="21600" y="328"/>
                </a:lnTo>
                <a:lnTo>
                  <a:pt x="21600" y="281"/>
                </a:lnTo>
                <a:lnTo>
                  <a:pt x="21491" y="198"/>
                </a:lnTo>
                <a:lnTo>
                  <a:pt x="21588" y="19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5951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95B87-F058-8885-3CAC-1DEBE9334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6450" y="263524"/>
            <a:ext cx="6305550" cy="6594389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6. Setting Sensitivity Level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We have set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Sensitivity Level 7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This defines how "sensitive" the bot is to variations in user queries, meaning it can be more attentive to specific questions or nuances. Level 7 on a scale from 1 to 10 - well above average—competent and confident, but without needing to achieve perfection</a:t>
            </a:r>
            <a:endParaRPr lang="en-GB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7. Testing and Optimization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Once the bot is created, it should be tested with a variety of questions and scenarios to ensure it responds adequately.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Make adjustments to settings or the database as needed to improve its performance.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endParaRPr lang="en-BG" dirty="0"/>
          </a:p>
        </p:txBody>
      </p:sp>
      <p:pic>
        <p:nvPicPr>
          <p:cNvPr id="5" name="PortugalLisbon2.jpeg" descr="PortugalLisbon2.jpeg">
            <a:extLst>
              <a:ext uri="{FF2B5EF4-FFF2-40B4-BE49-F238E27FC236}">
                <a16:creationId xmlns:a16="http://schemas.microsoft.com/office/drawing/2014/main" id="{349C73FB-05CC-C53F-6F82-75D472F675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05" r="5408"/>
          <a:stretch>
            <a:fillRect/>
          </a:stretch>
        </p:blipFill>
        <p:spPr>
          <a:xfrm>
            <a:off x="-12680" y="-1"/>
            <a:ext cx="6116079" cy="6857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600" extrusionOk="0">
                <a:moveTo>
                  <a:pt x="0" y="0"/>
                </a:moveTo>
                <a:lnTo>
                  <a:pt x="0" y="21600"/>
                </a:lnTo>
                <a:lnTo>
                  <a:pt x="12913" y="21600"/>
                </a:lnTo>
                <a:cubicBezTo>
                  <a:pt x="12953" y="21555"/>
                  <a:pt x="12973" y="21498"/>
                  <a:pt x="12963" y="21431"/>
                </a:cubicBezTo>
                <a:cubicBezTo>
                  <a:pt x="12953" y="21242"/>
                  <a:pt x="12814" y="21120"/>
                  <a:pt x="12674" y="21165"/>
                </a:cubicBezTo>
                <a:cubicBezTo>
                  <a:pt x="12235" y="21310"/>
                  <a:pt x="11854" y="21053"/>
                  <a:pt x="11414" y="21120"/>
                </a:cubicBezTo>
                <a:cubicBezTo>
                  <a:pt x="11804" y="20975"/>
                  <a:pt x="12193" y="20841"/>
                  <a:pt x="12583" y="20696"/>
                </a:cubicBezTo>
                <a:cubicBezTo>
                  <a:pt x="12013" y="20629"/>
                  <a:pt x="11445" y="20829"/>
                  <a:pt x="10875" y="20951"/>
                </a:cubicBezTo>
                <a:cubicBezTo>
                  <a:pt x="10696" y="20996"/>
                  <a:pt x="10406" y="21244"/>
                  <a:pt x="10366" y="20920"/>
                </a:cubicBezTo>
                <a:cubicBezTo>
                  <a:pt x="10346" y="20708"/>
                  <a:pt x="10646" y="20673"/>
                  <a:pt x="10816" y="20608"/>
                </a:cubicBezTo>
                <a:cubicBezTo>
                  <a:pt x="11585" y="20306"/>
                  <a:pt x="12352" y="20116"/>
                  <a:pt x="13131" y="19904"/>
                </a:cubicBezTo>
                <a:cubicBezTo>
                  <a:pt x="13201" y="19881"/>
                  <a:pt x="13303" y="19893"/>
                  <a:pt x="13353" y="19838"/>
                </a:cubicBezTo>
                <a:cubicBezTo>
                  <a:pt x="13763" y="19414"/>
                  <a:pt x="14260" y="19257"/>
                  <a:pt x="14809" y="18934"/>
                </a:cubicBezTo>
                <a:cubicBezTo>
                  <a:pt x="14470" y="18811"/>
                  <a:pt x="14232" y="19112"/>
                  <a:pt x="13952" y="19056"/>
                </a:cubicBezTo>
                <a:cubicBezTo>
                  <a:pt x="14252" y="18733"/>
                  <a:pt x="14591" y="18666"/>
                  <a:pt x="14891" y="18476"/>
                </a:cubicBezTo>
                <a:cubicBezTo>
                  <a:pt x="15101" y="18342"/>
                  <a:pt x="15909" y="17939"/>
                  <a:pt x="16029" y="17818"/>
                </a:cubicBezTo>
                <a:cubicBezTo>
                  <a:pt x="16398" y="17472"/>
                  <a:pt x="16868" y="17294"/>
                  <a:pt x="17168" y="16836"/>
                </a:cubicBezTo>
                <a:cubicBezTo>
                  <a:pt x="17388" y="16513"/>
                  <a:pt x="17736" y="16556"/>
                  <a:pt x="17986" y="16321"/>
                </a:cubicBezTo>
                <a:cubicBezTo>
                  <a:pt x="18076" y="16110"/>
                  <a:pt x="17917" y="16067"/>
                  <a:pt x="17857" y="15955"/>
                </a:cubicBezTo>
                <a:cubicBezTo>
                  <a:pt x="17787" y="15810"/>
                  <a:pt x="17926" y="15720"/>
                  <a:pt x="17966" y="15541"/>
                </a:cubicBezTo>
                <a:cubicBezTo>
                  <a:pt x="17496" y="15764"/>
                  <a:pt x="17058" y="15909"/>
                  <a:pt x="16529" y="15999"/>
                </a:cubicBezTo>
                <a:cubicBezTo>
                  <a:pt x="16709" y="15698"/>
                  <a:pt x="16918" y="15820"/>
                  <a:pt x="17058" y="15709"/>
                </a:cubicBezTo>
                <a:cubicBezTo>
                  <a:pt x="17148" y="15631"/>
                  <a:pt x="17297" y="15597"/>
                  <a:pt x="17277" y="15430"/>
                </a:cubicBezTo>
                <a:cubicBezTo>
                  <a:pt x="17257" y="15296"/>
                  <a:pt x="17138" y="15319"/>
                  <a:pt x="17058" y="15341"/>
                </a:cubicBezTo>
                <a:cubicBezTo>
                  <a:pt x="16719" y="15408"/>
                  <a:pt x="16397" y="15441"/>
                  <a:pt x="16087" y="15129"/>
                </a:cubicBezTo>
                <a:cubicBezTo>
                  <a:pt x="16916" y="14616"/>
                  <a:pt x="17847" y="14771"/>
                  <a:pt x="18596" y="14046"/>
                </a:cubicBezTo>
                <a:cubicBezTo>
                  <a:pt x="18496" y="13845"/>
                  <a:pt x="18346" y="13958"/>
                  <a:pt x="18246" y="13991"/>
                </a:cubicBezTo>
                <a:cubicBezTo>
                  <a:pt x="17537" y="14203"/>
                  <a:pt x="15019" y="14024"/>
                  <a:pt x="14650" y="14259"/>
                </a:cubicBezTo>
                <a:cubicBezTo>
                  <a:pt x="14420" y="14404"/>
                  <a:pt x="14182" y="14471"/>
                  <a:pt x="13942" y="14404"/>
                </a:cubicBezTo>
                <a:cubicBezTo>
                  <a:pt x="13653" y="14326"/>
                  <a:pt x="15368" y="14012"/>
                  <a:pt x="15778" y="13521"/>
                </a:cubicBezTo>
                <a:cubicBezTo>
                  <a:pt x="15977" y="13287"/>
                  <a:pt x="17756" y="12071"/>
                  <a:pt x="18555" y="11691"/>
                </a:cubicBezTo>
                <a:cubicBezTo>
                  <a:pt x="18455" y="11502"/>
                  <a:pt x="18175" y="11636"/>
                  <a:pt x="18225" y="11301"/>
                </a:cubicBezTo>
                <a:cubicBezTo>
                  <a:pt x="18655" y="11101"/>
                  <a:pt x="19145" y="11078"/>
                  <a:pt x="19645" y="10778"/>
                </a:cubicBezTo>
                <a:cubicBezTo>
                  <a:pt x="19435" y="10588"/>
                  <a:pt x="19175" y="10722"/>
                  <a:pt x="18956" y="10666"/>
                </a:cubicBezTo>
                <a:cubicBezTo>
                  <a:pt x="19085" y="10398"/>
                  <a:pt x="19305" y="10432"/>
                  <a:pt x="19485" y="10365"/>
                </a:cubicBezTo>
                <a:cubicBezTo>
                  <a:pt x="19645" y="10309"/>
                  <a:pt x="20003" y="9841"/>
                  <a:pt x="19934" y="9862"/>
                </a:cubicBezTo>
                <a:cubicBezTo>
                  <a:pt x="19255" y="10097"/>
                  <a:pt x="18565" y="10074"/>
                  <a:pt x="17886" y="10309"/>
                </a:cubicBezTo>
                <a:cubicBezTo>
                  <a:pt x="17656" y="10387"/>
                  <a:pt x="17407" y="10520"/>
                  <a:pt x="17307" y="10130"/>
                </a:cubicBezTo>
                <a:cubicBezTo>
                  <a:pt x="17277" y="10018"/>
                  <a:pt x="17307" y="9973"/>
                  <a:pt x="16987" y="10151"/>
                </a:cubicBezTo>
                <a:cubicBezTo>
                  <a:pt x="16857" y="10218"/>
                  <a:pt x="16699" y="10297"/>
                  <a:pt x="16579" y="10151"/>
                </a:cubicBezTo>
                <a:cubicBezTo>
                  <a:pt x="16659" y="9962"/>
                  <a:pt x="16807" y="10008"/>
                  <a:pt x="16926" y="9952"/>
                </a:cubicBezTo>
                <a:cubicBezTo>
                  <a:pt x="17226" y="9797"/>
                  <a:pt x="18076" y="9239"/>
                  <a:pt x="18365" y="9071"/>
                </a:cubicBezTo>
                <a:cubicBezTo>
                  <a:pt x="18964" y="8725"/>
                  <a:pt x="19334" y="8792"/>
                  <a:pt x="19953" y="8412"/>
                </a:cubicBezTo>
                <a:cubicBezTo>
                  <a:pt x="19743" y="8435"/>
                  <a:pt x="19814" y="8312"/>
                  <a:pt x="19614" y="8312"/>
                </a:cubicBezTo>
                <a:cubicBezTo>
                  <a:pt x="19524" y="8312"/>
                  <a:pt x="19425" y="8290"/>
                  <a:pt x="19435" y="8156"/>
                </a:cubicBezTo>
                <a:cubicBezTo>
                  <a:pt x="19435" y="8022"/>
                  <a:pt x="20542" y="7252"/>
                  <a:pt x="20392" y="7196"/>
                </a:cubicBezTo>
                <a:cubicBezTo>
                  <a:pt x="19983" y="7029"/>
                  <a:pt x="18895" y="7654"/>
                  <a:pt x="19164" y="7375"/>
                </a:cubicBezTo>
                <a:cubicBezTo>
                  <a:pt x="19564" y="6962"/>
                  <a:pt x="19624" y="6873"/>
                  <a:pt x="19924" y="6806"/>
                </a:cubicBezTo>
                <a:cubicBezTo>
                  <a:pt x="20183" y="6739"/>
                  <a:pt x="21111" y="5589"/>
                  <a:pt x="21370" y="5489"/>
                </a:cubicBezTo>
                <a:cubicBezTo>
                  <a:pt x="21600" y="5399"/>
                  <a:pt x="20742" y="5188"/>
                  <a:pt x="20203" y="5121"/>
                </a:cubicBezTo>
                <a:cubicBezTo>
                  <a:pt x="19684" y="5054"/>
                  <a:pt x="18964" y="5333"/>
                  <a:pt x="18475" y="5054"/>
                </a:cubicBezTo>
                <a:cubicBezTo>
                  <a:pt x="18844" y="4942"/>
                  <a:pt x="16718" y="4831"/>
                  <a:pt x="16029" y="4820"/>
                </a:cubicBezTo>
                <a:cubicBezTo>
                  <a:pt x="16079" y="4798"/>
                  <a:pt x="16119" y="4764"/>
                  <a:pt x="16129" y="4664"/>
                </a:cubicBezTo>
                <a:cubicBezTo>
                  <a:pt x="16139" y="4496"/>
                  <a:pt x="15930" y="4619"/>
                  <a:pt x="15890" y="4462"/>
                </a:cubicBezTo>
                <a:cubicBezTo>
                  <a:pt x="16139" y="4229"/>
                  <a:pt x="16428" y="4418"/>
                  <a:pt x="16688" y="4229"/>
                </a:cubicBezTo>
                <a:cubicBezTo>
                  <a:pt x="16827" y="4006"/>
                  <a:pt x="16538" y="3983"/>
                  <a:pt x="16608" y="3760"/>
                </a:cubicBezTo>
                <a:cubicBezTo>
                  <a:pt x="17417" y="3526"/>
                  <a:pt x="17576" y="3157"/>
                  <a:pt x="18375" y="2811"/>
                </a:cubicBezTo>
                <a:cubicBezTo>
                  <a:pt x="18425" y="2789"/>
                  <a:pt x="18465" y="2722"/>
                  <a:pt x="18425" y="2578"/>
                </a:cubicBezTo>
                <a:cubicBezTo>
                  <a:pt x="18086" y="2533"/>
                  <a:pt x="17697" y="2656"/>
                  <a:pt x="17318" y="2734"/>
                </a:cubicBezTo>
                <a:cubicBezTo>
                  <a:pt x="16729" y="2856"/>
                  <a:pt x="16738" y="2867"/>
                  <a:pt x="16219" y="2510"/>
                </a:cubicBezTo>
                <a:cubicBezTo>
                  <a:pt x="16119" y="2443"/>
                  <a:pt x="15948" y="2432"/>
                  <a:pt x="15849" y="2555"/>
                </a:cubicBezTo>
                <a:cubicBezTo>
                  <a:pt x="15649" y="2800"/>
                  <a:pt x="15500" y="2789"/>
                  <a:pt x="15320" y="2644"/>
                </a:cubicBezTo>
                <a:cubicBezTo>
                  <a:pt x="15131" y="2499"/>
                  <a:pt x="14839" y="2698"/>
                  <a:pt x="14600" y="2488"/>
                </a:cubicBezTo>
                <a:cubicBezTo>
                  <a:pt x="15069" y="2298"/>
                  <a:pt x="15488" y="2276"/>
                  <a:pt x="15987" y="2265"/>
                </a:cubicBezTo>
                <a:cubicBezTo>
                  <a:pt x="15838" y="1964"/>
                  <a:pt x="15628" y="1975"/>
                  <a:pt x="15448" y="1964"/>
                </a:cubicBezTo>
                <a:cubicBezTo>
                  <a:pt x="14739" y="1941"/>
                  <a:pt x="14030" y="1964"/>
                  <a:pt x="13331" y="1852"/>
                </a:cubicBezTo>
                <a:cubicBezTo>
                  <a:pt x="13152" y="1820"/>
                  <a:pt x="12973" y="1807"/>
                  <a:pt x="12813" y="1729"/>
                </a:cubicBezTo>
                <a:cubicBezTo>
                  <a:pt x="10944" y="870"/>
                  <a:pt x="13362" y="334"/>
                  <a:pt x="11334" y="100"/>
                </a:cubicBezTo>
                <a:cubicBezTo>
                  <a:pt x="10984" y="55"/>
                  <a:pt x="10626" y="33"/>
                  <a:pt x="10276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6947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8C42A-EC36-3B46-DE73-D423752B0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00" y="815974"/>
            <a:ext cx="6362680" cy="5222875"/>
          </a:xfrm>
        </p:spPr>
        <p:txBody>
          <a:bodyPr/>
          <a:lstStyle/>
          <a:p>
            <a:pPr marL="0" indent="0" algn="l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8. Deployment and Maintenance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After successful testing, the bot can be deployed in a real environment.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Continuous monitoring and database updates are key to ensuring that the chatbot provides relevant responses over time</a:t>
            </a:r>
          </a:p>
          <a:p>
            <a:endParaRPr lang="en-BG" dirty="0"/>
          </a:p>
        </p:txBody>
      </p:sp>
      <p:pic>
        <p:nvPicPr>
          <p:cNvPr id="4" name="Polandddgg.jpeg" descr="Polandddgg.jpeg">
            <a:extLst>
              <a:ext uri="{FF2B5EF4-FFF2-40B4-BE49-F238E27FC236}">
                <a16:creationId xmlns:a16="http://schemas.microsoft.com/office/drawing/2014/main" id="{414B00E4-2C68-2ABE-84EB-4AA517FE06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07" r="5410"/>
          <a:stretch>
            <a:fillRect/>
          </a:stretch>
        </p:blipFill>
        <p:spPr>
          <a:xfrm>
            <a:off x="20" y="10"/>
            <a:ext cx="6116079" cy="685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8" h="21600" extrusionOk="0">
                <a:moveTo>
                  <a:pt x="0" y="0"/>
                </a:moveTo>
                <a:lnTo>
                  <a:pt x="0" y="21600"/>
                </a:lnTo>
                <a:lnTo>
                  <a:pt x="12913" y="21600"/>
                </a:lnTo>
                <a:cubicBezTo>
                  <a:pt x="12953" y="21555"/>
                  <a:pt x="12973" y="21500"/>
                  <a:pt x="12963" y="21432"/>
                </a:cubicBezTo>
                <a:cubicBezTo>
                  <a:pt x="12953" y="21244"/>
                  <a:pt x="12814" y="21120"/>
                  <a:pt x="12674" y="21165"/>
                </a:cubicBezTo>
                <a:cubicBezTo>
                  <a:pt x="12235" y="21310"/>
                  <a:pt x="11854" y="21053"/>
                  <a:pt x="11414" y="21120"/>
                </a:cubicBezTo>
                <a:cubicBezTo>
                  <a:pt x="11804" y="20975"/>
                  <a:pt x="12193" y="20841"/>
                  <a:pt x="12583" y="20696"/>
                </a:cubicBezTo>
                <a:cubicBezTo>
                  <a:pt x="12013" y="20629"/>
                  <a:pt x="11445" y="20830"/>
                  <a:pt x="10875" y="20952"/>
                </a:cubicBezTo>
                <a:cubicBezTo>
                  <a:pt x="10696" y="20998"/>
                  <a:pt x="10406" y="21244"/>
                  <a:pt x="10366" y="20920"/>
                </a:cubicBezTo>
                <a:cubicBezTo>
                  <a:pt x="10346" y="20708"/>
                  <a:pt x="10646" y="20673"/>
                  <a:pt x="10816" y="20608"/>
                </a:cubicBezTo>
                <a:cubicBezTo>
                  <a:pt x="11585" y="20305"/>
                  <a:pt x="12352" y="20116"/>
                  <a:pt x="13131" y="19904"/>
                </a:cubicBezTo>
                <a:cubicBezTo>
                  <a:pt x="13201" y="19881"/>
                  <a:pt x="13303" y="19892"/>
                  <a:pt x="13353" y="19838"/>
                </a:cubicBezTo>
                <a:cubicBezTo>
                  <a:pt x="13763" y="19414"/>
                  <a:pt x="14260" y="19257"/>
                  <a:pt x="14809" y="18934"/>
                </a:cubicBezTo>
                <a:cubicBezTo>
                  <a:pt x="14470" y="18811"/>
                  <a:pt x="14232" y="19112"/>
                  <a:pt x="13952" y="19056"/>
                </a:cubicBezTo>
                <a:cubicBezTo>
                  <a:pt x="14252" y="18733"/>
                  <a:pt x="14591" y="18666"/>
                  <a:pt x="14891" y="18476"/>
                </a:cubicBezTo>
                <a:cubicBezTo>
                  <a:pt x="15101" y="18342"/>
                  <a:pt x="15909" y="17940"/>
                  <a:pt x="16029" y="17818"/>
                </a:cubicBezTo>
                <a:cubicBezTo>
                  <a:pt x="16398" y="17472"/>
                  <a:pt x="16868" y="17294"/>
                  <a:pt x="17168" y="16836"/>
                </a:cubicBezTo>
                <a:cubicBezTo>
                  <a:pt x="17388" y="16513"/>
                  <a:pt x="17736" y="16557"/>
                  <a:pt x="17986" y="16322"/>
                </a:cubicBezTo>
                <a:cubicBezTo>
                  <a:pt x="18076" y="16112"/>
                  <a:pt x="17917" y="16067"/>
                  <a:pt x="17857" y="15955"/>
                </a:cubicBezTo>
                <a:cubicBezTo>
                  <a:pt x="17787" y="15810"/>
                  <a:pt x="17926" y="15720"/>
                  <a:pt x="17966" y="15541"/>
                </a:cubicBezTo>
                <a:cubicBezTo>
                  <a:pt x="17496" y="15764"/>
                  <a:pt x="17058" y="15909"/>
                  <a:pt x="16529" y="15999"/>
                </a:cubicBezTo>
                <a:cubicBezTo>
                  <a:pt x="16709" y="15698"/>
                  <a:pt x="16918" y="15820"/>
                  <a:pt x="17058" y="15709"/>
                </a:cubicBezTo>
                <a:cubicBezTo>
                  <a:pt x="17148" y="15631"/>
                  <a:pt x="17297" y="15597"/>
                  <a:pt x="17277" y="15430"/>
                </a:cubicBezTo>
                <a:cubicBezTo>
                  <a:pt x="17257" y="15296"/>
                  <a:pt x="17138" y="15319"/>
                  <a:pt x="17058" y="15341"/>
                </a:cubicBezTo>
                <a:cubicBezTo>
                  <a:pt x="16719" y="15408"/>
                  <a:pt x="16397" y="15441"/>
                  <a:pt x="16087" y="15129"/>
                </a:cubicBezTo>
                <a:cubicBezTo>
                  <a:pt x="16916" y="14616"/>
                  <a:pt x="17847" y="14771"/>
                  <a:pt x="18596" y="14046"/>
                </a:cubicBezTo>
                <a:cubicBezTo>
                  <a:pt x="18496" y="13845"/>
                  <a:pt x="18346" y="13958"/>
                  <a:pt x="18246" y="13991"/>
                </a:cubicBezTo>
                <a:cubicBezTo>
                  <a:pt x="17537" y="14203"/>
                  <a:pt x="15019" y="14024"/>
                  <a:pt x="14650" y="14259"/>
                </a:cubicBezTo>
                <a:cubicBezTo>
                  <a:pt x="14420" y="14404"/>
                  <a:pt x="14182" y="14471"/>
                  <a:pt x="13942" y="14404"/>
                </a:cubicBezTo>
                <a:cubicBezTo>
                  <a:pt x="13653" y="14326"/>
                  <a:pt x="15368" y="14013"/>
                  <a:pt x="15778" y="13522"/>
                </a:cubicBezTo>
                <a:cubicBezTo>
                  <a:pt x="15977" y="13289"/>
                  <a:pt x="17756" y="12072"/>
                  <a:pt x="18555" y="11692"/>
                </a:cubicBezTo>
                <a:cubicBezTo>
                  <a:pt x="18455" y="11504"/>
                  <a:pt x="18175" y="11638"/>
                  <a:pt x="18225" y="11302"/>
                </a:cubicBezTo>
                <a:cubicBezTo>
                  <a:pt x="18655" y="11102"/>
                  <a:pt x="19145" y="11078"/>
                  <a:pt x="19645" y="10778"/>
                </a:cubicBezTo>
                <a:cubicBezTo>
                  <a:pt x="19435" y="10588"/>
                  <a:pt x="19175" y="10722"/>
                  <a:pt x="18956" y="10666"/>
                </a:cubicBezTo>
                <a:cubicBezTo>
                  <a:pt x="19085" y="10398"/>
                  <a:pt x="19305" y="10432"/>
                  <a:pt x="19485" y="10365"/>
                </a:cubicBezTo>
                <a:cubicBezTo>
                  <a:pt x="19645" y="10309"/>
                  <a:pt x="20003" y="9841"/>
                  <a:pt x="19934" y="9862"/>
                </a:cubicBezTo>
                <a:cubicBezTo>
                  <a:pt x="19255" y="10097"/>
                  <a:pt x="18565" y="10074"/>
                  <a:pt x="17886" y="10309"/>
                </a:cubicBezTo>
                <a:cubicBezTo>
                  <a:pt x="17656" y="10387"/>
                  <a:pt x="17407" y="10520"/>
                  <a:pt x="17307" y="10130"/>
                </a:cubicBezTo>
                <a:cubicBezTo>
                  <a:pt x="17277" y="10018"/>
                  <a:pt x="17307" y="9974"/>
                  <a:pt x="16987" y="10152"/>
                </a:cubicBezTo>
                <a:cubicBezTo>
                  <a:pt x="16857" y="10220"/>
                  <a:pt x="16699" y="10298"/>
                  <a:pt x="16579" y="10152"/>
                </a:cubicBezTo>
                <a:cubicBezTo>
                  <a:pt x="16659" y="9964"/>
                  <a:pt x="16807" y="10008"/>
                  <a:pt x="16926" y="9952"/>
                </a:cubicBezTo>
                <a:cubicBezTo>
                  <a:pt x="17226" y="9797"/>
                  <a:pt x="18076" y="9239"/>
                  <a:pt x="18365" y="9071"/>
                </a:cubicBezTo>
                <a:cubicBezTo>
                  <a:pt x="18964" y="8725"/>
                  <a:pt x="19334" y="8792"/>
                  <a:pt x="19953" y="8412"/>
                </a:cubicBezTo>
                <a:cubicBezTo>
                  <a:pt x="19743" y="8436"/>
                  <a:pt x="19814" y="8312"/>
                  <a:pt x="19614" y="8312"/>
                </a:cubicBezTo>
                <a:cubicBezTo>
                  <a:pt x="19524" y="8312"/>
                  <a:pt x="19425" y="8290"/>
                  <a:pt x="19435" y="8156"/>
                </a:cubicBezTo>
                <a:cubicBezTo>
                  <a:pt x="19435" y="8022"/>
                  <a:pt x="20542" y="7252"/>
                  <a:pt x="20392" y="7196"/>
                </a:cubicBezTo>
                <a:cubicBezTo>
                  <a:pt x="19983" y="7029"/>
                  <a:pt x="18895" y="7654"/>
                  <a:pt x="19164" y="7375"/>
                </a:cubicBezTo>
                <a:cubicBezTo>
                  <a:pt x="19564" y="6962"/>
                  <a:pt x="19624" y="6873"/>
                  <a:pt x="19924" y="6806"/>
                </a:cubicBezTo>
                <a:cubicBezTo>
                  <a:pt x="20183" y="6739"/>
                  <a:pt x="21111" y="5589"/>
                  <a:pt x="21370" y="5489"/>
                </a:cubicBezTo>
                <a:cubicBezTo>
                  <a:pt x="21600" y="5399"/>
                  <a:pt x="20742" y="5188"/>
                  <a:pt x="20203" y="5121"/>
                </a:cubicBezTo>
                <a:cubicBezTo>
                  <a:pt x="19684" y="5054"/>
                  <a:pt x="18964" y="5333"/>
                  <a:pt x="18475" y="5054"/>
                </a:cubicBezTo>
                <a:cubicBezTo>
                  <a:pt x="18844" y="4942"/>
                  <a:pt x="16718" y="4831"/>
                  <a:pt x="16029" y="4820"/>
                </a:cubicBezTo>
                <a:cubicBezTo>
                  <a:pt x="16079" y="4798"/>
                  <a:pt x="16119" y="4764"/>
                  <a:pt x="16129" y="4664"/>
                </a:cubicBezTo>
                <a:cubicBezTo>
                  <a:pt x="16139" y="4496"/>
                  <a:pt x="15930" y="4619"/>
                  <a:pt x="15890" y="4462"/>
                </a:cubicBezTo>
                <a:cubicBezTo>
                  <a:pt x="16139" y="4229"/>
                  <a:pt x="16428" y="4418"/>
                  <a:pt x="16688" y="4229"/>
                </a:cubicBezTo>
                <a:cubicBezTo>
                  <a:pt x="16827" y="4006"/>
                  <a:pt x="16538" y="3983"/>
                  <a:pt x="16608" y="3760"/>
                </a:cubicBezTo>
                <a:cubicBezTo>
                  <a:pt x="17417" y="3526"/>
                  <a:pt x="17576" y="3157"/>
                  <a:pt x="18375" y="2811"/>
                </a:cubicBezTo>
                <a:cubicBezTo>
                  <a:pt x="18425" y="2789"/>
                  <a:pt x="18465" y="2722"/>
                  <a:pt x="18425" y="2578"/>
                </a:cubicBezTo>
                <a:cubicBezTo>
                  <a:pt x="18086" y="2532"/>
                  <a:pt x="17697" y="2656"/>
                  <a:pt x="17318" y="2734"/>
                </a:cubicBezTo>
                <a:cubicBezTo>
                  <a:pt x="16729" y="2856"/>
                  <a:pt x="16738" y="2867"/>
                  <a:pt x="16219" y="2510"/>
                </a:cubicBezTo>
                <a:cubicBezTo>
                  <a:pt x="16119" y="2443"/>
                  <a:pt x="15948" y="2432"/>
                  <a:pt x="15849" y="2555"/>
                </a:cubicBezTo>
                <a:cubicBezTo>
                  <a:pt x="15649" y="2800"/>
                  <a:pt x="15500" y="2789"/>
                  <a:pt x="15320" y="2644"/>
                </a:cubicBezTo>
                <a:cubicBezTo>
                  <a:pt x="15131" y="2499"/>
                  <a:pt x="14839" y="2698"/>
                  <a:pt x="14600" y="2488"/>
                </a:cubicBezTo>
                <a:cubicBezTo>
                  <a:pt x="15069" y="2298"/>
                  <a:pt x="15488" y="2276"/>
                  <a:pt x="15987" y="2265"/>
                </a:cubicBezTo>
                <a:cubicBezTo>
                  <a:pt x="15838" y="1964"/>
                  <a:pt x="15628" y="1975"/>
                  <a:pt x="15448" y="1964"/>
                </a:cubicBezTo>
                <a:cubicBezTo>
                  <a:pt x="14739" y="1941"/>
                  <a:pt x="14030" y="1964"/>
                  <a:pt x="13331" y="1852"/>
                </a:cubicBezTo>
                <a:cubicBezTo>
                  <a:pt x="13152" y="1819"/>
                  <a:pt x="12973" y="1807"/>
                  <a:pt x="12813" y="1729"/>
                </a:cubicBezTo>
                <a:cubicBezTo>
                  <a:pt x="10944" y="870"/>
                  <a:pt x="13362" y="334"/>
                  <a:pt x="11334" y="100"/>
                </a:cubicBezTo>
                <a:cubicBezTo>
                  <a:pt x="10984" y="55"/>
                  <a:pt x="10626" y="33"/>
                  <a:pt x="10276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0555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7FB362-060F-F1B7-E8C3-5AACE40E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693"/>
            <a:ext cx="5215811" cy="2011231"/>
          </a:xfrm>
        </p:spPr>
        <p:txBody>
          <a:bodyPr>
            <a:normAutofit/>
          </a:bodyPr>
          <a:lstStyle/>
          <a:p>
            <a:pPr algn="l"/>
            <a:r>
              <a:rPr lang="en-GB" b="1" dirty="0"/>
              <a:t>Ethical and Social Implications of General AI</a:t>
            </a:r>
            <a:endParaRPr lang="en-GB" sz="36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87D4AB-3F74-FEEC-1950-6C5721E0E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982835"/>
            <a:ext cx="4752622" cy="476252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endParaRPr lang="bg-BG" sz="1800" u="sng" dirty="0">
              <a:solidFill>
                <a:schemeClr val="tx2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  <a:ea typeface="+mn-lt"/>
                <a:cs typeface="+mn-lt"/>
              </a:rPr>
              <a:t>Key considerations </a:t>
            </a:r>
            <a:endParaRPr lang="bg-BG" sz="2400" b="1" dirty="0">
              <a:solidFill>
                <a:schemeClr val="tx2"/>
              </a:solidFill>
              <a:ea typeface="+mn-lt"/>
              <a:cs typeface="+mn-lt"/>
            </a:endParaRPr>
          </a:p>
          <a:p>
            <a:pPr marL="0" indent="0">
              <a:buNone/>
              <a:defRPr sz="1800"/>
            </a:pPr>
            <a:r>
              <a:rPr lang="en-GB" sz="2400" dirty="0"/>
              <a:t>Workforce Impact</a:t>
            </a:r>
          </a:p>
          <a:p>
            <a:pPr marL="0" indent="0">
              <a:buNone/>
              <a:defRPr sz="1800"/>
            </a:pPr>
            <a:r>
              <a:rPr lang="en-GB" sz="2400" dirty="0"/>
              <a:t>How will human roles evolve alongside AI?</a:t>
            </a:r>
          </a:p>
          <a:p>
            <a:pPr marL="0" indent="0">
              <a:buNone/>
              <a:defRPr sz="1800"/>
            </a:pPr>
            <a:r>
              <a:rPr lang="en-GB" sz="2400" dirty="0"/>
              <a:t>Data Privacy</a:t>
            </a:r>
          </a:p>
          <a:p>
            <a:pPr marL="0" indent="0">
              <a:buNone/>
              <a:defRPr sz="1800"/>
            </a:pPr>
            <a:r>
              <a:rPr lang="en-GB" sz="2400" dirty="0"/>
              <a:t>Concerns over privacy, ownership, and consent in AI usage.</a:t>
            </a:r>
          </a:p>
          <a:p>
            <a:pPr marL="0" indent="0">
              <a:buNone/>
              <a:defRPr sz="1800"/>
            </a:pPr>
            <a:r>
              <a:rPr lang="en-GB" sz="2400" dirty="0"/>
              <a:t>Bias and Fairness</a:t>
            </a:r>
          </a:p>
          <a:p>
            <a:pPr marL="0" indent="0">
              <a:buNone/>
              <a:defRPr sz="1800"/>
            </a:pPr>
            <a:r>
              <a:rPr lang="en-GB" sz="2400" dirty="0"/>
              <a:t>Addressing algorithmic biases to ensure fairness in decision-making.</a:t>
            </a:r>
          </a:p>
        </p:txBody>
      </p:sp>
      <p:pic>
        <p:nvPicPr>
          <p:cNvPr id="5122" name="Picture 2" descr="A chessboard with a robot and a human playing chess, depicting the turning point Move 37 of Alpha Go, in Pixar style. The scene is set in a futuristic environment.">
            <a:extLst>
              <a:ext uri="{FF2B5EF4-FFF2-40B4-BE49-F238E27FC236}">
                <a16:creationId xmlns:a16="http://schemas.microsoft.com/office/drawing/2014/main" id="{47E1F83D-614D-11F8-54A2-AF1F6430F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11" y="0"/>
            <a:ext cx="7011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363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bot working in a field&#10;&#10;Description automatically generated">
            <a:extLst>
              <a:ext uri="{FF2B5EF4-FFF2-40B4-BE49-F238E27FC236}">
                <a16:creationId xmlns:a16="http://schemas.microsoft.com/office/drawing/2014/main" id="{24B279DD-03A3-A8EA-5E4E-6F9CE66CB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88"/>
          <a:stretch/>
        </p:blipFill>
        <p:spPr>
          <a:xfrm>
            <a:off x="-1" y="-2"/>
            <a:ext cx="6096001" cy="6858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B54791-6749-3EFF-C345-2B2D2144EC3B}"/>
              </a:ext>
            </a:extLst>
          </p:cNvPr>
          <p:cNvSpPr txBox="1"/>
          <p:nvPr/>
        </p:nvSpPr>
        <p:spPr>
          <a:xfrm>
            <a:off x="6094379" y="601441"/>
            <a:ext cx="609924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1" i="0" u="none" strike="noStrike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Compensates the lack of qualified personnel.</a:t>
            </a:r>
          </a:p>
          <a:p>
            <a:pPr algn="l"/>
            <a:endParaRPr lang="en-GB" sz="2800" b="1" i="0" u="none" strike="noStrike" dirty="0">
              <a:solidFill>
                <a:srgbClr val="000000"/>
              </a:solidFill>
              <a:effectLst/>
              <a:cs typeface="Calibri" panose="020F0502020204030204" pitchFamily="34" charset="0"/>
            </a:endParaRPr>
          </a:p>
          <a:p>
            <a:pPr algn="l"/>
            <a:r>
              <a:rPr lang="en-GB" sz="2800" b="1" i="0" u="none" strike="noStrike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Supports routine tasks and saves time.</a:t>
            </a:r>
          </a:p>
          <a:p>
            <a:pPr algn="l"/>
            <a:endParaRPr lang="en-GB" sz="2800" b="1" i="0" u="none" strike="noStrike" dirty="0">
              <a:solidFill>
                <a:srgbClr val="000000"/>
              </a:solidFill>
              <a:effectLst/>
              <a:cs typeface="Calibri" panose="020F0502020204030204" pitchFamily="34" charset="0"/>
            </a:endParaRPr>
          </a:p>
          <a:p>
            <a:pPr algn="l"/>
            <a:r>
              <a:rPr lang="en-GB" sz="2800" b="1" i="0" u="none" strike="noStrike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Gives confidence and supports junior positions.</a:t>
            </a:r>
          </a:p>
          <a:p>
            <a:pPr algn="l"/>
            <a:endParaRPr lang="en-GB" sz="2800" b="1" i="0" u="none" strike="noStrike" dirty="0">
              <a:solidFill>
                <a:srgbClr val="000000"/>
              </a:solidFill>
              <a:effectLst/>
              <a:cs typeface="Calibri" panose="020F0502020204030204" pitchFamily="34" charset="0"/>
            </a:endParaRPr>
          </a:p>
          <a:p>
            <a:pPr algn="l"/>
            <a:r>
              <a:rPr lang="en-GB" sz="2800" b="1" i="0" u="none" strike="noStrike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Learns from our habits and anticipates our needs.</a:t>
            </a:r>
          </a:p>
          <a:p>
            <a:pPr algn="l"/>
            <a:endParaRPr lang="en-GB" sz="2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088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FE84B-C8B9-C319-545A-705F2916D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Some ideas! </a:t>
            </a: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13762-6538-F3E9-1D7A-D0C54620F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7"/>
            <a:ext cx="7274668" cy="4802187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Writing letters, memos, orders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the workshop </a:t>
            </a:r>
            <a:endParaRPr lang="en-GB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 descr="A room with many computers and people working on computers&#10;&#10;Description automatically generated">
            <a:extLst>
              <a:ext uri="{FF2B5EF4-FFF2-40B4-BE49-F238E27FC236}">
                <a16:creationId xmlns:a16="http://schemas.microsoft.com/office/drawing/2014/main" id="{0E665455-88AA-6C25-989E-98D6A8BFD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67" r="1807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8966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0E5E-8E38-A140-86FC-0031A4586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533" y="2103437"/>
            <a:ext cx="4648200" cy="1325563"/>
          </a:xfrm>
        </p:spPr>
        <p:txBody>
          <a:bodyPr/>
          <a:lstStyle/>
          <a:p>
            <a:r>
              <a:rPr lang="en-GB" b="1" dirty="0"/>
              <a:t>Thank you!</a:t>
            </a:r>
          </a:p>
        </p:txBody>
      </p:sp>
      <p:pic>
        <p:nvPicPr>
          <p:cNvPr id="4" name="Content Placeholder 3" descr="A koala wearing a helmet&#10;&#10;Description automatically generated">
            <a:extLst>
              <a:ext uri="{FF2B5EF4-FFF2-40B4-BE49-F238E27FC236}">
                <a16:creationId xmlns:a16="http://schemas.microsoft.com/office/drawing/2014/main" id="{67EF25C5-96C8-4127-4841-88E923144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" r="168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28227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9B8EE0-F4BC-5B3E-3563-35D9DA4A0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bg-BG" sz="32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bg-BG" sz="32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everything is recent. This is an inhuman revolution.</a:t>
            </a:r>
            <a:br>
              <a:rPr lang="en-GB" sz="32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bg-BG" sz="32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65203-BF52-5075-632F-FD920B448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32" y="1388303"/>
            <a:ext cx="11350123" cy="518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38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639A3-2A40-D259-5AC1-18C11BF5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turning point - Move 37 of Alpha Go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28E39E-B78E-B2B7-6B5A-860ECBC4C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46" y="1445043"/>
            <a:ext cx="4181475" cy="4810125"/>
          </a:xfrm>
          <a:prstGeom prst="rect">
            <a:avLst/>
          </a:prstGeom>
        </p:spPr>
      </p:pic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9741AB41-D808-4691-CEE2-107486436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869" y="1445544"/>
            <a:ext cx="5243764" cy="2733676"/>
          </a:xfrm>
          <a:prstGeom prst="rect">
            <a:avLst/>
          </a:prstGeom>
        </p:spPr>
      </p:pic>
      <p:pic>
        <p:nvPicPr>
          <p:cNvPr id="6" name="Picture 5" descr="A screen with a picture of two men on it&#10;&#10;Description automatically generated">
            <a:extLst>
              <a:ext uri="{FF2B5EF4-FFF2-40B4-BE49-F238E27FC236}">
                <a16:creationId xmlns:a16="http://schemas.microsoft.com/office/drawing/2014/main" id="{C9B0D7E1-BA37-386D-9D9F-FD1EFE54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314" y="4253413"/>
            <a:ext cx="3580900" cy="20007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6A160CB-D6FF-E5E8-CF1F-30DDBDA7678C}"/>
              </a:ext>
            </a:extLst>
          </p:cNvPr>
          <p:cNvGrpSpPr/>
          <p:nvPr/>
        </p:nvGrpSpPr>
        <p:grpSpPr>
          <a:xfrm>
            <a:off x="8996864" y="171589"/>
            <a:ext cx="3261093" cy="489164"/>
            <a:chOff x="3821399" y="2375534"/>
            <a:chExt cx="3261093" cy="4891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2E5E95-48FE-C8F8-FF8B-2C2E7C1DD1F6}"/>
                </a:ext>
              </a:extLst>
            </p:cNvPr>
            <p:cNvSpPr/>
            <p:nvPr/>
          </p:nvSpPr>
          <p:spPr>
            <a:xfrm>
              <a:off x="3821399" y="2375534"/>
              <a:ext cx="3261093" cy="48916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FBBB02-9AE7-8C1A-FE00-42DDDB451802}"/>
                </a:ext>
              </a:extLst>
            </p:cNvPr>
            <p:cNvSpPr txBox="1"/>
            <p:nvPr/>
          </p:nvSpPr>
          <p:spPr>
            <a:xfrm>
              <a:off x="3821399" y="2375534"/>
              <a:ext cx="3261093" cy="4891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GB" sz="1400" b="0" i="0" u="none" kern="1200" dirty="0"/>
                <a:t>Not only studying games and calculating probabilities but playing against itself.</a:t>
              </a:r>
              <a:endParaRPr lang="bg-BG" sz="1400" kern="1200" noProof="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DAF8856-EF32-E161-FA86-0DE16ADF66EE}"/>
              </a:ext>
            </a:extLst>
          </p:cNvPr>
          <p:cNvSpPr txBox="1"/>
          <p:nvPr/>
        </p:nvSpPr>
        <p:spPr>
          <a:xfrm>
            <a:off x="5342548" y="6169709"/>
            <a:ext cx="6164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It demonstrated a level of creativity and strategic thinking that was unexpected from an AI​</a:t>
            </a:r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690592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1E377ED-7C78-505F-29B5-3A7F99B37327}"/>
              </a:ext>
            </a:extLst>
          </p:cNvPr>
          <p:cNvGrpSpPr/>
          <p:nvPr/>
        </p:nvGrpSpPr>
        <p:grpSpPr>
          <a:xfrm>
            <a:off x="1033949" y="2482321"/>
            <a:ext cx="10396051" cy="3766079"/>
            <a:chOff x="1033949" y="2482321"/>
            <a:chExt cx="10396051" cy="3766079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9CE9F93C-311C-EA43-6092-53321F153E48}"/>
                </a:ext>
              </a:extLst>
            </p:cNvPr>
            <p:cNvGraphicFramePr/>
            <p:nvPr/>
          </p:nvGraphicFramePr>
          <p:xfrm>
            <a:off x="1033949" y="4908288"/>
            <a:ext cx="10276503" cy="13401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BC4401-8DE3-991C-7A85-9C37742DE209}"/>
                </a:ext>
              </a:extLst>
            </p:cNvPr>
            <p:cNvSpPr txBox="1"/>
            <p:nvPr/>
          </p:nvSpPr>
          <p:spPr>
            <a:xfrm>
              <a:off x="1295400" y="2482321"/>
              <a:ext cx="1981200" cy="413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BG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3F703A-960E-9B04-B2CB-39D4B8138955}"/>
                </a:ext>
              </a:extLst>
            </p:cNvPr>
            <p:cNvSpPr txBox="1"/>
            <p:nvPr/>
          </p:nvSpPr>
          <p:spPr>
            <a:xfrm>
              <a:off x="10363200" y="4495800"/>
              <a:ext cx="1066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BG" dirty="0"/>
                <a:t>Action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352C3D5-ECE0-FCF9-0D9F-5018E2957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548" y="370600"/>
            <a:ext cx="10624651" cy="46367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2567"/>
            <a:ext cx="12192000" cy="6615430"/>
            <a:chOff x="0" y="242567"/>
            <a:chExt cx="12192000" cy="6615430"/>
          </a:xfrm>
        </p:grpSpPr>
        <p:sp>
          <p:nvSpPr>
            <p:cNvPr id="3" name="object 3"/>
            <p:cNvSpPr/>
            <p:nvPr/>
          </p:nvSpPr>
          <p:spPr>
            <a:xfrm>
              <a:off x="0" y="6747341"/>
              <a:ext cx="12192000" cy="57150"/>
            </a:xfrm>
            <a:custGeom>
              <a:avLst/>
              <a:gdLst/>
              <a:ahLst/>
              <a:cxnLst/>
              <a:rect l="l" t="t" r="r" b="b"/>
              <a:pathLst>
                <a:path w="12192000" h="57150">
                  <a:moveTo>
                    <a:pt x="1219200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12192000" y="5715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39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804492"/>
              <a:ext cx="12192000" cy="53975"/>
            </a:xfrm>
            <a:custGeom>
              <a:avLst/>
              <a:gdLst/>
              <a:ahLst/>
              <a:cxnLst/>
              <a:rect l="l" t="t" r="r" b="b"/>
              <a:pathLst>
                <a:path w="12192000" h="53975">
                  <a:moveTo>
                    <a:pt x="12192000" y="0"/>
                  </a:moveTo>
                  <a:lnTo>
                    <a:pt x="0" y="0"/>
                  </a:lnTo>
                  <a:lnTo>
                    <a:pt x="0" y="53508"/>
                  </a:lnTo>
                  <a:lnTo>
                    <a:pt x="12192000" y="535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683045"/>
              <a:ext cx="12192000" cy="64135"/>
            </a:xfrm>
            <a:custGeom>
              <a:avLst/>
              <a:gdLst/>
              <a:ahLst/>
              <a:cxnLst/>
              <a:rect l="l" t="t" r="r" b="b"/>
              <a:pathLst>
                <a:path w="12192000" h="64134">
                  <a:moveTo>
                    <a:pt x="12192000" y="0"/>
                  </a:moveTo>
                  <a:lnTo>
                    <a:pt x="0" y="0"/>
                  </a:lnTo>
                  <a:lnTo>
                    <a:pt x="0" y="64058"/>
                  </a:lnTo>
                  <a:lnTo>
                    <a:pt x="12192000" y="6405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350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07981" y="242567"/>
              <a:ext cx="2297499" cy="80388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447" y="84590"/>
            <a:ext cx="7036027" cy="210679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lang="en-GB" dirty="0">
                <a:effectLst/>
                <a:latin typeface="Helvetica Neue" panose="02000503000000020004" pitchFamily="2" charset="0"/>
              </a:rPr>
              <a:t>Basic architecture: neural network with mechanism for attention</a:t>
            </a:r>
            <a:br>
              <a:rPr lang="en-GB" dirty="0">
                <a:effectLst/>
                <a:latin typeface="Helvetica Neue" panose="02000503000000020004" pitchFamily="2" charset="0"/>
              </a:rPr>
            </a:br>
            <a:endParaRPr spc="-200" dirty="0"/>
          </a:p>
        </p:txBody>
      </p:sp>
      <p:sp>
        <p:nvSpPr>
          <p:cNvPr id="8" name="object 8"/>
          <p:cNvSpPr txBox="1"/>
          <p:nvPr/>
        </p:nvSpPr>
        <p:spPr>
          <a:xfrm>
            <a:off x="11729719" y="6264351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004E9A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43452" y="1657857"/>
            <a:ext cx="796925" cy="772160"/>
          </a:xfrm>
          <a:custGeom>
            <a:avLst/>
            <a:gdLst/>
            <a:ahLst/>
            <a:cxnLst/>
            <a:rect l="l" t="t" r="r" b="b"/>
            <a:pathLst>
              <a:path w="796925" h="772160">
                <a:moveTo>
                  <a:pt x="398399" y="0"/>
                </a:moveTo>
                <a:lnTo>
                  <a:pt x="348412" y="3005"/>
                </a:lnTo>
                <a:lnTo>
                  <a:pt x="300282" y="11782"/>
                </a:lnTo>
                <a:lnTo>
                  <a:pt x="254381" y="25968"/>
                </a:lnTo>
                <a:lnTo>
                  <a:pt x="211082" y="45201"/>
                </a:lnTo>
                <a:lnTo>
                  <a:pt x="170758" y="69121"/>
                </a:lnTo>
                <a:lnTo>
                  <a:pt x="133781" y="97366"/>
                </a:lnTo>
                <a:lnTo>
                  <a:pt x="100525" y="129575"/>
                </a:lnTo>
                <a:lnTo>
                  <a:pt x="71363" y="165386"/>
                </a:lnTo>
                <a:lnTo>
                  <a:pt x="46666" y="204438"/>
                </a:lnTo>
                <a:lnTo>
                  <a:pt x="26809" y="246369"/>
                </a:lnTo>
                <a:lnTo>
                  <a:pt x="12163" y="290818"/>
                </a:lnTo>
                <a:lnTo>
                  <a:pt x="3103" y="337424"/>
                </a:lnTo>
                <a:lnTo>
                  <a:pt x="0" y="385825"/>
                </a:lnTo>
                <a:lnTo>
                  <a:pt x="3103" y="434254"/>
                </a:lnTo>
                <a:lnTo>
                  <a:pt x="12163" y="480883"/>
                </a:lnTo>
                <a:lnTo>
                  <a:pt x="26809" y="525351"/>
                </a:lnTo>
                <a:lnTo>
                  <a:pt x="46666" y="567298"/>
                </a:lnTo>
                <a:lnTo>
                  <a:pt x="71363" y="606362"/>
                </a:lnTo>
                <a:lnTo>
                  <a:pt x="100525" y="642183"/>
                </a:lnTo>
                <a:lnTo>
                  <a:pt x="133781" y="674399"/>
                </a:lnTo>
                <a:lnTo>
                  <a:pt x="170758" y="702650"/>
                </a:lnTo>
                <a:lnTo>
                  <a:pt x="211082" y="726573"/>
                </a:lnTo>
                <a:lnTo>
                  <a:pt x="254381" y="745809"/>
                </a:lnTo>
                <a:lnTo>
                  <a:pt x="300282" y="759996"/>
                </a:lnTo>
                <a:lnTo>
                  <a:pt x="348412" y="768773"/>
                </a:lnTo>
                <a:lnTo>
                  <a:pt x="398399" y="771778"/>
                </a:lnTo>
                <a:lnTo>
                  <a:pt x="448387" y="768773"/>
                </a:lnTo>
                <a:lnTo>
                  <a:pt x="496523" y="759996"/>
                </a:lnTo>
                <a:lnTo>
                  <a:pt x="542433" y="745809"/>
                </a:lnTo>
                <a:lnTo>
                  <a:pt x="585744" y="726573"/>
                </a:lnTo>
                <a:lnTo>
                  <a:pt x="626081" y="702650"/>
                </a:lnTo>
                <a:lnTo>
                  <a:pt x="663072" y="674399"/>
                </a:lnTo>
                <a:lnTo>
                  <a:pt x="696343" y="642183"/>
                </a:lnTo>
                <a:lnTo>
                  <a:pt x="725520" y="606362"/>
                </a:lnTo>
                <a:lnTo>
                  <a:pt x="750229" y="567298"/>
                </a:lnTo>
                <a:lnTo>
                  <a:pt x="770098" y="525351"/>
                </a:lnTo>
                <a:lnTo>
                  <a:pt x="784753" y="480883"/>
                </a:lnTo>
                <a:lnTo>
                  <a:pt x="793819" y="434254"/>
                </a:lnTo>
                <a:lnTo>
                  <a:pt x="796925" y="385825"/>
                </a:lnTo>
                <a:lnTo>
                  <a:pt x="793819" y="337424"/>
                </a:lnTo>
                <a:lnTo>
                  <a:pt x="784753" y="290818"/>
                </a:lnTo>
                <a:lnTo>
                  <a:pt x="770098" y="246369"/>
                </a:lnTo>
                <a:lnTo>
                  <a:pt x="750229" y="204438"/>
                </a:lnTo>
                <a:lnTo>
                  <a:pt x="725520" y="165386"/>
                </a:lnTo>
                <a:lnTo>
                  <a:pt x="696343" y="129575"/>
                </a:lnTo>
                <a:lnTo>
                  <a:pt x="663072" y="97366"/>
                </a:lnTo>
                <a:lnTo>
                  <a:pt x="626081" y="69121"/>
                </a:lnTo>
                <a:lnTo>
                  <a:pt x="585744" y="45201"/>
                </a:lnTo>
                <a:lnTo>
                  <a:pt x="542433" y="25968"/>
                </a:lnTo>
                <a:lnTo>
                  <a:pt x="496523" y="11782"/>
                </a:lnTo>
                <a:lnTo>
                  <a:pt x="448387" y="3005"/>
                </a:lnTo>
                <a:lnTo>
                  <a:pt x="398399" y="0"/>
                </a:lnTo>
                <a:close/>
              </a:path>
            </a:pathLst>
          </a:custGeom>
          <a:solidFill>
            <a:srgbClr val="004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15104" y="1879219"/>
            <a:ext cx="2527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1800" spc="-37" baseline="-20833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43452" y="2766567"/>
            <a:ext cx="796925" cy="772160"/>
          </a:xfrm>
          <a:custGeom>
            <a:avLst/>
            <a:gdLst/>
            <a:ahLst/>
            <a:cxnLst/>
            <a:rect l="l" t="t" r="r" b="b"/>
            <a:pathLst>
              <a:path w="796925" h="772160">
                <a:moveTo>
                  <a:pt x="398399" y="0"/>
                </a:moveTo>
                <a:lnTo>
                  <a:pt x="348412" y="3007"/>
                </a:lnTo>
                <a:lnTo>
                  <a:pt x="300282" y="11790"/>
                </a:lnTo>
                <a:lnTo>
                  <a:pt x="254381" y="25985"/>
                </a:lnTo>
                <a:lnTo>
                  <a:pt x="211082" y="45230"/>
                </a:lnTo>
                <a:lnTo>
                  <a:pt x="170758" y="69163"/>
                </a:lnTo>
                <a:lnTo>
                  <a:pt x="133781" y="97422"/>
                </a:lnTo>
                <a:lnTo>
                  <a:pt x="100525" y="129646"/>
                </a:lnTo>
                <a:lnTo>
                  <a:pt x="71363" y="165471"/>
                </a:lnTo>
                <a:lnTo>
                  <a:pt x="46666" y="204536"/>
                </a:lnTo>
                <a:lnTo>
                  <a:pt x="26809" y="246479"/>
                </a:lnTo>
                <a:lnTo>
                  <a:pt x="12163" y="290937"/>
                </a:lnTo>
                <a:lnTo>
                  <a:pt x="3103" y="337549"/>
                </a:lnTo>
                <a:lnTo>
                  <a:pt x="0" y="385953"/>
                </a:lnTo>
                <a:lnTo>
                  <a:pt x="3103" y="434354"/>
                </a:lnTo>
                <a:lnTo>
                  <a:pt x="12163" y="480960"/>
                </a:lnTo>
                <a:lnTo>
                  <a:pt x="26809" y="525409"/>
                </a:lnTo>
                <a:lnTo>
                  <a:pt x="46666" y="567340"/>
                </a:lnTo>
                <a:lnTo>
                  <a:pt x="71363" y="606392"/>
                </a:lnTo>
                <a:lnTo>
                  <a:pt x="100525" y="642203"/>
                </a:lnTo>
                <a:lnTo>
                  <a:pt x="133781" y="674412"/>
                </a:lnTo>
                <a:lnTo>
                  <a:pt x="170758" y="702657"/>
                </a:lnTo>
                <a:lnTo>
                  <a:pt x="211082" y="726577"/>
                </a:lnTo>
                <a:lnTo>
                  <a:pt x="254381" y="745810"/>
                </a:lnTo>
                <a:lnTo>
                  <a:pt x="300282" y="759996"/>
                </a:lnTo>
                <a:lnTo>
                  <a:pt x="348412" y="768773"/>
                </a:lnTo>
                <a:lnTo>
                  <a:pt x="398399" y="771779"/>
                </a:lnTo>
                <a:lnTo>
                  <a:pt x="448387" y="768773"/>
                </a:lnTo>
                <a:lnTo>
                  <a:pt x="496523" y="759996"/>
                </a:lnTo>
                <a:lnTo>
                  <a:pt x="542433" y="745810"/>
                </a:lnTo>
                <a:lnTo>
                  <a:pt x="585744" y="726577"/>
                </a:lnTo>
                <a:lnTo>
                  <a:pt x="626081" y="702657"/>
                </a:lnTo>
                <a:lnTo>
                  <a:pt x="663072" y="674412"/>
                </a:lnTo>
                <a:lnTo>
                  <a:pt x="696343" y="642203"/>
                </a:lnTo>
                <a:lnTo>
                  <a:pt x="725520" y="606392"/>
                </a:lnTo>
                <a:lnTo>
                  <a:pt x="750229" y="567340"/>
                </a:lnTo>
                <a:lnTo>
                  <a:pt x="770098" y="525409"/>
                </a:lnTo>
                <a:lnTo>
                  <a:pt x="784753" y="480960"/>
                </a:lnTo>
                <a:lnTo>
                  <a:pt x="793819" y="434354"/>
                </a:lnTo>
                <a:lnTo>
                  <a:pt x="796925" y="385953"/>
                </a:lnTo>
                <a:lnTo>
                  <a:pt x="793819" y="337549"/>
                </a:lnTo>
                <a:lnTo>
                  <a:pt x="784753" y="290937"/>
                </a:lnTo>
                <a:lnTo>
                  <a:pt x="770098" y="246479"/>
                </a:lnTo>
                <a:lnTo>
                  <a:pt x="750229" y="204536"/>
                </a:lnTo>
                <a:lnTo>
                  <a:pt x="725520" y="165471"/>
                </a:lnTo>
                <a:lnTo>
                  <a:pt x="696343" y="129646"/>
                </a:lnTo>
                <a:lnTo>
                  <a:pt x="663072" y="97422"/>
                </a:lnTo>
                <a:lnTo>
                  <a:pt x="626081" y="69163"/>
                </a:lnTo>
                <a:lnTo>
                  <a:pt x="585744" y="45230"/>
                </a:lnTo>
                <a:lnTo>
                  <a:pt x="542433" y="25985"/>
                </a:lnTo>
                <a:lnTo>
                  <a:pt x="496523" y="11790"/>
                </a:lnTo>
                <a:lnTo>
                  <a:pt x="448387" y="3007"/>
                </a:lnTo>
                <a:lnTo>
                  <a:pt x="398399" y="0"/>
                </a:lnTo>
                <a:close/>
              </a:path>
            </a:pathLst>
          </a:custGeom>
          <a:solidFill>
            <a:srgbClr val="004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15104" y="2988055"/>
            <a:ext cx="2527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1800" spc="-37" baseline="-20833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43452" y="3875278"/>
            <a:ext cx="796925" cy="772160"/>
          </a:xfrm>
          <a:custGeom>
            <a:avLst/>
            <a:gdLst/>
            <a:ahLst/>
            <a:cxnLst/>
            <a:rect l="l" t="t" r="r" b="b"/>
            <a:pathLst>
              <a:path w="796925" h="772160">
                <a:moveTo>
                  <a:pt x="398399" y="0"/>
                </a:moveTo>
                <a:lnTo>
                  <a:pt x="348412" y="3007"/>
                </a:lnTo>
                <a:lnTo>
                  <a:pt x="300282" y="11790"/>
                </a:lnTo>
                <a:lnTo>
                  <a:pt x="254381" y="25985"/>
                </a:lnTo>
                <a:lnTo>
                  <a:pt x="211082" y="45230"/>
                </a:lnTo>
                <a:lnTo>
                  <a:pt x="170758" y="69163"/>
                </a:lnTo>
                <a:lnTo>
                  <a:pt x="133781" y="97422"/>
                </a:lnTo>
                <a:lnTo>
                  <a:pt x="100525" y="129646"/>
                </a:lnTo>
                <a:lnTo>
                  <a:pt x="71363" y="165471"/>
                </a:lnTo>
                <a:lnTo>
                  <a:pt x="46666" y="204536"/>
                </a:lnTo>
                <a:lnTo>
                  <a:pt x="26809" y="246479"/>
                </a:lnTo>
                <a:lnTo>
                  <a:pt x="12163" y="290937"/>
                </a:lnTo>
                <a:lnTo>
                  <a:pt x="3103" y="337549"/>
                </a:lnTo>
                <a:lnTo>
                  <a:pt x="0" y="385953"/>
                </a:lnTo>
                <a:lnTo>
                  <a:pt x="3103" y="434356"/>
                </a:lnTo>
                <a:lnTo>
                  <a:pt x="12163" y="480968"/>
                </a:lnTo>
                <a:lnTo>
                  <a:pt x="26809" y="525426"/>
                </a:lnTo>
                <a:lnTo>
                  <a:pt x="46666" y="567369"/>
                </a:lnTo>
                <a:lnTo>
                  <a:pt x="71363" y="606434"/>
                </a:lnTo>
                <a:lnTo>
                  <a:pt x="100525" y="642259"/>
                </a:lnTo>
                <a:lnTo>
                  <a:pt x="133781" y="674483"/>
                </a:lnTo>
                <a:lnTo>
                  <a:pt x="170758" y="702742"/>
                </a:lnTo>
                <a:lnTo>
                  <a:pt x="211082" y="726675"/>
                </a:lnTo>
                <a:lnTo>
                  <a:pt x="254381" y="745920"/>
                </a:lnTo>
                <a:lnTo>
                  <a:pt x="300282" y="760115"/>
                </a:lnTo>
                <a:lnTo>
                  <a:pt x="348412" y="768898"/>
                </a:lnTo>
                <a:lnTo>
                  <a:pt x="398399" y="771906"/>
                </a:lnTo>
                <a:lnTo>
                  <a:pt x="448387" y="768898"/>
                </a:lnTo>
                <a:lnTo>
                  <a:pt x="496523" y="760115"/>
                </a:lnTo>
                <a:lnTo>
                  <a:pt x="542433" y="745920"/>
                </a:lnTo>
                <a:lnTo>
                  <a:pt x="585744" y="726675"/>
                </a:lnTo>
                <a:lnTo>
                  <a:pt x="626081" y="702742"/>
                </a:lnTo>
                <a:lnTo>
                  <a:pt x="663072" y="674483"/>
                </a:lnTo>
                <a:lnTo>
                  <a:pt x="696343" y="642259"/>
                </a:lnTo>
                <a:lnTo>
                  <a:pt x="725520" y="606434"/>
                </a:lnTo>
                <a:lnTo>
                  <a:pt x="750229" y="567369"/>
                </a:lnTo>
                <a:lnTo>
                  <a:pt x="770098" y="525426"/>
                </a:lnTo>
                <a:lnTo>
                  <a:pt x="784753" y="480968"/>
                </a:lnTo>
                <a:lnTo>
                  <a:pt x="793819" y="434356"/>
                </a:lnTo>
                <a:lnTo>
                  <a:pt x="796925" y="385953"/>
                </a:lnTo>
                <a:lnTo>
                  <a:pt x="793819" y="337549"/>
                </a:lnTo>
                <a:lnTo>
                  <a:pt x="784753" y="290937"/>
                </a:lnTo>
                <a:lnTo>
                  <a:pt x="770098" y="246479"/>
                </a:lnTo>
                <a:lnTo>
                  <a:pt x="750229" y="204536"/>
                </a:lnTo>
                <a:lnTo>
                  <a:pt x="725520" y="165471"/>
                </a:lnTo>
                <a:lnTo>
                  <a:pt x="696343" y="129646"/>
                </a:lnTo>
                <a:lnTo>
                  <a:pt x="663072" y="97422"/>
                </a:lnTo>
                <a:lnTo>
                  <a:pt x="626081" y="69163"/>
                </a:lnTo>
                <a:lnTo>
                  <a:pt x="585744" y="45230"/>
                </a:lnTo>
                <a:lnTo>
                  <a:pt x="542433" y="25985"/>
                </a:lnTo>
                <a:lnTo>
                  <a:pt x="496523" y="11790"/>
                </a:lnTo>
                <a:lnTo>
                  <a:pt x="448387" y="3007"/>
                </a:lnTo>
                <a:lnTo>
                  <a:pt x="398399" y="0"/>
                </a:lnTo>
                <a:close/>
              </a:path>
            </a:pathLst>
          </a:custGeom>
          <a:solidFill>
            <a:srgbClr val="004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015104" y="4097273"/>
            <a:ext cx="2527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1800" spc="-37" baseline="-20833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43452" y="4984115"/>
            <a:ext cx="796925" cy="772160"/>
          </a:xfrm>
          <a:custGeom>
            <a:avLst/>
            <a:gdLst/>
            <a:ahLst/>
            <a:cxnLst/>
            <a:rect l="l" t="t" r="r" b="b"/>
            <a:pathLst>
              <a:path w="796925" h="772160">
                <a:moveTo>
                  <a:pt x="398399" y="0"/>
                </a:moveTo>
                <a:lnTo>
                  <a:pt x="348412" y="3005"/>
                </a:lnTo>
                <a:lnTo>
                  <a:pt x="300282" y="11782"/>
                </a:lnTo>
                <a:lnTo>
                  <a:pt x="254381" y="25968"/>
                </a:lnTo>
                <a:lnTo>
                  <a:pt x="211082" y="45201"/>
                </a:lnTo>
                <a:lnTo>
                  <a:pt x="170758" y="69121"/>
                </a:lnTo>
                <a:lnTo>
                  <a:pt x="133781" y="97366"/>
                </a:lnTo>
                <a:lnTo>
                  <a:pt x="100525" y="129575"/>
                </a:lnTo>
                <a:lnTo>
                  <a:pt x="71363" y="165386"/>
                </a:lnTo>
                <a:lnTo>
                  <a:pt x="46666" y="204438"/>
                </a:lnTo>
                <a:lnTo>
                  <a:pt x="26809" y="246369"/>
                </a:lnTo>
                <a:lnTo>
                  <a:pt x="12163" y="290818"/>
                </a:lnTo>
                <a:lnTo>
                  <a:pt x="3103" y="337424"/>
                </a:lnTo>
                <a:lnTo>
                  <a:pt x="0" y="385826"/>
                </a:lnTo>
                <a:lnTo>
                  <a:pt x="3103" y="434228"/>
                </a:lnTo>
                <a:lnTo>
                  <a:pt x="12163" y="480839"/>
                </a:lnTo>
                <a:lnTo>
                  <a:pt x="26809" y="525296"/>
                </a:lnTo>
                <a:lnTo>
                  <a:pt x="46666" y="567236"/>
                </a:lnTo>
                <a:lnTo>
                  <a:pt x="71363" y="606299"/>
                </a:lnTo>
                <a:lnTo>
                  <a:pt x="100525" y="642121"/>
                </a:lnTo>
                <a:lnTo>
                  <a:pt x="133781" y="674341"/>
                </a:lnTo>
                <a:lnTo>
                  <a:pt x="170758" y="702598"/>
                </a:lnTo>
                <a:lnTo>
                  <a:pt x="211082" y="726529"/>
                </a:lnTo>
                <a:lnTo>
                  <a:pt x="254381" y="745771"/>
                </a:lnTo>
                <a:lnTo>
                  <a:pt x="300282" y="759964"/>
                </a:lnTo>
                <a:lnTo>
                  <a:pt x="348412" y="768746"/>
                </a:lnTo>
                <a:lnTo>
                  <a:pt x="398399" y="771753"/>
                </a:lnTo>
                <a:lnTo>
                  <a:pt x="448387" y="768746"/>
                </a:lnTo>
                <a:lnTo>
                  <a:pt x="496523" y="759964"/>
                </a:lnTo>
                <a:lnTo>
                  <a:pt x="542433" y="745771"/>
                </a:lnTo>
                <a:lnTo>
                  <a:pt x="585744" y="726529"/>
                </a:lnTo>
                <a:lnTo>
                  <a:pt x="626081" y="702598"/>
                </a:lnTo>
                <a:lnTo>
                  <a:pt x="663072" y="674341"/>
                </a:lnTo>
                <a:lnTo>
                  <a:pt x="696343" y="642121"/>
                </a:lnTo>
                <a:lnTo>
                  <a:pt x="725520" y="606299"/>
                </a:lnTo>
                <a:lnTo>
                  <a:pt x="750229" y="567236"/>
                </a:lnTo>
                <a:lnTo>
                  <a:pt x="770098" y="525296"/>
                </a:lnTo>
                <a:lnTo>
                  <a:pt x="784753" y="480839"/>
                </a:lnTo>
                <a:lnTo>
                  <a:pt x="793819" y="434228"/>
                </a:lnTo>
                <a:lnTo>
                  <a:pt x="796925" y="385826"/>
                </a:lnTo>
                <a:lnTo>
                  <a:pt x="793819" y="337424"/>
                </a:lnTo>
                <a:lnTo>
                  <a:pt x="784753" y="290818"/>
                </a:lnTo>
                <a:lnTo>
                  <a:pt x="770098" y="246369"/>
                </a:lnTo>
                <a:lnTo>
                  <a:pt x="750229" y="204438"/>
                </a:lnTo>
                <a:lnTo>
                  <a:pt x="725520" y="165386"/>
                </a:lnTo>
                <a:lnTo>
                  <a:pt x="696343" y="129575"/>
                </a:lnTo>
                <a:lnTo>
                  <a:pt x="663072" y="97366"/>
                </a:lnTo>
                <a:lnTo>
                  <a:pt x="626081" y="69121"/>
                </a:lnTo>
                <a:lnTo>
                  <a:pt x="585744" y="45201"/>
                </a:lnTo>
                <a:lnTo>
                  <a:pt x="542433" y="25968"/>
                </a:lnTo>
                <a:lnTo>
                  <a:pt x="496523" y="11782"/>
                </a:lnTo>
                <a:lnTo>
                  <a:pt x="448387" y="3005"/>
                </a:lnTo>
                <a:lnTo>
                  <a:pt x="398399" y="0"/>
                </a:lnTo>
                <a:close/>
              </a:path>
            </a:pathLst>
          </a:custGeom>
          <a:solidFill>
            <a:srgbClr val="004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015104" y="5206110"/>
            <a:ext cx="2527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1800" spc="-37" baseline="-20833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 baseline="-20833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474970" y="2374392"/>
            <a:ext cx="4246245" cy="3002280"/>
            <a:chOff x="5474970" y="2374392"/>
            <a:chExt cx="4246245" cy="3002280"/>
          </a:xfrm>
        </p:grpSpPr>
        <p:sp>
          <p:nvSpPr>
            <p:cNvPr id="18" name="object 18"/>
            <p:cNvSpPr/>
            <p:nvPr/>
          </p:nvSpPr>
          <p:spPr>
            <a:xfrm>
              <a:off x="5481320" y="2380742"/>
              <a:ext cx="796925" cy="2989580"/>
            </a:xfrm>
            <a:custGeom>
              <a:avLst/>
              <a:gdLst/>
              <a:ahLst/>
              <a:cxnLst/>
              <a:rect l="l" t="t" r="r" b="b"/>
              <a:pathLst>
                <a:path w="796925" h="2989579">
                  <a:moveTo>
                    <a:pt x="0" y="385825"/>
                  </a:moveTo>
                  <a:lnTo>
                    <a:pt x="3105" y="337424"/>
                  </a:lnTo>
                  <a:lnTo>
                    <a:pt x="12171" y="290818"/>
                  </a:lnTo>
                  <a:lnTo>
                    <a:pt x="26826" y="246369"/>
                  </a:lnTo>
                  <a:lnTo>
                    <a:pt x="46695" y="204438"/>
                  </a:lnTo>
                  <a:lnTo>
                    <a:pt x="71404" y="165386"/>
                  </a:lnTo>
                  <a:lnTo>
                    <a:pt x="100581" y="129575"/>
                  </a:lnTo>
                  <a:lnTo>
                    <a:pt x="133852" y="97366"/>
                  </a:lnTo>
                  <a:lnTo>
                    <a:pt x="170843" y="69121"/>
                  </a:lnTo>
                  <a:lnTo>
                    <a:pt x="211180" y="45201"/>
                  </a:lnTo>
                  <a:lnTo>
                    <a:pt x="254491" y="25968"/>
                  </a:lnTo>
                  <a:lnTo>
                    <a:pt x="300401" y="11782"/>
                  </a:lnTo>
                  <a:lnTo>
                    <a:pt x="348537" y="3005"/>
                  </a:lnTo>
                  <a:lnTo>
                    <a:pt x="398525" y="0"/>
                  </a:lnTo>
                  <a:lnTo>
                    <a:pt x="448487" y="3005"/>
                  </a:lnTo>
                  <a:lnTo>
                    <a:pt x="496600" y="11782"/>
                  </a:lnTo>
                  <a:lnTo>
                    <a:pt x="542491" y="25968"/>
                  </a:lnTo>
                  <a:lnTo>
                    <a:pt x="585786" y="45201"/>
                  </a:lnTo>
                  <a:lnTo>
                    <a:pt x="626111" y="69121"/>
                  </a:lnTo>
                  <a:lnTo>
                    <a:pt x="663092" y="97366"/>
                  </a:lnTo>
                  <a:lnTo>
                    <a:pt x="696355" y="129575"/>
                  </a:lnTo>
                  <a:lnTo>
                    <a:pt x="725527" y="165386"/>
                  </a:lnTo>
                  <a:lnTo>
                    <a:pt x="750233" y="204438"/>
                  </a:lnTo>
                  <a:lnTo>
                    <a:pt x="770100" y="246369"/>
                  </a:lnTo>
                  <a:lnTo>
                    <a:pt x="784753" y="290818"/>
                  </a:lnTo>
                  <a:lnTo>
                    <a:pt x="793819" y="337424"/>
                  </a:lnTo>
                  <a:lnTo>
                    <a:pt x="796925" y="385825"/>
                  </a:lnTo>
                  <a:lnTo>
                    <a:pt x="793819" y="434229"/>
                  </a:lnTo>
                  <a:lnTo>
                    <a:pt x="784753" y="480841"/>
                  </a:lnTo>
                  <a:lnTo>
                    <a:pt x="770100" y="525299"/>
                  </a:lnTo>
                  <a:lnTo>
                    <a:pt x="750233" y="567242"/>
                  </a:lnTo>
                  <a:lnTo>
                    <a:pt x="725527" y="606307"/>
                  </a:lnTo>
                  <a:lnTo>
                    <a:pt x="696355" y="642132"/>
                  </a:lnTo>
                  <a:lnTo>
                    <a:pt x="663092" y="674356"/>
                  </a:lnTo>
                  <a:lnTo>
                    <a:pt x="626111" y="702615"/>
                  </a:lnTo>
                  <a:lnTo>
                    <a:pt x="585786" y="726548"/>
                  </a:lnTo>
                  <a:lnTo>
                    <a:pt x="542491" y="745793"/>
                  </a:lnTo>
                  <a:lnTo>
                    <a:pt x="496600" y="759988"/>
                  </a:lnTo>
                  <a:lnTo>
                    <a:pt x="448487" y="768771"/>
                  </a:lnTo>
                  <a:lnTo>
                    <a:pt x="398525" y="771779"/>
                  </a:lnTo>
                  <a:lnTo>
                    <a:pt x="348537" y="768771"/>
                  </a:lnTo>
                  <a:lnTo>
                    <a:pt x="300401" y="759988"/>
                  </a:lnTo>
                  <a:lnTo>
                    <a:pt x="254491" y="745793"/>
                  </a:lnTo>
                  <a:lnTo>
                    <a:pt x="211180" y="726548"/>
                  </a:lnTo>
                  <a:lnTo>
                    <a:pt x="170843" y="702615"/>
                  </a:lnTo>
                  <a:lnTo>
                    <a:pt x="133852" y="674356"/>
                  </a:lnTo>
                  <a:lnTo>
                    <a:pt x="100581" y="642132"/>
                  </a:lnTo>
                  <a:lnTo>
                    <a:pt x="71404" y="606307"/>
                  </a:lnTo>
                  <a:lnTo>
                    <a:pt x="46695" y="567242"/>
                  </a:lnTo>
                  <a:lnTo>
                    <a:pt x="26826" y="525299"/>
                  </a:lnTo>
                  <a:lnTo>
                    <a:pt x="12171" y="480841"/>
                  </a:lnTo>
                  <a:lnTo>
                    <a:pt x="3105" y="434229"/>
                  </a:lnTo>
                  <a:lnTo>
                    <a:pt x="0" y="385825"/>
                  </a:lnTo>
                  <a:close/>
                </a:path>
                <a:path w="796925" h="2989579">
                  <a:moveTo>
                    <a:pt x="0" y="1494536"/>
                  </a:moveTo>
                  <a:lnTo>
                    <a:pt x="3105" y="1446134"/>
                  </a:lnTo>
                  <a:lnTo>
                    <a:pt x="12171" y="1399528"/>
                  </a:lnTo>
                  <a:lnTo>
                    <a:pt x="26826" y="1355079"/>
                  </a:lnTo>
                  <a:lnTo>
                    <a:pt x="46695" y="1313148"/>
                  </a:lnTo>
                  <a:lnTo>
                    <a:pt x="71404" y="1274096"/>
                  </a:lnTo>
                  <a:lnTo>
                    <a:pt x="100581" y="1238285"/>
                  </a:lnTo>
                  <a:lnTo>
                    <a:pt x="133852" y="1206076"/>
                  </a:lnTo>
                  <a:lnTo>
                    <a:pt x="170843" y="1177831"/>
                  </a:lnTo>
                  <a:lnTo>
                    <a:pt x="211180" y="1153911"/>
                  </a:lnTo>
                  <a:lnTo>
                    <a:pt x="254491" y="1134678"/>
                  </a:lnTo>
                  <a:lnTo>
                    <a:pt x="300401" y="1120492"/>
                  </a:lnTo>
                  <a:lnTo>
                    <a:pt x="348537" y="1111715"/>
                  </a:lnTo>
                  <a:lnTo>
                    <a:pt x="398525" y="1108710"/>
                  </a:lnTo>
                  <a:lnTo>
                    <a:pt x="448487" y="1111715"/>
                  </a:lnTo>
                  <a:lnTo>
                    <a:pt x="496600" y="1120492"/>
                  </a:lnTo>
                  <a:lnTo>
                    <a:pt x="542491" y="1134678"/>
                  </a:lnTo>
                  <a:lnTo>
                    <a:pt x="585786" y="1153911"/>
                  </a:lnTo>
                  <a:lnTo>
                    <a:pt x="626111" y="1177831"/>
                  </a:lnTo>
                  <a:lnTo>
                    <a:pt x="663092" y="1206076"/>
                  </a:lnTo>
                  <a:lnTo>
                    <a:pt x="696355" y="1238285"/>
                  </a:lnTo>
                  <a:lnTo>
                    <a:pt x="725527" y="1274096"/>
                  </a:lnTo>
                  <a:lnTo>
                    <a:pt x="750233" y="1313148"/>
                  </a:lnTo>
                  <a:lnTo>
                    <a:pt x="770100" y="1355079"/>
                  </a:lnTo>
                  <a:lnTo>
                    <a:pt x="784753" y="1399528"/>
                  </a:lnTo>
                  <a:lnTo>
                    <a:pt x="793819" y="1446134"/>
                  </a:lnTo>
                  <a:lnTo>
                    <a:pt x="796925" y="1494536"/>
                  </a:lnTo>
                  <a:lnTo>
                    <a:pt x="793819" y="1542964"/>
                  </a:lnTo>
                  <a:lnTo>
                    <a:pt x="784753" y="1589593"/>
                  </a:lnTo>
                  <a:lnTo>
                    <a:pt x="770100" y="1634061"/>
                  </a:lnTo>
                  <a:lnTo>
                    <a:pt x="750233" y="1676008"/>
                  </a:lnTo>
                  <a:lnTo>
                    <a:pt x="725527" y="1715072"/>
                  </a:lnTo>
                  <a:lnTo>
                    <a:pt x="696355" y="1750893"/>
                  </a:lnTo>
                  <a:lnTo>
                    <a:pt x="663092" y="1783109"/>
                  </a:lnTo>
                  <a:lnTo>
                    <a:pt x="626111" y="1811360"/>
                  </a:lnTo>
                  <a:lnTo>
                    <a:pt x="585786" y="1835283"/>
                  </a:lnTo>
                  <a:lnTo>
                    <a:pt x="542491" y="1854519"/>
                  </a:lnTo>
                  <a:lnTo>
                    <a:pt x="496600" y="1868706"/>
                  </a:lnTo>
                  <a:lnTo>
                    <a:pt x="448487" y="1877483"/>
                  </a:lnTo>
                  <a:lnTo>
                    <a:pt x="398525" y="1880489"/>
                  </a:lnTo>
                  <a:lnTo>
                    <a:pt x="348537" y="1877483"/>
                  </a:lnTo>
                  <a:lnTo>
                    <a:pt x="300401" y="1868706"/>
                  </a:lnTo>
                  <a:lnTo>
                    <a:pt x="254491" y="1854519"/>
                  </a:lnTo>
                  <a:lnTo>
                    <a:pt x="211180" y="1835283"/>
                  </a:lnTo>
                  <a:lnTo>
                    <a:pt x="170843" y="1811360"/>
                  </a:lnTo>
                  <a:lnTo>
                    <a:pt x="133852" y="1783109"/>
                  </a:lnTo>
                  <a:lnTo>
                    <a:pt x="100581" y="1750893"/>
                  </a:lnTo>
                  <a:lnTo>
                    <a:pt x="71404" y="1715072"/>
                  </a:lnTo>
                  <a:lnTo>
                    <a:pt x="46695" y="1676008"/>
                  </a:lnTo>
                  <a:lnTo>
                    <a:pt x="26826" y="1634061"/>
                  </a:lnTo>
                  <a:lnTo>
                    <a:pt x="12171" y="1589593"/>
                  </a:lnTo>
                  <a:lnTo>
                    <a:pt x="3105" y="1542964"/>
                  </a:lnTo>
                  <a:lnTo>
                    <a:pt x="0" y="1494536"/>
                  </a:lnTo>
                  <a:close/>
                </a:path>
                <a:path w="796925" h="2989579">
                  <a:moveTo>
                    <a:pt x="0" y="2603373"/>
                  </a:moveTo>
                  <a:lnTo>
                    <a:pt x="3105" y="2554969"/>
                  </a:lnTo>
                  <a:lnTo>
                    <a:pt x="12171" y="2508357"/>
                  </a:lnTo>
                  <a:lnTo>
                    <a:pt x="26826" y="2463899"/>
                  </a:lnTo>
                  <a:lnTo>
                    <a:pt x="46695" y="2421956"/>
                  </a:lnTo>
                  <a:lnTo>
                    <a:pt x="71404" y="2382891"/>
                  </a:lnTo>
                  <a:lnTo>
                    <a:pt x="100581" y="2347066"/>
                  </a:lnTo>
                  <a:lnTo>
                    <a:pt x="133852" y="2314842"/>
                  </a:lnTo>
                  <a:lnTo>
                    <a:pt x="170843" y="2286583"/>
                  </a:lnTo>
                  <a:lnTo>
                    <a:pt x="211180" y="2262650"/>
                  </a:lnTo>
                  <a:lnTo>
                    <a:pt x="254491" y="2243405"/>
                  </a:lnTo>
                  <a:lnTo>
                    <a:pt x="300401" y="2229210"/>
                  </a:lnTo>
                  <a:lnTo>
                    <a:pt x="348537" y="2220427"/>
                  </a:lnTo>
                  <a:lnTo>
                    <a:pt x="398525" y="2217420"/>
                  </a:lnTo>
                  <a:lnTo>
                    <a:pt x="448487" y="2220427"/>
                  </a:lnTo>
                  <a:lnTo>
                    <a:pt x="496600" y="2229210"/>
                  </a:lnTo>
                  <a:lnTo>
                    <a:pt x="542491" y="2243405"/>
                  </a:lnTo>
                  <a:lnTo>
                    <a:pt x="585786" y="2262650"/>
                  </a:lnTo>
                  <a:lnTo>
                    <a:pt x="626111" y="2286583"/>
                  </a:lnTo>
                  <a:lnTo>
                    <a:pt x="663092" y="2314842"/>
                  </a:lnTo>
                  <a:lnTo>
                    <a:pt x="696355" y="2347066"/>
                  </a:lnTo>
                  <a:lnTo>
                    <a:pt x="725527" y="2382891"/>
                  </a:lnTo>
                  <a:lnTo>
                    <a:pt x="750233" y="2421956"/>
                  </a:lnTo>
                  <a:lnTo>
                    <a:pt x="770100" y="2463899"/>
                  </a:lnTo>
                  <a:lnTo>
                    <a:pt x="784753" y="2508357"/>
                  </a:lnTo>
                  <a:lnTo>
                    <a:pt x="793819" y="2554969"/>
                  </a:lnTo>
                  <a:lnTo>
                    <a:pt x="796925" y="2603373"/>
                  </a:lnTo>
                  <a:lnTo>
                    <a:pt x="793819" y="2651774"/>
                  </a:lnTo>
                  <a:lnTo>
                    <a:pt x="784753" y="2698380"/>
                  </a:lnTo>
                  <a:lnTo>
                    <a:pt x="770100" y="2742829"/>
                  </a:lnTo>
                  <a:lnTo>
                    <a:pt x="750233" y="2784760"/>
                  </a:lnTo>
                  <a:lnTo>
                    <a:pt x="725527" y="2823812"/>
                  </a:lnTo>
                  <a:lnTo>
                    <a:pt x="696355" y="2859623"/>
                  </a:lnTo>
                  <a:lnTo>
                    <a:pt x="663092" y="2891832"/>
                  </a:lnTo>
                  <a:lnTo>
                    <a:pt x="626111" y="2920077"/>
                  </a:lnTo>
                  <a:lnTo>
                    <a:pt x="585786" y="2943997"/>
                  </a:lnTo>
                  <a:lnTo>
                    <a:pt x="542491" y="2963230"/>
                  </a:lnTo>
                  <a:lnTo>
                    <a:pt x="496600" y="2977416"/>
                  </a:lnTo>
                  <a:lnTo>
                    <a:pt x="448487" y="2986193"/>
                  </a:lnTo>
                  <a:lnTo>
                    <a:pt x="398525" y="2989199"/>
                  </a:lnTo>
                  <a:lnTo>
                    <a:pt x="348537" y="2986193"/>
                  </a:lnTo>
                  <a:lnTo>
                    <a:pt x="300401" y="2977416"/>
                  </a:lnTo>
                  <a:lnTo>
                    <a:pt x="254491" y="2963230"/>
                  </a:lnTo>
                  <a:lnTo>
                    <a:pt x="211180" y="2943997"/>
                  </a:lnTo>
                  <a:lnTo>
                    <a:pt x="170843" y="2920077"/>
                  </a:lnTo>
                  <a:lnTo>
                    <a:pt x="133852" y="2891832"/>
                  </a:lnTo>
                  <a:lnTo>
                    <a:pt x="100581" y="2859623"/>
                  </a:lnTo>
                  <a:lnTo>
                    <a:pt x="71404" y="2823812"/>
                  </a:lnTo>
                  <a:lnTo>
                    <a:pt x="46695" y="2784760"/>
                  </a:lnTo>
                  <a:lnTo>
                    <a:pt x="26826" y="2742829"/>
                  </a:lnTo>
                  <a:lnTo>
                    <a:pt x="12171" y="2698380"/>
                  </a:lnTo>
                  <a:lnTo>
                    <a:pt x="3105" y="2651774"/>
                  </a:lnTo>
                  <a:lnTo>
                    <a:pt x="0" y="2603373"/>
                  </a:lnTo>
                  <a:close/>
                </a:path>
              </a:pathLst>
            </a:custGeom>
            <a:ln w="12700">
              <a:solidFill>
                <a:srgbClr val="009B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924035" y="3483229"/>
              <a:ext cx="796925" cy="772160"/>
            </a:xfrm>
            <a:custGeom>
              <a:avLst/>
              <a:gdLst/>
              <a:ahLst/>
              <a:cxnLst/>
              <a:rect l="l" t="t" r="r" b="b"/>
              <a:pathLst>
                <a:path w="796925" h="772160">
                  <a:moveTo>
                    <a:pt x="398525" y="0"/>
                  </a:moveTo>
                  <a:lnTo>
                    <a:pt x="348537" y="3005"/>
                  </a:lnTo>
                  <a:lnTo>
                    <a:pt x="300401" y="11782"/>
                  </a:lnTo>
                  <a:lnTo>
                    <a:pt x="254491" y="25969"/>
                  </a:lnTo>
                  <a:lnTo>
                    <a:pt x="211180" y="45205"/>
                  </a:lnTo>
                  <a:lnTo>
                    <a:pt x="170843" y="69128"/>
                  </a:lnTo>
                  <a:lnTo>
                    <a:pt x="133852" y="97379"/>
                  </a:lnTo>
                  <a:lnTo>
                    <a:pt x="100581" y="129595"/>
                  </a:lnTo>
                  <a:lnTo>
                    <a:pt x="71404" y="165416"/>
                  </a:lnTo>
                  <a:lnTo>
                    <a:pt x="46695" y="204480"/>
                  </a:lnTo>
                  <a:lnTo>
                    <a:pt x="26826" y="246427"/>
                  </a:lnTo>
                  <a:lnTo>
                    <a:pt x="12171" y="290895"/>
                  </a:lnTo>
                  <a:lnTo>
                    <a:pt x="3105" y="337524"/>
                  </a:lnTo>
                  <a:lnTo>
                    <a:pt x="0" y="385953"/>
                  </a:lnTo>
                  <a:lnTo>
                    <a:pt x="3105" y="434354"/>
                  </a:lnTo>
                  <a:lnTo>
                    <a:pt x="12171" y="480960"/>
                  </a:lnTo>
                  <a:lnTo>
                    <a:pt x="26826" y="525409"/>
                  </a:lnTo>
                  <a:lnTo>
                    <a:pt x="46695" y="567340"/>
                  </a:lnTo>
                  <a:lnTo>
                    <a:pt x="71404" y="606392"/>
                  </a:lnTo>
                  <a:lnTo>
                    <a:pt x="100581" y="642203"/>
                  </a:lnTo>
                  <a:lnTo>
                    <a:pt x="133852" y="674412"/>
                  </a:lnTo>
                  <a:lnTo>
                    <a:pt x="170843" y="702657"/>
                  </a:lnTo>
                  <a:lnTo>
                    <a:pt x="211180" y="726577"/>
                  </a:lnTo>
                  <a:lnTo>
                    <a:pt x="254491" y="745810"/>
                  </a:lnTo>
                  <a:lnTo>
                    <a:pt x="300401" y="759996"/>
                  </a:lnTo>
                  <a:lnTo>
                    <a:pt x="348537" y="768773"/>
                  </a:lnTo>
                  <a:lnTo>
                    <a:pt x="398525" y="771779"/>
                  </a:lnTo>
                  <a:lnTo>
                    <a:pt x="448487" y="768773"/>
                  </a:lnTo>
                  <a:lnTo>
                    <a:pt x="496600" y="759996"/>
                  </a:lnTo>
                  <a:lnTo>
                    <a:pt x="542491" y="745810"/>
                  </a:lnTo>
                  <a:lnTo>
                    <a:pt x="585786" y="726577"/>
                  </a:lnTo>
                  <a:lnTo>
                    <a:pt x="626111" y="702657"/>
                  </a:lnTo>
                  <a:lnTo>
                    <a:pt x="663092" y="674412"/>
                  </a:lnTo>
                  <a:lnTo>
                    <a:pt x="696355" y="642203"/>
                  </a:lnTo>
                  <a:lnTo>
                    <a:pt x="725527" y="606392"/>
                  </a:lnTo>
                  <a:lnTo>
                    <a:pt x="750233" y="567340"/>
                  </a:lnTo>
                  <a:lnTo>
                    <a:pt x="770100" y="525409"/>
                  </a:lnTo>
                  <a:lnTo>
                    <a:pt x="784753" y="480960"/>
                  </a:lnTo>
                  <a:lnTo>
                    <a:pt x="793819" y="434354"/>
                  </a:lnTo>
                  <a:lnTo>
                    <a:pt x="796925" y="385953"/>
                  </a:lnTo>
                  <a:lnTo>
                    <a:pt x="793819" y="337524"/>
                  </a:lnTo>
                  <a:lnTo>
                    <a:pt x="784753" y="290895"/>
                  </a:lnTo>
                  <a:lnTo>
                    <a:pt x="770100" y="246427"/>
                  </a:lnTo>
                  <a:lnTo>
                    <a:pt x="750233" y="204480"/>
                  </a:lnTo>
                  <a:lnTo>
                    <a:pt x="725527" y="165416"/>
                  </a:lnTo>
                  <a:lnTo>
                    <a:pt x="696355" y="129595"/>
                  </a:lnTo>
                  <a:lnTo>
                    <a:pt x="663092" y="97379"/>
                  </a:lnTo>
                  <a:lnTo>
                    <a:pt x="626111" y="69128"/>
                  </a:lnTo>
                  <a:lnTo>
                    <a:pt x="585786" y="45205"/>
                  </a:lnTo>
                  <a:lnTo>
                    <a:pt x="542491" y="25969"/>
                  </a:lnTo>
                  <a:lnTo>
                    <a:pt x="496600" y="11782"/>
                  </a:lnTo>
                  <a:lnTo>
                    <a:pt x="448487" y="3005"/>
                  </a:lnTo>
                  <a:lnTo>
                    <a:pt x="398525" y="0"/>
                  </a:lnTo>
                  <a:close/>
                </a:path>
              </a:pathLst>
            </a:custGeom>
            <a:solidFill>
              <a:srgbClr val="FF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258427" y="3704970"/>
            <a:ext cx="128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871217" y="2032380"/>
            <a:ext cx="4195698" cy="4526585"/>
            <a:chOff x="2871217" y="2032380"/>
            <a:chExt cx="4195698" cy="4526585"/>
          </a:xfrm>
        </p:grpSpPr>
        <p:sp>
          <p:nvSpPr>
            <p:cNvPr id="22" name="object 22"/>
            <p:cNvSpPr/>
            <p:nvPr/>
          </p:nvSpPr>
          <p:spPr>
            <a:xfrm>
              <a:off x="4526915" y="2032380"/>
              <a:ext cx="2540000" cy="3350895"/>
            </a:xfrm>
            <a:custGeom>
              <a:avLst/>
              <a:gdLst/>
              <a:ahLst/>
              <a:cxnLst/>
              <a:rect l="l" t="t" r="r" b="b"/>
              <a:pathLst>
                <a:path w="2540000" h="3350895">
                  <a:moveTo>
                    <a:pt x="965581" y="829437"/>
                  </a:moveTo>
                  <a:lnTo>
                    <a:pt x="961720" y="796544"/>
                  </a:lnTo>
                  <a:lnTo>
                    <a:pt x="954405" y="734187"/>
                  </a:lnTo>
                  <a:lnTo>
                    <a:pt x="911821" y="731024"/>
                  </a:lnTo>
                  <a:lnTo>
                    <a:pt x="911821" y="809980"/>
                  </a:lnTo>
                  <a:lnTo>
                    <a:pt x="716864" y="1349375"/>
                  </a:lnTo>
                  <a:lnTo>
                    <a:pt x="703592" y="1323543"/>
                  </a:lnTo>
                  <a:lnTo>
                    <a:pt x="703592" y="1386090"/>
                  </a:lnTo>
                  <a:lnTo>
                    <a:pt x="633907" y="1578864"/>
                  </a:lnTo>
                  <a:lnTo>
                    <a:pt x="41744" y="1123937"/>
                  </a:lnTo>
                  <a:lnTo>
                    <a:pt x="477202" y="945375"/>
                  </a:lnTo>
                  <a:lnTo>
                    <a:pt x="703592" y="1386090"/>
                  </a:lnTo>
                  <a:lnTo>
                    <a:pt x="703592" y="1323543"/>
                  </a:lnTo>
                  <a:lnTo>
                    <a:pt x="503732" y="934491"/>
                  </a:lnTo>
                  <a:lnTo>
                    <a:pt x="880516" y="779983"/>
                  </a:lnTo>
                  <a:lnTo>
                    <a:pt x="887742" y="797560"/>
                  </a:lnTo>
                  <a:lnTo>
                    <a:pt x="884936" y="800227"/>
                  </a:lnTo>
                  <a:lnTo>
                    <a:pt x="889533" y="801903"/>
                  </a:lnTo>
                  <a:lnTo>
                    <a:pt x="891413" y="806450"/>
                  </a:lnTo>
                  <a:lnTo>
                    <a:pt x="893965" y="803516"/>
                  </a:lnTo>
                  <a:lnTo>
                    <a:pt x="911821" y="809980"/>
                  </a:lnTo>
                  <a:lnTo>
                    <a:pt x="911821" y="731024"/>
                  </a:lnTo>
                  <a:lnTo>
                    <a:pt x="858774" y="727075"/>
                  </a:lnTo>
                  <a:lnTo>
                    <a:pt x="869670" y="753592"/>
                  </a:lnTo>
                  <a:lnTo>
                    <a:pt x="490651" y="909015"/>
                  </a:lnTo>
                  <a:lnTo>
                    <a:pt x="55346" y="61645"/>
                  </a:lnTo>
                  <a:lnTo>
                    <a:pt x="877671" y="693369"/>
                  </a:lnTo>
                  <a:lnTo>
                    <a:pt x="860298" y="716026"/>
                  </a:lnTo>
                  <a:lnTo>
                    <a:pt x="954405" y="734187"/>
                  </a:lnTo>
                  <a:lnTo>
                    <a:pt x="938784" y="702056"/>
                  </a:lnTo>
                  <a:lnTo>
                    <a:pt x="912495" y="647954"/>
                  </a:lnTo>
                  <a:lnTo>
                    <a:pt x="895096" y="670648"/>
                  </a:lnTo>
                  <a:lnTo>
                    <a:pt x="22098" y="0"/>
                  </a:lnTo>
                  <a:lnTo>
                    <a:pt x="13347" y="11430"/>
                  </a:lnTo>
                  <a:lnTo>
                    <a:pt x="762" y="17907"/>
                  </a:lnTo>
                  <a:lnTo>
                    <a:pt x="464108" y="919899"/>
                  </a:lnTo>
                  <a:lnTo>
                    <a:pt x="8001" y="1106932"/>
                  </a:lnTo>
                  <a:lnTo>
                    <a:pt x="13398" y="1120140"/>
                  </a:lnTo>
                  <a:lnTo>
                    <a:pt x="4699" y="1131443"/>
                  </a:lnTo>
                  <a:lnTo>
                    <a:pt x="623735" y="1607007"/>
                  </a:lnTo>
                  <a:lnTo>
                    <a:pt x="472605" y="2025129"/>
                  </a:lnTo>
                  <a:lnTo>
                    <a:pt x="8001" y="2215642"/>
                  </a:lnTo>
                  <a:lnTo>
                    <a:pt x="18796" y="2242058"/>
                  </a:lnTo>
                  <a:lnTo>
                    <a:pt x="459524" y="2061337"/>
                  </a:lnTo>
                  <a:lnTo>
                    <a:pt x="0" y="3332734"/>
                  </a:lnTo>
                  <a:lnTo>
                    <a:pt x="13411" y="3337610"/>
                  </a:lnTo>
                  <a:lnTo>
                    <a:pt x="18796" y="3350768"/>
                  </a:lnTo>
                  <a:lnTo>
                    <a:pt x="880503" y="2997403"/>
                  </a:lnTo>
                  <a:lnTo>
                    <a:pt x="891413" y="3023870"/>
                  </a:lnTo>
                  <a:lnTo>
                    <a:pt x="942314" y="2965577"/>
                  </a:lnTo>
                  <a:lnTo>
                    <a:pt x="954405" y="2951734"/>
                  </a:lnTo>
                  <a:lnTo>
                    <a:pt x="858774" y="2944622"/>
                  </a:lnTo>
                  <a:lnTo>
                    <a:pt x="869632" y="2971025"/>
                  </a:lnTo>
                  <a:lnTo>
                    <a:pt x="37922" y="3312083"/>
                  </a:lnTo>
                  <a:lnTo>
                    <a:pt x="495261" y="2046681"/>
                  </a:lnTo>
                  <a:lnTo>
                    <a:pt x="880516" y="1888693"/>
                  </a:lnTo>
                  <a:lnTo>
                    <a:pt x="891413" y="1915160"/>
                  </a:lnTo>
                  <a:lnTo>
                    <a:pt x="942225" y="1856867"/>
                  </a:lnTo>
                  <a:lnTo>
                    <a:pt x="954405" y="1842897"/>
                  </a:lnTo>
                  <a:lnTo>
                    <a:pt x="858774" y="1835785"/>
                  </a:lnTo>
                  <a:lnTo>
                    <a:pt x="869670" y="1862302"/>
                  </a:lnTo>
                  <a:lnTo>
                    <a:pt x="508355" y="2010473"/>
                  </a:lnTo>
                  <a:lnTo>
                    <a:pt x="647560" y="1625307"/>
                  </a:lnTo>
                  <a:lnTo>
                    <a:pt x="877697" y="1802091"/>
                  </a:lnTo>
                  <a:lnTo>
                    <a:pt x="860298" y="1824736"/>
                  </a:lnTo>
                  <a:lnTo>
                    <a:pt x="954405" y="1842897"/>
                  </a:lnTo>
                  <a:lnTo>
                    <a:pt x="953795" y="1786255"/>
                  </a:lnTo>
                  <a:lnTo>
                    <a:pt x="953795" y="1786001"/>
                  </a:lnTo>
                  <a:lnTo>
                    <a:pt x="953389" y="1747139"/>
                  </a:lnTo>
                  <a:lnTo>
                    <a:pt x="927925" y="1760194"/>
                  </a:lnTo>
                  <a:lnTo>
                    <a:pt x="901433" y="1708632"/>
                  </a:lnTo>
                  <a:lnTo>
                    <a:pt x="901433" y="1771192"/>
                  </a:lnTo>
                  <a:lnTo>
                    <a:pt x="898169" y="1775447"/>
                  </a:lnTo>
                  <a:lnTo>
                    <a:pt x="893152" y="1778012"/>
                  </a:lnTo>
                  <a:lnTo>
                    <a:pt x="657733" y="1597164"/>
                  </a:lnTo>
                  <a:lnTo>
                    <a:pt x="721448" y="1420850"/>
                  </a:lnTo>
                  <a:lnTo>
                    <a:pt x="901433" y="1771192"/>
                  </a:lnTo>
                  <a:lnTo>
                    <a:pt x="901433" y="1708632"/>
                  </a:lnTo>
                  <a:lnTo>
                    <a:pt x="734720" y="1384134"/>
                  </a:lnTo>
                  <a:lnTo>
                    <a:pt x="938720" y="819721"/>
                  </a:lnTo>
                  <a:lnTo>
                    <a:pt x="965581" y="829437"/>
                  </a:lnTo>
                  <a:close/>
                </a:path>
                <a:path w="2540000" h="3350895">
                  <a:moveTo>
                    <a:pt x="2539873" y="3337560"/>
                  </a:moveTo>
                  <a:lnTo>
                    <a:pt x="2525712" y="3319018"/>
                  </a:lnTo>
                  <a:lnTo>
                    <a:pt x="2481707" y="3261360"/>
                  </a:lnTo>
                  <a:lnTo>
                    <a:pt x="2469172" y="3287052"/>
                  </a:lnTo>
                  <a:lnTo>
                    <a:pt x="1757680" y="2938907"/>
                  </a:lnTo>
                  <a:lnTo>
                    <a:pt x="1745107" y="2964561"/>
                  </a:lnTo>
                  <a:lnTo>
                    <a:pt x="2456650" y="3312731"/>
                  </a:lnTo>
                  <a:lnTo>
                    <a:pt x="2444115" y="3338449"/>
                  </a:lnTo>
                  <a:lnTo>
                    <a:pt x="2539873" y="3337560"/>
                  </a:lnTo>
                  <a:close/>
                </a:path>
                <a:path w="2540000" h="3350895">
                  <a:moveTo>
                    <a:pt x="2539873" y="1113917"/>
                  </a:moveTo>
                  <a:lnTo>
                    <a:pt x="2447925" y="1140587"/>
                  </a:lnTo>
                  <a:lnTo>
                    <a:pt x="2467292" y="1161580"/>
                  </a:lnTo>
                  <a:lnTo>
                    <a:pt x="1741678" y="1832483"/>
                  </a:lnTo>
                  <a:lnTo>
                    <a:pt x="1761109" y="1853438"/>
                  </a:lnTo>
                  <a:lnTo>
                    <a:pt x="2486685" y="1182573"/>
                  </a:lnTo>
                  <a:lnTo>
                    <a:pt x="2506091" y="1203579"/>
                  </a:lnTo>
                  <a:lnTo>
                    <a:pt x="2525560" y="1151890"/>
                  </a:lnTo>
                  <a:lnTo>
                    <a:pt x="2539873" y="1113917"/>
                  </a:lnTo>
                  <a:close/>
                </a:path>
                <a:path w="2540000" h="3350895">
                  <a:moveTo>
                    <a:pt x="2539873" y="11303"/>
                  </a:moveTo>
                  <a:lnTo>
                    <a:pt x="2447798" y="37719"/>
                  </a:lnTo>
                  <a:lnTo>
                    <a:pt x="2467114" y="58788"/>
                  </a:lnTo>
                  <a:lnTo>
                    <a:pt x="1741678" y="723646"/>
                  </a:lnTo>
                  <a:lnTo>
                    <a:pt x="1760982" y="744728"/>
                  </a:lnTo>
                  <a:lnTo>
                    <a:pt x="2486380" y="79781"/>
                  </a:lnTo>
                  <a:lnTo>
                    <a:pt x="2505710" y="100838"/>
                  </a:lnTo>
                  <a:lnTo>
                    <a:pt x="2525420" y="49149"/>
                  </a:lnTo>
                  <a:lnTo>
                    <a:pt x="2539873" y="11303"/>
                  </a:lnTo>
                  <a:close/>
                </a:path>
              </a:pathLst>
            </a:custGeom>
            <a:solidFill>
              <a:srgbClr val="009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489325" y="6003340"/>
              <a:ext cx="1323975" cy="555625"/>
            </a:xfrm>
            <a:custGeom>
              <a:avLst/>
              <a:gdLst/>
              <a:ahLst/>
              <a:cxnLst/>
              <a:rect l="l" t="t" r="r" b="b"/>
              <a:pathLst>
                <a:path w="1323975" h="555625">
                  <a:moveTo>
                    <a:pt x="1045972" y="0"/>
                  </a:moveTo>
                  <a:lnTo>
                    <a:pt x="0" y="0"/>
                  </a:lnTo>
                  <a:lnTo>
                    <a:pt x="277622" y="277634"/>
                  </a:lnTo>
                  <a:lnTo>
                    <a:pt x="0" y="555282"/>
                  </a:lnTo>
                  <a:lnTo>
                    <a:pt x="1045972" y="555282"/>
                  </a:lnTo>
                  <a:lnTo>
                    <a:pt x="1323721" y="277634"/>
                  </a:lnTo>
                  <a:lnTo>
                    <a:pt x="1045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ctr"/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2871217" y="6003340"/>
              <a:ext cx="1942084" cy="555625"/>
            </a:xfrm>
            <a:custGeom>
              <a:avLst/>
              <a:gdLst/>
              <a:ahLst/>
              <a:cxnLst/>
              <a:rect l="l" t="t" r="r" b="b"/>
              <a:pathLst>
                <a:path w="1323975" h="555625">
                  <a:moveTo>
                    <a:pt x="0" y="0"/>
                  </a:moveTo>
                  <a:lnTo>
                    <a:pt x="1045972" y="0"/>
                  </a:lnTo>
                  <a:lnTo>
                    <a:pt x="1323721" y="277634"/>
                  </a:lnTo>
                  <a:lnTo>
                    <a:pt x="1045972" y="555282"/>
                  </a:lnTo>
                  <a:lnTo>
                    <a:pt x="0" y="555282"/>
                  </a:lnTo>
                  <a:lnTo>
                    <a:pt x="277622" y="27763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4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417572" y="6044285"/>
            <a:ext cx="102552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760" marR="5080" indent="-99060">
              <a:lnSpc>
                <a:spcPct val="100000"/>
              </a:lnSpc>
              <a:spcBef>
                <a:spcPts val="100"/>
              </a:spcBef>
            </a:pPr>
            <a:r>
              <a:rPr lang="en" sz="1400" b="1" spc="-130" dirty="0">
                <a:solidFill>
                  <a:srgbClr val="004E9A"/>
                </a:solidFill>
                <a:latin typeface="Arial"/>
                <a:cs typeface="Arial"/>
              </a:rPr>
              <a:t>Input layer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878704" y="5996990"/>
            <a:ext cx="3649979" cy="568325"/>
            <a:chOff x="4878704" y="5996990"/>
            <a:chExt cx="3649979" cy="568325"/>
          </a:xfrm>
        </p:grpSpPr>
        <p:sp>
          <p:nvSpPr>
            <p:cNvPr id="27" name="object 27"/>
            <p:cNvSpPr/>
            <p:nvPr/>
          </p:nvSpPr>
          <p:spPr>
            <a:xfrm>
              <a:off x="4885054" y="6003340"/>
              <a:ext cx="3637279" cy="555625"/>
            </a:xfrm>
            <a:custGeom>
              <a:avLst/>
              <a:gdLst/>
              <a:ahLst/>
              <a:cxnLst/>
              <a:rect l="l" t="t" r="r" b="b"/>
              <a:pathLst>
                <a:path w="3637279" h="555625">
                  <a:moveTo>
                    <a:pt x="3359277" y="0"/>
                  </a:moveTo>
                  <a:lnTo>
                    <a:pt x="0" y="0"/>
                  </a:lnTo>
                  <a:lnTo>
                    <a:pt x="277622" y="277647"/>
                  </a:lnTo>
                  <a:lnTo>
                    <a:pt x="0" y="555282"/>
                  </a:lnTo>
                  <a:lnTo>
                    <a:pt x="3359277" y="555282"/>
                  </a:lnTo>
                  <a:lnTo>
                    <a:pt x="3636899" y="277647"/>
                  </a:lnTo>
                  <a:lnTo>
                    <a:pt x="33592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85054" y="6003340"/>
              <a:ext cx="3637279" cy="555625"/>
            </a:xfrm>
            <a:custGeom>
              <a:avLst/>
              <a:gdLst/>
              <a:ahLst/>
              <a:cxnLst/>
              <a:rect l="l" t="t" r="r" b="b"/>
              <a:pathLst>
                <a:path w="3637279" h="555625">
                  <a:moveTo>
                    <a:pt x="0" y="0"/>
                  </a:moveTo>
                  <a:lnTo>
                    <a:pt x="3359277" y="0"/>
                  </a:lnTo>
                  <a:lnTo>
                    <a:pt x="3636899" y="277647"/>
                  </a:lnTo>
                  <a:lnTo>
                    <a:pt x="3359277" y="555282"/>
                  </a:lnTo>
                  <a:lnTo>
                    <a:pt x="0" y="555282"/>
                  </a:lnTo>
                  <a:lnTo>
                    <a:pt x="277622" y="27764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9B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481320" y="6171208"/>
            <a:ext cx="11404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" sz="1400" b="1" spc="-125" dirty="0">
                <a:solidFill>
                  <a:srgbClr val="009BD6"/>
                </a:solidFill>
                <a:latin typeface="Arial"/>
                <a:cs typeface="Arial"/>
              </a:rPr>
              <a:t>Hidden layers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264656" y="1657857"/>
            <a:ext cx="5371281" cy="4901108"/>
            <a:chOff x="6264656" y="1657857"/>
            <a:chExt cx="5371281" cy="4901108"/>
          </a:xfrm>
        </p:grpSpPr>
        <p:sp>
          <p:nvSpPr>
            <p:cNvPr id="31" name="object 31"/>
            <p:cNvSpPr/>
            <p:nvPr/>
          </p:nvSpPr>
          <p:spPr>
            <a:xfrm>
              <a:off x="7066787" y="1657857"/>
              <a:ext cx="797560" cy="4098290"/>
            </a:xfrm>
            <a:custGeom>
              <a:avLst/>
              <a:gdLst/>
              <a:ahLst/>
              <a:cxnLst/>
              <a:rect l="l" t="t" r="r" b="b"/>
              <a:pathLst>
                <a:path w="797559" h="4098290">
                  <a:moveTo>
                    <a:pt x="0" y="385825"/>
                  </a:moveTo>
                  <a:lnTo>
                    <a:pt x="3105" y="337424"/>
                  </a:lnTo>
                  <a:lnTo>
                    <a:pt x="12171" y="290818"/>
                  </a:lnTo>
                  <a:lnTo>
                    <a:pt x="26826" y="246369"/>
                  </a:lnTo>
                  <a:lnTo>
                    <a:pt x="46695" y="204438"/>
                  </a:lnTo>
                  <a:lnTo>
                    <a:pt x="71404" y="165386"/>
                  </a:lnTo>
                  <a:lnTo>
                    <a:pt x="100581" y="129575"/>
                  </a:lnTo>
                  <a:lnTo>
                    <a:pt x="133852" y="97366"/>
                  </a:lnTo>
                  <a:lnTo>
                    <a:pt x="170843" y="69121"/>
                  </a:lnTo>
                  <a:lnTo>
                    <a:pt x="211180" y="45201"/>
                  </a:lnTo>
                  <a:lnTo>
                    <a:pt x="254491" y="25968"/>
                  </a:lnTo>
                  <a:lnTo>
                    <a:pt x="300401" y="11782"/>
                  </a:lnTo>
                  <a:lnTo>
                    <a:pt x="348537" y="3005"/>
                  </a:lnTo>
                  <a:lnTo>
                    <a:pt x="398525" y="0"/>
                  </a:lnTo>
                  <a:lnTo>
                    <a:pt x="448514" y="3005"/>
                  </a:lnTo>
                  <a:lnTo>
                    <a:pt x="496650" y="11782"/>
                  </a:lnTo>
                  <a:lnTo>
                    <a:pt x="542560" y="25968"/>
                  </a:lnTo>
                  <a:lnTo>
                    <a:pt x="585871" y="45201"/>
                  </a:lnTo>
                  <a:lnTo>
                    <a:pt x="626208" y="69121"/>
                  </a:lnTo>
                  <a:lnTo>
                    <a:pt x="663199" y="97366"/>
                  </a:lnTo>
                  <a:lnTo>
                    <a:pt x="696470" y="129575"/>
                  </a:lnTo>
                  <a:lnTo>
                    <a:pt x="725647" y="165386"/>
                  </a:lnTo>
                  <a:lnTo>
                    <a:pt x="750356" y="204438"/>
                  </a:lnTo>
                  <a:lnTo>
                    <a:pt x="770225" y="246369"/>
                  </a:lnTo>
                  <a:lnTo>
                    <a:pt x="784880" y="290818"/>
                  </a:lnTo>
                  <a:lnTo>
                    <a:pt x="793946" y="337424"/>
                  </a:lnTo>
                  <a:lnTo>
                    <a:pt x="797051" y="385825"/>
                  </a:lnTo>
                  <a:lnTo>
                    <a:pt x="793946" y="434254"/>
                  </a:lnTo>
                  <a:lnTo>
                    <a:pt x="784880" y="480883"/>
                  </a:lnTo>
                  <a:lnTo>
                    <a:pt x="770225" y="525351"/>
                  </a:lnTo>
                  <a:lnTo>
                    <a:pt x="750356" y="567298"/>
                  </a:lnTo>
                  <a:lnTo>
                    <a:pt x="725647" y="606362"/>
                  </a:lnTo>
                  <a:lnTo>
                    <a:pt x="696470" y="642183"/>
                  </a:lnTo>
                  <a:lnTo>
                    <a:pt x="663199" y="674399"/>
                  </a:lnTo>
                  <a:lnTo>
                    <a:pt x="626208" y="702650"/>
                  </a:lnTo>
                  <a:lnTo>
                    <a:pt x="585871" y="726573"/>
                  </a:lnTo>
                  <a:lnTo>
                    <a:pt x="542560" y="745809"/>
                  </a:lnTo>
                  <a:lnTo>
                    <a:pt x="496650" y="759996"/>
                  </a:lnTo>
                  <a:lnTo>
                    <a:pt x="448514" y="768773"/>
                  </a:lnTo>
                  <a:lnTo>
                    <a:pt x="398525" y="771778"/>
                  </a:lnTo>
                  <a:lnTo>
                    <a:pt x="348537" y="768773"/>
                  </a:lnTo>
                  <a:lnTo>
                    <a:pt x="300401" y="759996"/>
                  </a:lnTo>
                  <a:lnTo>
                    <a:pt x="254491" y="745809"/>
                  </a:lnTo>
                  <a:lnTo>
                    <a:pt x="211180" y="726573"/>
                  </a:lnTo>
                  <a:lnTo>
                    <a:pt x="170843" y="702650"/>
                  </a:lnTo>
                  <a:lnTo>
                    <a:pt x="133852" y="674399"/>
                  </a:lnTo>
                  <a:lnTo>
                    <a:pt x="100581" y="642183"/>
                  </a:lnTo>
                  <a:lnTo>
                    <a:pt x="71404" y="606362"/>
                  </a:lnTo>
                  <a:lnTo>
                    <a:pt x="46695" y="567298"/>
                  </a:lnTo>
                  <a:lnTo>
                    <a:pt x="26826" y="525351"/>
                  </a:lnTo>
                  <a:lnTo>
                    <a:pt x="12171" y="480883"/>
                  </a:lnTo>
                  <a:lnTo>
                    <a:pt x="3105" y="434254"/>
                  </a:lnTo>
                  <a:lnTo>
                    <a:pt x="0" y="385825"/>
                  </a:lnTo>
                  <a:close/>
                </a:path>
                <a:path w="797559" h="4098290">
                  <a:moveTo>
                    <a:pt x="0" y="1488439"/>
                  </a:moveTo>
                  <a:lnTo>
                    <a:pt x="3105" y="1440036"/>
                  </a:lnTo>
                  <a:lnTo>
                    <a:pt x="12171" y="1393424"/>
                  </a:lnTo>
                  <a:lnTo>
                    <a:pt x="26826" y="1348966"/>
                  </a:lnTo>
                  <a:lnTo>
                    <a:pt x="46695" y="1307023"/>
                  </a:lnTo>
                  <a:lnTo>
                    <a:pt x="71404" y="1267958"/>
                  </a:lnTo>
                  <a:lnTo>
                    <a:pt x="100581" y="1232133"/>
                  </a:lnTo>
                  <a:lnTo>
                    <a:pt x="133852" y="1199909"/>
                  </a:lnTo>
                  <a:lnTo>
                    <a:pt x="170843" y="1171650"/>
                  </a:lnTo>
                  <a:lnTo>
                    <a:pt x="211180" y="1147717"/>
                  </a:lnTo>
                  <a:lnTo>
                    <a:pt x="254491" y="1128472"/>
                  </a:lnTo>
                  <a:lnTo>
                    <a:pt x="300401" y="1114277"/>
                  </a:lnTo>
                  <a:lnTo>
                    <a:pt x="348537" y="1105494"/>
                  </a:lnTo>
                  <a:lnTo>
                    <a:pt x="398525" y="1102487"/>
                  </a:lnTo>
                  <a:lnTo>
                    <a:pt x="448514" y="1105494"/>
                  </a:lnTo>
                  <a:lnTo>
                    <a:pt x="496650" y="1114277"/>
                  </a:lnTo>
                  <a:lnTo>
                    <a:pt x="542560" y="1128472"/>
                  </a:lnTo>
                  <a:lnTo>
                    <a:pt x="585871" y="1147717"/>
                  </a:lnTo>
                  <a:lnTo>
                    <a:pt x="626208" y="1171650"/>
                  </a:lnTo>
                  <a:lnTo>
                    <a:pt x="663199" y="1199909"/>
                  </a:lnTo>
                  <a:lnTo>
                    <a:pt x="696470" y="1232133"/>
                  </a:lnTo>
                  <a:lnTo>
                    <a:pt x="725647" y="1267958"/>
                  </a:lnTo>
                  <a:lnTo>
                    <a:pt x="750356" y="1307023"/>
                  </a:lnTo>
                  <a:lnTo>
                    <a:pt x="770225" y="1348966"/>
                  </a:lnTo>
                  <a:lnTo>
                    <a:pt x="784880" y="1393424"/>
                  </a:lnTo>
                  <a:lnTo>
                    <a:pt x="793946" y="1440036"/>
                  </a:lnTo>
                  <a:lnTo>
                    <a:pt x="797051" y="1488439"/>
                  </a:lnTo>
                  <a:lnTo>
                    <a:pt x="793946" y="1536841"/>
                  </a:lnTo>
                  <a:lnTo>
                    <a:pt x="784880" y="1583447"/>
                  </a:lnTo>
                  <a:lnTo>
                    <a:pt x="770225" y="1627896"/>
                  </a:lnTo>
                  <a:lnTo>
                    <a:pt x="750356" y="1669827"/>
                  </a:lnTo>
                  <a:lnTo>
                    <a:pt x="725647" y="1708879"/>
                  </a:lnTo>
                  <a:lnTo>
                    <a:pt x="696470" y="1744690"/>
                  </a:lnTo>
                  <a:lnTo>
                    <a:pt x="663199" y="1776899"/>
                  </a:lnTo>
                  <a:lnTo>
                    <a:pt x="626208" y="1805144"/>
                  </a:lnTo>
                  <a:lnTo>
                    <a:pt x="585871" y="1829064"/>
                  </a:lnTo>
                  <a:lnTo>
                    <a:pt x="542560" y="1848297"/>
                  </a:lnTo>
                  <a:lnTo>
                    <a:pt x="496650" y="1862483"/>
                  </a:lnTo>
                  <a:lnTo>
                    <a:pt x="448514" y="1871260"/>
                  </a:lnTo>
                  <a:lnTo>
                    <a:pt x="398525" y="1874265"/>
                  </a:lnTo>
                  <a:lnTo>
                    <a:pt x="348537" y="1871260"/>
                  </a:lnTo>
                  <a:lnTo>
                    <a:pt x="300401" y="1862483"/>
                  </a:lnTo>
                  <a:lnTo>
                    <a:pt x="254491" y="1848297"/>
                  </a:lnTo>
                  <a:lnTo>
                    <a:pt x="211180" y="1829064"/>
                  </a:lnTo>
                  <a:lnTo>
                    <a:pt x="170843" y="1805144"/>
                  </a:lnTo>
                  <a:lnTo>
                    <a:pt x="133852" y="1776899"/>
                  </a:lnTo>
                  <a:lnTo>
                    <a:pt x="100581" y="1744690"/>
                  </a:lnTo>
                  <a:lnTo>
                    <a:pt x="71404" y="1708879"/>
                  </a:lnTo>
                  <a:lnTo>
                    <a:pt x="46695" y="1669827"/>
                  </a:lnTo>
                  <a:lnTo>
                    <a:pt x="26826" y="1627896"/>
                  </a:lnTo>
                  <a:lnTo>
                    <a:pt x="12171" y="1583447"/>
                  </a:lnTo>
                  <a:lnTo>
                    <a:pt x="3105" y="1536841"/>
                  </a:lnTo>
                  <a:lnTo>
                    <a:pt x="0" y="1488439"/>
                  </a:lnTo>
                  <a:close/>
                </a:path>
                <a:path w="797559" h="4098290">
                  <a:moveTo>
                    <a:pt x="0" y="2603372"/>
                  </a:moveTo>
                  <a:lnTo>
                    <a:pt x="3105" y="2554969"/>
                  </a:lnTo>
                  <a:lnTo>
                    <a:pt x="12171" y="2508357"/>
                  </a:lnTo>
                  <a:lnTo>
                    <a:pt x="26826" y="2463899"/>
                  </a:lnTo>
                  <a:lnTo>
                    <a:pt x="46695" y="2421956"/>
                  </a:lnTo>
                  <a:lnTo>
                    <a:pt x="71404" y="2382891"/>
                  </a:lnTo>
                  <a:lnTo>
                    <a:pt x="100581" y="2347066"/>
                  </a:lnTo>
                  <a:lnTo>
                    <a:pt x="133852" y="2314842"/>
                  </a:lnTo>
                  <a:lnTo>
                    <a:pt x="170843" y="2286583"/>
                  </a:lnTo>
                  <a:lnTo>
                    <a:pt x="211180" y="2262650"/>
                  </a:lnTo>
                  <a:lnTo>
                    <a:pt x="254491" y="2243405"/>
                  </a:lnTo>
                  <a:lnTo>
                    <a:pt x="300401" y="2229210"/>
                  </a:lnTo>
                  <a:lnTo>
                    <a:pt x="348537" y="2220427"/>
                  </a:lnTo>
                  <a:lnTo>
                    <a:pt x="398525" y="2217419"/>
                  </a:lnTo>
                  <a:lnTo>
                    <a:pt x="448514" y="2220427"/>
                  </a:lnTo>
                  <a:lnTo>
                    <a:pt x="496650" y="2229210"/>
                  </a:lnTo>
                  <a:lnTo>
                    <a:pt x="542560" y="2243405"/>
                  </a:lnTo>
                  <a:lnTo>
                    <a:pt x="585871" y="2262650"/>
                  </a:lnTo>
                  <a:lnTo>
                    <a:pt x="626208" y="2286583"/>
                  </a:lnTo>
                  <a:lnTo>
                    <a:pt x="663199" y="2314842"/>
                  </a:lnTo>
                  <a:lnTo>
                    <a:pt x="696470" y="2347066"/>
                  </a:lnTo>
                  <a:lnTo>
                    <a:pt x="725647" y="2382891"/>
                  </a:lnTo>
                  <a:lnTo>
                    <a:pt x="750356" y="2421956"/>
                  </a:lnTo>
                  <a:lnTo>
                    <a:pt x="770225" y="2463899"/>
                  </a:lnTo>
                  <a:lnTo>
                    <a:pt x="784880" y="2508357"/>
                  </a:lnTo>
                  <a:lnTo>
                    <a:pt x="793946" y="2554969"/>
                  </a:lnTo>
                  <a:lnTo>
                    <a:pt x="797051" y="2603372"/>
                  </a:lnTo>
                  <a:lnTo>
                    <a:pt x="793946" y="2651776"/>
                  </a:lnTo>
                  <a:lnTo>
                    <a:pt x="784880" y="2698388"/>
                  </a:lnTo>
                  <a:lnTo>
                    <a:pt x="770225" y="2742846"/>
                  </a:lnTo>
                  <a:lnTo>
                    <a:pt x="750356" y="2784789"/>
                  </a:lnTo>
                  <a:lnTo>
                    <a:pt x="725647" y="2823854"/>
                  </a:lnTo>
                  <a:lnTo>
                    <a:pt x="696470" y="2859679"/>
                  </a:lnTo>
                  <a:lnTo>
                    <a:pt x="663199" y="2891903"/>
                  </a:lnTo>
                  <a:lnTo>
                    <a:pt x="626208" y="2920162"/>
                  </a:lnTo>
                  <a:lnTo>
                    <a:pt x="585871" y="2944095"/>
                  </a:lnTo>
                  <a:lnTo>
                    <a:pt x="542560" y="2963340"/>
                  </a:lnTo>
                  <a:lnTo>
                    <a:pt x="496650" y="2977535"/>
                  </a:lnTo>
                  <a:lnTo>
                    <a:pt x="448514" y="2986318"/>
                  </a:lnTo>
                  <a:lnTo>
                    <a:pt x="398525" y="2989325"/>
                  </a:lnTo>
                  <a:lnTo>
                    <a:pt x="348537" y="2986318"/>
                  </a:lnTo>
                  <a:lnTo>
                    <a:pt x="300401" y="2977535"/>
                  </a:lnTo>
                  <a:lnTo>
                    <a:pt x="254491" y="2963340"/>
                  </a:lnTo>
                  <a:lnTo>
                    <a:pt x="211180" y="2944095"/>
                  </a:lnTo>
                  <a:lnTo>
                    <a:pt x="170843" y="2920162"/>
                  </a:lnTo>
                  <a:lnTo>
                    <a:pt x="133852" y="2891903"/>
                  </a:lnTo>
                  <a:lnTo>
                    <a:pt x="100581" y="2859679"/>
                  </a:lnTo>
                  <a:lnTo>
                    <a:pt x="71404" y="2823854"/>
                  </a:lnTo>
                  <a:lnTo>
                    <a:pt x="46695" y="2784789"/>
                  </a:lnTo>
                  <a:lnTo>
                    <a:pt x="26826" y="2742846"/>
                  </a:lnTo>
                  <a:lnTo>
                    <a:pt x="12171" y="2698388"/>
                  </a:lnTo>
                  <a:lnTo>
                    <a:pt x="3105" y="2651776"/>
                  </a:lnTo>
                  <a:lnTo>
                    <a:pt x="0" y="2603372"/>
                  </a:lnTo>
                  <a:close/>
                </a:path>
                <a:path w="797559" h="4098290">
                  <a:moveTo>
                    <a:pt x="0" y="3712082"/>
                  </a:moveTo>
                  <a:lnTo>
                    <a:pt x="3105" y="3663681"/>
                  </a:lnTo>
                  <a:lnTo>
                    <a:pt x="12171" y="3617075"/>
                  </a:lnTo>
                  <a:lnTo>
                    <a:pt x="26826" y="3572626"/>
                  </a:lnTo>
                  <a:lnTo>
                    <a:pt x="46695" y="3530695"/>
                  </a:lnTo>
                  <a:lnTo>
                    <a:pt x="71404" y="3491643"/>
                  </a:lnTo>
                  <a:lnTo>
                    <a:pt x="100581" y="3455832"/>
                  </a:lnTo>
                  <a:lnTo>
                    <a:pt x="133852" y="3423623"/>
                  </a:lnTo>
                  <a:lnTo>
                    <a:pt x="170843" y="3395378"/>
                  </a:lnTo>
                  <a:lnTo>
                    <a:pt x="211180" y="3371458"/>
                  </a:lnTo>
                  <a:lnTo>
                    <a:pt x="254491" y="3352225"/>
                  </a:lnTo>
                  <a:lnTo>
                    <a:pt x="300401" y="3338039"/>
                  </a:lnTo>
                  <a:lnTo>
                    <a:pt x="348537" y="3329262"/>
                  </a:lnTo>
                  <a:lnTo>
                    <a:pt x="398525" y="3326256"/>
                  </a:lnTo>
                  <a:lnTo>
                    <a:pt x="448514" y="3329262"/>
                  </a:lnTo>
                  <a:lnTo>
                    <a:pt x="496650" y="3338039"/>
                  </a:lnTo>
                  <a:lnTo>
                    <a:pt x="542560" y="3352225"/>
                  </a:lnTo>
                  <a:lnTo>
                    <a:pt x="585871" y="3371458"/>
                  </a:lnTo>
                  <a:lnTo>
                    <a:pt x="626208" y="3395378"/>
                  </a:lnTo>
                  <a:lnTo>
                    <a:pt x="663199" y="3423623"/>
                  </a:lnTo>
                  <a:lnTo>
                    <a:pt x="696470" y="3455832"/>
                  </a:lnTo>
                  <a:lnTo>
                    <a:pt x="725647" y="3491643"/>
                  </a:lnTo>
                  <a:lnTo>
                    <a:pt x="750356" y="3530695"/>
                  </a:lnTo>
                  <a:lnTo>
                    <a:pt x="770225" y="3572626"/>
                  </a:lnTo>
                  <a:lnTo>
                    <a:pt x="784880" y="3617075"/>
                  </a:lnTo>
                  <a:lnTo>
                    <a:pt x="793946" y="3663681"/>
                  </a:lnTo>
                  <a:lnTo>
                    <a:pt x="797051" y="3712082"/>
                  </a:lnTo>
                  <a:lnTo>
                    <a:pt x="793946" y="3760485"/>
                  </a:lnTo>
                  <a:lnTo>
                    <a:pt x="784880" y="3807096"/>
                  </a:lnTo>
                  <a:lnTo>
                    <a:pt x="770225" y="3851553"/>
                  </a:lnTo>
                  <a:lnTo>
                    <a:pt x="750356" y="3893493"/>
                  </a:lnTo>
                  <a:lnTo>
                    <a:pt x="725647" y="3932556"/>
                  </a:lnTo>
                  <a:lnTo>
                    <a:pt x="696470" y="3968378"/>
                  </a:lnTo>
                  <a:lnTo>
                    <a:pt x="663199" y="4000598"/>
                  </a:lnTo>
                  <a:lnTo>
                    <a:pt x="626208" y="4028855"/>
                  </a:lnTo>
                  <a:lnTo>
                    <a:pt x="585871" y="4052786"/>
                  </a:lnTo>
                  <a:lnTo>
                    <a:pt x="542560" y="4072028"/>
                  </a:lnTo>
                  <a:lnTo>
                    <a:pt x="496650" y="4086221"/>
                  </a:lnTo>
                  <a:lnTo>
                    <a:pt x="448514" y="4095003"/>
                  </a:lnTo>
                  <a:lnTo>
                    <a:pt x="398525" y="4098010"/>
                  </a:lnTo>
                  <a:lnTo>
                    <a:pt x="348537" y="4095003"/>
                  </a:lnTo>
                  <a:lnTo>
                    <a:pt x="300401" y="4086221"/>
                  </a:lnTo>
                  <a:lnTo>
                    <a:pt x="254491" y="4072028"/>
                  </a:lnTo>
                  <a:lnTo>
                    <a:pt x="211180" y="4052786"/>
                  </a:lnTo>
                  <a:lnTo>
                    <a:pt x="170843" y="4028855"/>
                  </a:lnTo>
                  <a:lnTo>
                    <a:pt x="133852" y="4000598"/>
                  </a:lnTo>
                  <a:lnTo>
                    <a:pt x="100581" y="3968378"/>
                  </a:lnTo>
                  <a:lnTo>
                    <a:pt x="71404" y="3932556"/>
                  </a:lnTo>
                  <a:lnTo>
                    <a:pt x="46695" y="3893493"/>
                  </a:lnTo>
                  <a:lnTo>
                    <a:pt x="26826" y="3851553"/>
                  </a:lnTo>
                  <a:lnTo>
                    <a:pt x="12171" y="3807096"/>
                  </a:lnTo>
                  <a:lnTo>
                    <a:pt x="3105" y="3760485"/>
                  </a:lnTo>
                  <a:lnTo>
                    <a:pt x="0" y="3712082"/>
                  </a:lnTo>
                  <a:close/>
                </a:path>
              </a:pathLst>
            </a:custGeom>
            <a:ln w="12700">
              <a:solidFill>
                <a:srgbClr val="009B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264656" y="2036571"/>
              <a:ext cx="2659380" cy="3342004"/>
            </a:xfrm>
            <a:custGeom>
              <a:avLst/>
              <a:gdLst/>
              <a:ahLst/>
              <a:cxnLst/>
              <a:rect l="l" t="t" r="r" b="b"/>
              <a:pathLst>
                <a:path w="2659379" h="3342004">
                  <a:moveTo>
                    <a:pt x="818388" y="3238881"/>
                  </a:moveTo>
                  <a:lnTo>
                    <a:pt x="800239" y="3244405"/>
                  </a:lnTo>
                  <a:lnTo>
                    <a:pt x="800100" y="3237611"/>
                  </a:lnTo>
                  <a:lnTo>
                    <a:pt x="789749" y="3243072"/>
                  </a:lnTo>
                  <a:lnTo>
                    <a:pt x="745413" y="3096704"/>
                  </a:lnTo>
                  <a:lnTo>
                    <a:pt x="745413" y="3195269"/>
                  </a:lnTo>
                  <a:lnTo>
                    <a:pt x="46774" y="1870951"/>
                  </a:lnTo>
                  <a:lnTo>
                    <a:pt x="396062" y="2041867"/>
                  </a:lnTo>
                  <a:lnTo>
                    <a:pt x="745413" y="3195269"/>
                  </a:lnTo>
                  <a:lnTo>
                    <a:pt x="745413" y="3096704"/>
                  </a:lnTo>
                  <a:lnTo>
                    <a:pt x="431088" y="2059000"/>
                  </a:lnTo>
                  <a:lnTo>
                    <a:pt x="718883" y="2199817"/>
                  </a:lnTo>
                  <a:lnTo>
                    <a:pt x="706374" y="2225421"/>
                  </a:lnTo>
                  <a:lnTo>
                    <a:pt x="802132" y="2224659"/>
                  </a:lnTo>
                  <a:lnTo>
                    <a:pt x="787971" y="2206117"/>
                  </a:lnTo>
                  <a:lnTo>
                    <a:pt x="743966" y="2148459"/>
                  </a:lnTo>
                  <a:lnTo>
                    <a:pt x="731418" y="2174138"/>
                  </a:lnTo>
                  <a:lnTo>
                    <a:pt x="419760" y="2021598"/>
                  </a:lnTo>
                  <a:lnTo>
                    <a:pt x="27305" y="725932"/>
                  </a:lnTo>
                  <a:lnTo>
                    <a:pt x="0" y="734187"/>
                  </a:lnTo>
                  <a:lnTo>
                    <a:pt x="384733" y="2004453"/>
                  </a:lnTo>
                  <a:lnTo>
                    <a:pt x="19939" y="1825879"/>
                  </a:lnTo>
                  <a:lnTo>
                    <a:pt x="13652" y="1838769"/>
                  </a:lnTo>
                  <a:lnTo>
                    <a:pt x="1016" y="1845437"/>
                  </a:lnTo>
                  <a:lnTo>
                    <a:pt x="747471" y="3260407"/>
                  </a:lnTo>
                  <a:lnTo>
                    <a:pt x="736346" y="3263773"/>
                  </a:lnTo>
                  <a:lnTo>
                    <a:pt x="741057" y="3268764"/>
                  </a:lnTo>
                  <a:lnTo>
                    <a:pt x="724281" y="3277616"/>
                  </a:lnTo>
                  <a:lnTo>
                    <a:pt x="802132" y="3333369"/>
                  </a:lnTo>
                  <a:lnTo>
                    <a:pt x="813155" y="3269234"/>
                  </a:lnTo>
                  <a:lnTo>
                    <a:pt x="818388" y="3238881"/>
                  </a:lnTo>
                  <a:close/>
                </a:path>
                <a:path w="2659379" h="3342004">
                  <a:moveTo>
                    <a:pt x="2659380" y="1832483"/>
                  </a:moveTo>
                  <a:lnTo>
                    <a:pt x="2656090" y="1779905"/>
                  </a:lnTo>
                  <a:lnTo>
                    <a:pt x="2655976" y="1778000"/>
                  </a:lnTo>
                  <a:lnTo>
                    <a:pt x="2653411" y="1736852"/>
                  </a:lnTo>
                  <a:lnTo>
                    <a:pt x="2628658" y="1751228"/>
                  </a:lnTo>
                  <a:lnTo>
                    <a:pt x="1611503" y="0"/>
                  </a:lnTo>
                  <a:lnTo>
                    <a:pt x="1586738" y="14351"/>
                  </a:lnTo>
                  <a:lnTo>
                    <a:pt x="2602649" y="1763445"/>
                  </a:lnTo>
                  <a:lnTo>
                    <a:pt x="2599410" y="1768195"/>
                  </a:lnTo>
                  <a:lnTo>
                    <a:pt x="2594508" y="1771053"/>
                  </a:lnTo>
                  <a:lnTo>
                    <a:pt x="1607185" y="1097915"/>
                  </a:lnTo>
                  <a:lnTo>
                    <a:pt x="1591056" y="1121537"/>
                  </a:lnTo>
                  <a:lnTo>
                    <a:pt x="2580436" y="1796072"/>
                  </a:lnTo>
                  <a:lnTo>
                    <a:pt x="2564384" y="1819656"/>
                  </a:lnTo>
                  <a:lnTo>
                    <a:pt x="2659380" y="1832483"/>
                  </a:lnTo>
                  <a:close/>
                </a:path>
                <a:path w="2659379" h="3342004">
                  <a:moveTo>
                    <a:pt x="2659380" y="1832483"/>
                  </a:moveTo>
                  <a:lnTo>
                    <a:pt x="2564130" y="1822069"/>
                  </a:lnTo>
                  <a:lnTo>
                    <a:pt x="2574023" y="1848853"/>
                  </a:lnTo>
                  <a:lnTo>
                    <a:pt x="1594231" y="2211197"/>
                  </a:lnTo>
                  <a:lnTo>
                    <a:pt x="1604137" y="2238121"/>
                  </a:lnTo>
                  <a:lnTo>
                    <a:pt x="2575991" y="1878584"/>
                  </a:lnTo>
                  <a:lnTo>
                    <a:pt x="2588209" y="1887245"/>
                  </a:lnTo>
                  <a:lnTo>
                    <a:pt x="2593390" y="1901253"/>
                  </a:lnTo>
                  <a:lnTo>
                    <a:pt x="1587500" y="3325114"/>
                  </a:lnTo>
                  <a:lnTo>
                    <a:pt x="1610741" y="3341624"/>
                  </a:lnTo>
                  <a:lnTo>
                    <a:pt x="2621546" y="1910829"/>
                  </a:lnTo>
                  <a:lnTo>
                    <a:pt x="2644902" y="1927352"/>
                  </a:lnTo>
                  <a:lnTo>
                    <a:pt x="2651722" y="1882648"/>
                  </a:lnTo>
                  <a:lnTo>
                    <a:pt x="2659380" y="1832610"/>
                  </a:lnTo>
                  <a:lnTo>
                    <a:pt x="2659138" y="1832749"/>
                  </a:lnTo>
                  <a:lnTo>
                    <a:pt x="2659380" y="1832483"/>
                  </a:lnTo>
                  <a:close/>
                </a:path>
              </a:pathLst>
            </a:custGeom>
            <a:solidFill>
              <a:srgbClr val="009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929057" y="5986538"/>
              <a:ext cx="1706880" cy="555625"/>
            </a:xfrm>
            <a:custGeom>
              <a:avLst/>
              <a:gdLst/>
              <a:ahLst/>
              <a:cxnLst/>
              <a:rect l="l" t="t" r="r" b="b"/>
              <a:pathLst>
                <a:path w="1706879" h="555625">
                  <a:moveTo>
                    <a:pt x="1428877" y="0"/>
                  </a:moveTo>
                  <a:lnTo>
                    <a:pt x="0" y="0"/>
                  </a:lnTo>
                  <a:lnTo>
                    <a:pt x="277622" y="277634"/>
                  </a:lnTo>
                  <a:lnTo>
                    <a:pt x="0" y="555282"/>
                  </a:lnTo>
                  <a:lnTo>
                    <a:pt x="1428877" y="555282"/>
                  </a:lnTo>
                  <a:lnTo>
                    <a:pt x="1706499" y="277634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521953" y="6003340"/>
              <a:ext cx="2668275" cy="555625"/>
            </a:xfrm>
            <a:custGeom>
              <a:avLst/>
              <a:gdLst/>
              <a:ahLst/>
              <a:cxnLst/>
              <a:rect l="l" t="t" r="r" b="b"/>
              <a:pathLst>
                <a:path w="1706879" h="555625">
                  <a:moveTo>
                    <a:pt x="0" y="0"/>
                  </a:moveTo>
                  <a:lnTo>
                    <a:pt x="1428877" y="0"/>
                  </a:lnTo>
                  <a:lnTo>
                    <a:pt x="1706499" y="277634"/>
                  </a:lnTo>
                  <a:lnTo>
                    <a:pt x="1428877" y="555282"/>
                  </a:lnTo>
                  <a:lnTo>
                    <a:pt x="0" y="555282"/>
                  </a:lnTo>
                  <a:lnTo>
                    <a:pt x="277622" y="277634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FFD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9036938" y="6167018"/>
            <a:ext cx="1679829" cy="228268"/>
          </a:xfrm>
          <a:prstGeom prst="rect">
            <a:avLst/>
          </a:prstGeom>
          <a:ln w="28575"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55575" marR="5080" indent="-143510">
              <a:lnSpc>
                <a:spcPct val="100000"/>
              </a:lnSpc>
              <a:spcBef>
                <a:spcPts val="100"/>
              </a:spcBef>
            </a:pPr>
            <a:r>
              <a:rPr lang="en" sz="1400" b="1" spc="-114" dirty="0">
                <a:solidFill>
                  <a:srgbClr val="FFD200"/>
                </a:solidFill>
                <a:latin typeface="Arial"/>
                <a:cs typeface="Arial"/>
              </a:rPr>
              <a:t>Output layer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21051" y="3375660"/>
            <a:ext cx="1161300" cy="772668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2313492" y="2445074"/>
            <a:ext cx="1002030" cy="24622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4E9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sz="1600" dirty="0">
              <a:solidFill>
                <a:schemeClr val="tx2">
                  <a:lumMod val="90000"/>
                  <a:lumOff val="10000"/>
                </a:schemeClr>
              </a:solidFill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1600" dirty="0">
              <a:solidFill>
                <a:schemeClr val="tx2">
                  <a:lumMod val="90000"/>
                  <a:lumOff val="10000"/>
                </a:schemeClr>
              </a:solidFill>
              <a:cs typeface="Times New Roman"/>
            </a:endParaRPr>
          </a:p>
          <a:p>
            <a:pPr marR="110489" algn="ctr">
              <a:lnSpc>
                <a:spcPct val="100000"/>
              </a:lnSpc>
            </a:pPr>
            <a:r>
              <a:rPr lang="en" sz="1600" b="1" spc="-114" dirty="0">
                <a:solidFill>
                  <a:schemeClr val="tx2">
                    <a:lumMod val="90000"/>
                    <a:lumOff val="10000"/>
                  </a:schemeClr>
                </a:solidFill>
                <a:cs typeface="Arial"/>
              </a:rPr>
              <a:t>Input data: raw data </a:t>
            </a:r>
            <a:r>
              <a:rPr lang="en-GB" sz="1600" b="1" i="0" u="none" strike="noStrike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(such as text, images, or numerical data</a:t>
            </a:r>
            <a:r>
              <a:rPr sz="1600" b="1" spc="-114" dirty="0">
                <a:solidFill>
                  <a:schemeClr val="tx2">
                    <a:lumMod val="90000"/>
                    <a:lumOff val="10000"/>
                  </a:schemeClr>
                </a:solidFill>
                <a:cs typeface="Arial"/>
              </a:rPr>
              <a:t> </a:t>
            </a:r>
            <a:endParaRPr lang="en-US" sz="1600" b="1" spc="-10" dirty="0">
              <a:solidFill>
                <a:schemeClr val="tx2">
                  <a:lumMod val="90000"/>
                  <a:lumOff val="10000"/>
                </a:schemeClr>
              </a:solidFill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609265" y="2020712"/>
            <a:ext cx="1580964" cy="3719480"/>
          </a:xfrm>
          <a:prstGeom prst="rect">
            <a:avLst/>
          </a:prstGeom>
          <a:noFill/>
          <a:ln w="95250">
            <a:solidFill>
              <a:srgbClr val="FFC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r>
              <a:rPr lang="en-GB" sz="1600" dirty="0">
                <a:effectLst/>
                <a:latin typeface="Helvetica Neue" panose="02000503000000020004" pitchFamily="2" charset="0"/>
              </a:rPr>
              <a:t/>
            </a:r>
            <a:br>
              <a:rPr lang="en-GB" sz="1600" dirty="0">
                <a:effectLst/>
                <a:latin typeface="Helvetica Neue" panose="02000503000000020004" pitchFamily="2" charset="0"/>
              </a:rPr>
            </a:br>
            <a:endParaRPr lang="en-GB" sz="1600" dirty="0">
              <a:effectLst/>
              <a:latin typeface="Helvetica Neue" panose="02000503000000020004" pitchFamily="2" charset="0"/>
            </a:endParaRPr>
          </a:p>
          <a:p>
            <a:r>
              <a:rPr lang="en-GB" sz="1600" dirty="0">
                <a:effectLst/>
                <a:latin typeface="Helvetica Neue" panose="02000503000000020004" pitchFamily="2" charset="0"/>
              </a:rPr>
              <a:t/>
            </a:r>
            <a:br>
              <a:rPr lang="en-GB" sz="1600" dirty="0">
                <a:effectLst/>
                <a:latin typeface="Helvetica Neue" panose="02000503000000020004" pitchFamily="2" charset="0"/>
              </a:rPr>
            </a:br>
            <a:endParaRPr lang="en-GB" sz="1600" dirty="0">
              <a:effectLst/>
              <a:latin typeface="Helvetica Neue" panose="02000503000000020004" pitchFamily="2" charset="0"/>
            </a:endParaRPr>
          </a:p>
          <a:p>
            <a:pPr algn="ctr">
              <a:spcAft>
                <a:spcPts val="150"/>
              </a:spcAft>
            </a:pPr>
            <a:r>
              <a:rPr lang="en-GB" sz="1600" b="1" dirty="0">
                <a:effectLst/>
                <a:latin typeface="Helvetica Neue" panose="02000503000000020004" pitchFamily="2" charset="0"/>
              </a:rPr>
              <a:t>Output</a:t>
            </a:r>
            <a:endParaRPr lang="en-GB" sz="1600" dirty="0">
              <a:effectLst/>
              <a:latin typeface="Helvetica Neue" panose="02000503000000020004" pitchFamily="2" charset="0"/>
            </a:endParaRPr>
          </a:p>
          <a:p>
            <a:pPr algn="ctr">
              <a:spcAft>
                <a:spcPts val="150"/>
              </a:spcAft>
            </a:pPr>
            <a:r>
              <a:rPr lang="en-GB" sz="1600" b="1" dirty="0">
                <a:effectLst/>
                <a:latin typeface="Helvetica Neue" panose="02000503000000020004" pitchFamily="2" charset="0"/>
              </a:rPr>
              <a:t>results:</a:t>
            </a:r>
            <a:endParaRPr lang="en-GB" sz="1600" dirty="0">
              <a:effectLst/>
              <a:latin typeface="Helvetica Neue" panose="02000503000000020004" pitchFamily="2" charset="0"/>
            </a:endParaRPr>
          </a:p>
          <a:p>
            <a:r>
              <a:rPr lang="en-GB" sz="1600" dirty="0">
                <a:effectLst/>
                <a:latin typeface="Helvetica Neue" panose="02000503000000020004" pitchFamily="2" charset="0"/>
              </a:rPr>
              <a:t/>
            </a:r>
            <a:br>
              <a:rPr lang="en-GB" sz="1600" dirty="0">
                <a:effectLst/>
                <a:latin typeface="Helvetica Neue" panose="02000503000000020004" pitchFamily="2" charset="0"/>
              </a:rPr>
            </a:br>
            <a:endParaRPr lang="en-GB" sz="1600" dirty="0">
              <a:effectLst/>
              <a:latin typeface="Helvetica Neue" panose="02000503000000020004" pitchFamily="2" charset="0"/>
            </a:endParaRPr>
          </a:p>
          <a:p>
            <a:pPr algn="ctr">
              <a:spcAft>
                <a:spcPts val="150"/>
              </a:spcAft>
            </a:pPr>
            <a:r>
              <a:rPr lang="en-GB" sz="1600" b="1" dirty="0">
                <a:effectLst/>
                <a:latin typeface="Helvetica Neue" panose="02000503000000020004" pitchFamily="2" charset="0"/>
              </a:rPr>
              <a:t>Text</a:t>
            </a:r>
            <a:endParaRPr lang="en-GB" sz="1600" dirty="0">
              <a:effectLst/>
              <a:latin typeface="Helvetica Neue" panose="02000503000000020004" pitchFamily="2" charset="0"/>
            </a:endParaRPr>
          </a:p>
          <a:p>
            <a:pPr algn="ctr">
              <a:spcAft>
                <a:spcPts val="150"/>
              </a:spcAft>
            </a:pPr>
            <a:r>
              <a:rPr lang="en-GB" sz="1600" b="1" dirty="0">
                <a:effectLst/>
                <a:latin typeface="Helvetica Neue" panose="02000503000000020004" pitchFamily="2" charset="0"/>
              </a:rPr>
              <a:t>Images</a:t>
            </a:r>
            <a:endParaRPr lang="en-GB" sz="1600" dirty="0">
              <a:effectLst/>
              <a:latin typeface="Helvetica Neue" panose="02000503000000020004" pitchFamily="2" charset="0"/>
            </a:endParaRPr>
          </a:p>
          <a:p>
            <a:pPr algn="ctr"/>
            <a:r>
              <a:rPr lang="en-GB" sz="1600" dirty="0">
                <a:effectLst/>
                <a:latin typeface="Helvetica Neue" panose="02000503000000020004" pitchFamily="2" charset="0"/>
              </a:rPr>
              <a:t>Sound </a:t>
            </a:r>
          </a:p>
          <a:p>
            <a:pPr algn="ctr"/>
            <a:r>
              <a:rPr lang="en-GB" sz="1600" dirty="0">
                <a:effectLst/>
                <a:latin typeface="Helvetica Neue" panose="02000503000000020004" pitchFamily="2" charset="0"/>
              </a:rPr>
              <a:t>Video </a:t>
            </a:r>
          </a:p>
          <a:p>
            <a:pPr algn="ctr"/>
            <a:r>
              <a:rPr lang="en-GB" sz="1600" dirty="0">
                <a:effectLst/>
                <a:latin typeface="Helvetica Neue" panose="02000503000000020004" pitchFamily="2" charset="0"/>
              </a:rPr>
              <a:t>Code</a:t>
            </a:r>
          </a:p>
          <a:p>
            <a:pPr marL="428625" marR="417195" indent="-2540" algn="ctr">
              <a:lnSpc>
                <a:spcPct val="200000"/>
              </a:lnSpc>
            </a:pPr>
            <a:endParaRPr sz="1600" dirty="0">
              <a:latin typeface="Arial"/>
              <a:cs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8E46342-0698-6E7C-700F-3A95633CD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625" y="102552"/>
            <a:ext cx="2297499" cy="1719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104FBA8-93B6-D9B6-7C4A-AC45099D5813}"/>
              </a:ext>
            </a:extLst>
          </p:cNvPr>
          <p:cNvSpPr txBox="1"/>
          <p:nvPr/>
        </p:nvSpPr>
        <p:spPr>
          <a:xfrm>
            <a:off x="6703693" y="6107410"/>
            <a:ext cx="2333246" cy="380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Attention Layer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en-BG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2567"/>
            <a:ext cx="12192000" cy="6615900"/>
            <a:chOff x="0" y="242567"/>
            <a:chExt cx="12192000" cy="6615900"/>
          </a:xfrm>
        </p:grpSpPr>
        <p:sp>
          <p:nvSpPr>
            <p:cNvPr id="3" name="object 3"/>
            <p:cNvSpPr/>
            <p:nvPr/>
          </p:nvSpPr>
          <p:spPr>
            <a:xfrm>
              <a:off x="0" y="6747341"/>
              <a:ext cx="12192000" cy="57150"/>
            </a:xfrm>
            <a:custGeom>
              <a:avLst/>
              <a:gdLst/>
              <a:ahLst/>
              <a:cxnLst/>
              <a:rect l="l" t="t" r="r" b="b"/>
              <a:pathLst>
                <a:path w="12192000" h="57150">
                  <a:moveTo>
                    <a:pt x="1219200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12192000" y="5715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39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804492"/>
              <a:ext cx="12192000" cy="53975"/>
            </a:xfrm>
            <a:custGeom>
              <a:avLst/>
              <a:gdLst/>
              <a:ahLst/>
              <a:cxnLst/>
              <a:rect l="l" t="t" r="r" b="b"/>
              <a:pathLst>
                <a:path w="12192000" h="53975">
                  <a:moveTo>
                    <a:pt x="12192000" y="0"/>
                  </a:moveTo>
                  <a:lnTo>
                    <a:pt x="0" y="0"/>
                  </a:lnTo>
                  <a:lnTo>
                    <a:pt x="0" y="53508"/>
                  </a:lnTo>
                  <a:lnTo>
                    <a:pt x="12192000" y="535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683045"/>
              <a:ext cx="12192000" cy="64135"/>
            </a:xfrm>
            <a:custGeom>
              <a:avLst/>
              <a:gdLst/>
              <a:ahLst/>
              <a:cxnLst/>
              <a:rect l="l" t="t" r="r" b="b"/>
              <a:pathLst>
                <a:path w="12192000" h="64134">
                  <a:moveTo>
                    <a:pt x="12192000" y="0"/>
                  </a:moveTo>
                  <a:lnTo>
                    <a:pt x="0" y="0"/>
                  </a:lnTo>
                  <a:lnTo>
                    <a:pt x="0" y="64058"/>
                  </a:lnTo>
                  <a:lnTo>
                    <a:pt x="12192000" y="6405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350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07981" y="242567"/>
              <a:ext cx="2297499" cy="8038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67700" y="2545079"/>
              <a:ext cx="3782567" cy="77266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847584" y="2303416"/>
            <a:ext cx="4436111" cy="750847"/>
          </a:xfrm>
          <a:prstGeom prst="rect">
            <a:avLst/>
          </a:prstGeom>
          <a:solidFill>
            <a:srgbClr val="FFFFFF"/>
          </a:solidFill>
          <a:ln w="12700">
            <a:solidFill>
              <a:srgbClr val="D9CC1F"/>
            </a:solidFill>
          </a:ln>
        </p:spPr>
        <p:txBody>
          <a:bodyPr vert="horz" wrap="square" lIns="0" tIns="133985" rIns="0" bIns="0" rtlCol="0">
            <a:spAutoFit/>
          </a:bodyPr>
          <a:lstStyle/>
          <a:p>
            <a:pPr marL="144463" marR="153670" algn="ctr">
              <a:lnSpc>
                <a:spcPct val="100000"/>
              </a:lnSpc>
              <a:spcBef>
                <a:spcPts val="1055"/>
              </a:spcBef>
            </a:pPr>
            <a:r>
              <a:rPr sz="2000" spc="-9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A dilemma</a:t>
            </a:r>
            <a:r>
              <a:rPr sz="2000" spc="-5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6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between</a:t>
            </a:r>
            <a:r>
              <a:rPr sz="2000" spc="-2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8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individual</a:t>
            </a:r>
            <a:r>
              <a:rPr sz="2000" spc="-6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9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result </a:t>
            </a:r>
            <a:r>
              <a:rPr sz="2000" spc="-4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and</a:t>
            </a:r>
            <a:r>
              <a:rPr sz="2000" spc="-4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9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ecosystem</a:t>
            </a:r>
            <a:r>
              <a:rPr sz="2000" spc="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1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stability</a:t>
            </a:r>
            <a:endParaRPr sz="2000" dirty="0">
              <a:latin typeface="Aptos" panose="020B0004020202020204" pitchFamily="34" charset="0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55773" y="2295205"/>
            <a:ext cx="905592" cy="1955503"/>
            <a:chOff x="7363949" y="2477929"/>
            <a:chExt cx="757555" cy="855344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3949" y="2477929"/>
              <a:ext cx="757451" cy="8551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5219" y="2621280"/>
              <a:ext cx="536435" cy="6355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81620" y="2486139"/>
              <a:ext cx="673100" cy="780415"/>
            </a:xfrm>
            <a:custGeom>
              <a:avLst/>
              <a:gdLst/>
              <a:ahLst/>
              <a:cxnLst/>
              <a:rect l="l" t="t" r="r" b="b"/>
              <a:pathLst>
                <a:path w="673100" h="780414">
                  <a:moveTo>
                    <a:pt x="672579" y="0"/>
                  </a:moveTo>
                  <a:lnTo>
                    <a:pt x="0" y="0"/>
                  </a:lnTo>
                  <a:lnTo>
                    <a:pt x="0" y="780046"/>
                  </a:lnTo>
                  <a:lnTo>
                    <a:pt x="672579" y="780046"/>
                  </a:lnTo>
                  <a:lnTo>
                    <a:pt x="672579" y="0"/>
                  </a:lnTo>
                  <a:close/>
                </a:path>
              </a:pathLst>
            </a:custGeom>
            <a:solidFill>
              <a:srgbClr val="D9CC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973443" y="2303415"/>
            <a:ext cx="804633" cy="531556"/>
          </a:xfrm>
          <a:prstGeom prst="rect">
            <a:avLst/>
          </a:prstGeom>
        </p:spPr>
        <p:txBody>
          <a:bodyPr vert="horz" wrap="square" lIns="0" tIns="2216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745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47584" y="3796796"/>
            <a:ext cx="4436111" cy="751488"/>
          </a:xfrm>
          <a:prstGeom prst="rect">
            <a:avLst/>
          </a:prstGeom>
          <a:solidFill>
            <a:srgbClr val="FFFFFF"/>
          </a:solidFill>
          <a:ln w="12700">
            <a:solidFill>
              <a:srgbClr val="119AD9"/>
            </a:solidFill>
          </a:ln>
        </p:spPr>
        <p:txBody>
          <a:bodyPr vert="horz" wrap="square" lIns="0" tIns="134620" rIns="0" bIns="0" rtlCol="0">
            <a:spAutoFit/>
          </a:bodyPr>
          <a:lstStyle/>
          <a:p>
            <a:pPr marL="650240" marR="477520" indent="-163195">
              <a:lnSpc>
                <a:spcPct val="100000"/>
              </a:lnSpc>
              <a:spcBef>
                <a:spcPts val="1060"/>
              </a:spcBef>
            </a:pPr>
            <a:r>
              <a:rPr sz="2000" spc="-9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An opportunity</a:t>
            </a:r>
            <a:r>
              <a:rPr sz="2000" spc="3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10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for</a:t>
            </a:r>
            <a:r>
              <a:rPr sz="2000" spc="-3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7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replication</a:t>
            </a:r>
            <a:r>
              <a:rPr sz="2000" spc="-3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4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of </a:t>
            </a:r>
            <a:r>
              <a:rPr sz="2000" spc="-9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an algorithm</a:t>
            </a:r>
            <a:r>
              <a:rPr sz="2000" spc="-5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7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(author's</a:t>
            </a:r>
            <a:r>
              <a:rPr sz="2000" spc="-5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1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rights)</a:t>
            </a:r>
            <a:endParaRPr sz="2000" dirty="0">
              <a:latin typeface="Aptos" panose="020B0004020202020204" pitchFamily="34" charset="0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955773" y="3369625"/>
            <a:ext cx="905592" cy="1955503"/>
            <a:chOff x="7363949" y="3552349"/>
            <a:chExt cx="757555" cy="855344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3949" y="3552349"/>
              <a:ext cx="757451" cy="8551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75219" y="3695700"/>
              <a:ext cx="536435" cy="63550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381620" y="3560432"/>
              <a:ext cx="673100" cy="780415"/>
            </a:xfrm>
            <a:custGeom>
              <a:avLst/>
              <a:gdLst/>
              <a:ahLst/>
              <a:cxnLst/>
              <a:rect l="l" t="t" r="r" b="b"/>
              <a:pathLst>
                <a:path w="673100" h="780414">
                  <a:moveTo>
                    <a:pt x="672579" y="0"/>
                  </a:moveTo>
                  <a:lnTo>
                    <a:pt x="0" y="0"/>
                  </a:lnTo>
                  <a:lnTo>
                    <a:pt x="0" y="780046"/>
                  </a:lnTo>
                  <a:lnTo>
                    <a:pt x="672579" y="780046"/>
                  </a:lnTo>
                  <a:lnTo>
                    <a:pt x="672579" y="0"/>
                  </a:lnTo>
                  <a:close/>
                </a:path>
              </a:pathLst>
            </a:custGeom>
            <a:solidFill>
              <a:srgbClr val="119A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973443" y="3377709"/>
            <a:ext cx="804633" cy="532197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750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847584" y="5123155"/>
            <a:ext cx="4436111" cy="751488"/>
          </a:xfrm>
          <a:prstGeom prst="rect">
            <a:avLst/>
          </a:prstGeom>
          <a:solidFill>
            <a:srgbClr val="FFFFFF"/>
          </a:solidFill>
          <a:ln w="12700">
            <a:solidFill>
              <a:srgbClr val="FFD200"/>
            </a:solidFill>
          </a:ln>
        </p:spPr>
        <p:txBody>
          <a:bodyPr vert="horz" wrap="square" lIns="0" tIns="134620" rIns="0" bIns="0" rtlCol="0">
            <a:spAutoFit/>
          </a:bodyPr>
          <a:lstStyle/>
          <a:p>
            <a:pPr marL="185420" marR="177165" indent="40640" algn="ctr">
              <a:lnSpc>
                <a:spcPct val="100000"/>
              </a:lnSpc>
              <a:spcBef>
                <a:spcPts val="1060"/>
              </a:spcBef>
            </a:pPr>
            <a:r>
              <a:rPr sz="2000" spc="-10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The model</a:t>
            </a:r>
            <a:r>
              <a:rPr sz="2000" spc="-5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sz="2000" spc="-5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could be</a:t>
            </a:r>
            <a:r>
              <a:rPr sz="2000" spc="-7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8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manipula</a:t>
            </a:r>
            <a:r>
              <a:rPr lang="en-US" sz="2000" spc="-8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ted</a:t>
            </a:r>
            <a:r>
              <a:rPr sz="2000" spc="-6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9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initially</a:t>
            </a:r>
            <a:r>
              <a:rPr sz="2000" spc="-3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8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or</a:t>
            </a:r>
            <a:r>
              <a:rPr sz="2000" spc="-5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6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again</a:t>
            </a:r>
            <a:r>
              <a:rPr sz="2000" spc="-3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sz="2000" spc="-3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after a </a:t>
            </a:r>
            <a:r>
              <a:rPr sz="2000" spc="-6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training</a:t>
            </a:r>
            <a:endParaRPr sz="2000" dirty="0">
              <a:latin typeface="Aptos" panose="020B0004020202020204" pitchFamily="34" charset="0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955773" y="4444045"/>
            <a:ext cx="905592" cy="1955503"/>
            <a:chOff x="7363949" y="4626769"/>
            <a:chExt cx="757555" cy="855344"/>
          </a:xfrm>
        </p:grpSpPr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3949" y="4626769"/>
              <a:ext cx="757451" cy="85510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75219" y="4770120"/>
              <a:ext cx="536435" cy="63550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381620" y="4634852"/>
              <a:ext cx="673100" cy="780415"/>
            </a:xfrm>
            <a:custGeom>
              <a:avLst/>
              <a:gdLst/>
              <a:ahLst/>
              <a:cxnLst/>
              <a:rect l="l" t="t" r="r" b="b"/>
              <a:pathLst>
                <a:path w="673100" h="780414">
                  <a:moveTo>
                    <a:pt x="672579" y="0"/>
                  </a:moveTo>
                  <a:lnTo>
                    <a:pt x="0" y="0"/>
                  </a:lnTo>
                  <a:lnTo>
                    <a:pt x="0" y="780046"/>
                  </a:lnTo>
                  <a:lnTo>
                    <a:pt x="672579" y="780046"/>
                  </a:lnTo>
                  <a:lnTo>
                    <a:pt x="672579" y="0"/>
                  </a:lnTo>
                  <a:close/>
                </a:path>
              </a:pathLst>
            </a:custGeom>
            <a:solidFill>
              <a:srgbClr val="FF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973443" y="4452129"/>
            <a:ext cx="804633" cy="532197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750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09624" y="2342819"/>
            <a:ext cx="4194077" cy="750847"/>
          </a:xfrm>
          <a:prstGeom prst="rect">
            <a:avLst/>
          </a:prstGeom>
          <a:solidFill>
            <a:srgbClr val="FFFFFF"/>
          </a:solidFill>
          <a:ln w="12700">
            <a:solidFill>
              <a:srgbClr val="004E9A"/>
            </a:solidFill>
          </a:ln>
        </p:spPr>
        <p:txBody>
          <a:bodyPr vert="horz" wrap="square" lIns="0" tIns="133985" rIns="0" bIns="0" rtlCol="0">
            <a:spAutoFit/>
          </a:bodyPr>
          <a:lstStyle/>
          <a:p>
            <a:pPr marL="188913" marR="262890">
              <a:lnSpc>
                <a:spcPct val="100000"/>
              </a:lnSpc>
              <a:spcBef>
                <a:spcPts val="1055"/>
              </a:spcBef>
            </a:pPr>
            <a:r>
              <a:rPr sz="2000" spc="-13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The results</a:t>
            </a:r>
            <a:r>
              <a:rPr sz="2000" spc="-4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10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from</a:t>
            </a:r>
            <a:r>
              <a:rPr sz="2000" spc="-3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7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the </a:t>
            </a:r>
            <a:r>
              <a:rPr lang="en-US" sz="2000" spc="-7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AI</a:t>
            </a:r>
            <a:r>
              <a:rPr sz="2000" spc="-7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5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c</a:t>
            </a:r>
            <a:r>
              <a:rPr lang="en-US" sz="2000" spc="-5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ould be </a:t>
            </a:r>
            <a:r>
              <a:rPr sz="2000" spc="-1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discriminatory</a:t>
            </a:r>
            <a:endParaRPr sz="2000" dirty="0">
              <a:latin typeface="Aptos" panose="020B0004020202020204" pitchFamily="34" charset="0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944843" y="2295205"/>
            <a:ext cx="904074" cy="1955503"/>
            <a:chOff x="2353019" y="2477929"/>
            <a:chExt cx="756285" cy="855344"/>
          </a:xfrm>
        </p:grpSpPr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3019" y="2477929"/>
              <a:ext cx="755963" cy="8551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62783" y="2621280"/>
              <a:ext cx="536435" cy="63550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369692" y="2486139"/>
              <a:ext cx="673100" cy="780415"/>
            </a:xfrm>
            <a:custGeom>
              <a:avLst/>
              <a:gdLst/>
              <a:ahLst/>
              <a:cxnLst/>
              <a:rect l="l" t="t" r="r" b="b"/>
              <a:pathLst>
                <a:path w="673100" h="780414">
                  <a:moveTo>
                    <a:pt x="672579" y="0"/>
                  </a:moveTo>
                  <a:lnTo>
                    <a:pt x="0" y="0"/>
                  </a:lnTo>
                  <a:lnTo>
                    <a:pt x="0" y="780046"/>
                  </a:lnTo>
                  <a:lnTo>
                    <a:pt x="672579" y="780046"/>
                  </a:lnTo>
                  <a:lnTo>
                    <a:pt x="672579" y="0"/>
                  </a:lnTo>
                  <a:close/>
                </a:path>
              </a:pathLst>
            </a:custGeom>
            <a:solidFill>
              <a:srgbClr val="004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961515" y="2303415"/>
            <a:ext cx="804633" cy="531556"/>
          </a:xfrm>
          <a:prstGeom prst="rect">
            <a:avLst/>
          </a:prstGeom>
        </p:spPr>
        <p:txBody>
          <a:bodyPr vert="horz" wrap="square" lIns="0" tIns="2216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45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783373" y="4018341"/>
            <a:ext cx="4142044" cy="443711"/>
          </a:xfrm>
          <a:prstGeom prst="rect">
            <a:avLst/>
          </a:prstGeom>
          <a:solidFill>
            <a:srgbClr val="FFFFFF"/>
          </a:solidFill>
          <a:ln w="12700">
            <a:solidFill>
              <a:srgbClr val="FFD200"/>
            </a:solidFill>
          </a:ln>
        </p:spPr>
        <p:txBody>
          <a:bodyPr vert="horz" wrap="square" lIns="0" tIns="134620" rIns="0" bIns="0" rtlCol="0">
            <a:spAutoFit/>
          </a:bodyPr>
          <a:lstStyle/>
          <a:p>
            <a:pPr marL="785495" marR="174625" indent="-605155">
              <a:lnSpc>
                <a:spcPct val="100000"/>
              </a:lnSpc>
              <a:spcBef>
                <a:spcPts val="1060"/>
              </a:spcBef>
            </a:pPr>
            <a:r>
              <a:rPr sz="2000" spc="-8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The </a:t>
            </a:r>
            <a:r>
              <a:rPr lang="en-US" sz="2000" spc="-8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AI </a:t>
            </a:r>
            <a:r>
              <a:rPr sz="2000" spc="-10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is</a:t>
            </a:r>
            <a:r>
              <a:rPr sz="2000" spc="-5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10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ineffective</a:t>
            </a:r>
            <a:r>
              <a:rPr sz="2000" spc="-3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5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with </a:t>
            </a:r>
            <a:r>
              <a:rPr sz="2000" spc="-7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a little</a:t>
            </a:r>
            <a:r>
              <a:rPr sz="2000" spc="-7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1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data</a:t>
            </a:r>
            <a:endParaRPr sz="2000" dirty="0">
              <a:latin typeface="Aptos" panose="020B0004020202020204" pitchFamily="34" charset="0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944843" y="3369625"/>
            <a:ext cx="904074" cy="1955503"/>
            <a:chOff x="2353019" y="3552349"/>
            <a:chExt cx="756285" cy="855344"/>
          </a:xfrm>
        </p:grpSpPr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3019" y="3552349"/>
              <a:ext cx="755963" cy="85510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62783" y="3695700"/>
              <a:ext cx="536435" cy="635507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369692" y="3560432"/>
              <a:ext cx="673100" cy="780415"/>
            </a:xfrm>
            <a:custGeom>
              <a:avLst/>
              <a:gdLst/>
              <a:ahLst/>
              <a:cxnLst/>
              <a:rect l="l" t="t" r="r" b="b"/>
              <a:pathLst>
                <a:path w="673100" h="780414">
                  <a:moveTo>
                    <a:pt x="672579" y="0"/>
                  </a:moveTo>
                  <a:lnTo>
                    <a:pt x="0" y="0"/>
                  </a:lnTo>
                  <a:lnTo>
                    <a:pt x="0" y="780046"/>
                  </a:lnTo>
                  <a:lnTo>
                    <a:pt x="672579" y="780046"/>
                  </a:lnTo>
                  <a:lnTo>
                    <a:pt x="672579" y="0"/>
                  </a:lnTo>
                  <a:close/>
                </a:path>
              </a:pathLst>
            </a:custGeom>
            <a:solidFill>
              <a:srgbClr val="FF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961515" y="3377709"/>
            <a:ext cx="804633" cy="532197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0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762580" y="5058564"/>
            <a:ext cx="4193194" cy="751488"/>
          </a:xfrm>
          <a:prstGeom prst="rect">
            <a:avLst/>
          </a:prstGeom>
          <a:solidFill>
            <a:srgbClr val="FFFFFF"/>
          </a:solidFill>
          <a:ln w="12700">
            <a:solidFill>
              <a:srgbClr val="119AD9"/>
            </a:solidFill>
          </a:ln>
        </p:spPr>
        <p:txBody>
          <a:bodyPr vert="horz" wrap="square" lIns="0" tIns="134620" rIns="0" bIns="0" rtlCol="0">
            <a:spAutoFit/>
          </a:bodyPr>
          <a:lstStyle/>
          <a:p>
            <a:pPr marL="228600" marR="318135">
              <a:lnSpc>
                <a:spcPct val="100000"/>
              </a:lnSpc>
              <a:spcBef>
                <a:spcPts val="1060"/>
              </a:spcBef>
            </a:pPr>
            <a:r>
              <a:rPr sz="2000" spc="-6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Incorrect</a:t>
            </a:r>
            <a:r>
              <a:rPr sz="2000" spc="-7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sz="2000" spc="-8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input</a:t>
            </a:r>
            <a:r>
              <a:rPr sz="2000" spc="-7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6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data</a:t>
            </a:r>
            <a:r>
              <a:rPr sz="2000" spc="-7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8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they can</a:t>
            </a:r>
            <a:r>
              <a:rPr sz="2000" spc="-65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sz="2000" spc="-8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confuse</a:t>
            </a:r>
            <a:r>
              <a:rPr sz="2000" spc="-6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sz="2000" spc="-6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  </a:t>
            </a:r>
            <a:r>
              <a:rPr sz="2000" spc="-10" dirty="0">
                <a:solidFill>
                  <a:srgbClr val="000933"/>
                </a:solidFill>
                <a:latin typeface="Aptos" panose="020B0004020202020204" pitchFamily="34" charset="0"/>
                <a:cs typeface="Arial"/>
              </a:rPr>
              <a:t>the models</a:t>
            </a:r>
            <a:endParaRPr sz="2000" dirty="0">
              <a:latin typeface="Aptos" panose="020B0004020202020204" pitchFamily="34" charset="0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944843" y="4444045"/>
            <a:ext cx="904074" cy="1955503"/>
            <a:chOff x="2353019" y="4626769"/>
            <a:chExt cx="756285" cy="855344"/>
          </a:xfrm>
        </p:grpSpPr>
        <p:pic>
          <p:nvPicPr>
            <p:cNvPr id="56" name="object 5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3019" y="4626769"/>
              <a:ext cx="755963" cy="85510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62783" y="4770120"/>
              <a:ext cx="536435" cy="635508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369692" y="4634852"/>
              <a:ext cx="673100" cy="780415"/>
            </a:xfrm>
            <a:custGeom>
              <a:avLst/>
              <a:gdLst/>
              <a:ahLst/>
              <a:cxnLst/>
              <a:rect l="l" t="t" r="r" b="b"/>
              <a:pathLst>
                <a:path w="673100" h="780414">
                  <a:moveTo>
                    <a:pt x="672579" y="0"/>
                  </a:moveTo>
                  <a:lnTo>
                    <a:pt x="0" y="0"/>
                  </a:lnTo>
                  <a:lnTo>
                    <a:pt x="0" y="780046"/>
                  </a:lnTo>
                  <a:lnTo>
                    <a:pt x="672579" y="780046"/>
                  </a:lnTo>
                  <a:lnTo>
                    <a:pt x="672579" y="0"/>
                  </a:lnTo>
                  <a:close/>
                </a:path>
              </a:pathLst>
            </a:custGeom>
            <a:solidFill>
              <a:srgbClr val="119A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961515" y="4452129"/>
            <a:ext cx="804633" cy="532197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750"/>
              </a:spcBef>
            </a:pP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50C91B1-5A8C-C309-7733-826C547F6D16}"/>
              </a:ext>
            </a:extLst>
          </p:cNvPr>
          <p:cNvSpPr txBox="1">
            <a:spLocks/>
          </p:cNvSpPr>
          <p:nvPr/>
        </p:nvSpPr>
        <p:spPr>
          <a:xfrm>
            <a:off x="148903" y="69080"/>
            <a:ext cx="4296394" cy="155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pc="-330" dirty="0">
                <a:latin typeface="Aptos" panose="020B0004020202020204" pitchFamily="34" charset="0"/>
              </a:rPr>
              <a:t>Basic</a:t>
            </a:r>
            <a:r>
              <a:rPr lang="en-GB" spc="-150" dirty="0">
                <a:latin typeface="Aptos" panose="020B0004020202020204" pitchFamily="34" charset="0"/>
              </a:rPr>
              <a:t> </a:t>
            </a:r>
            <a:r>
              <a:rPr lang="en-GB" spc="-305" dirty="0">
                <a:latin typeface="Aptos" panose="020B0004020202020204" pitchFamily="34" charset="0"/>
              </a:rPr>
              <a:t>challenges for AI introduction</a:t>
            </a:r>
            <a:endParaRPr lang="en-GB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itting around a computer&#10;&#10;Description automatically generated">
            <a:extLst>
              <a:ext uri="{FF2B5EF4-FFF2-40B4-BE49-F238E27FC236}">
                <a16:creationId xmlns:a16="http://schemas.microsoft.com/office/drawing/2014/main" id="{741499A1-B7E1-DD7E-5248-6004EDED9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2112DC-C1E1-B92E-E93B-EBBFE922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600" dirty="0"/>
              <a:t>AI-Powered Training Evaluation</a:t>
            </a:r>
            <a:endParaRPr lang="bg-BG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167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7FB362-060F-F1B7-E8C3-5AACE40E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221"/>
            <a:ext cx="5215810" cy="1558553"/>
          </a:xfrm>
        </p:spPr>
        <p:txBody>
          <a:bodyPr>
            <a:normAutofit/>
          </a:bodyPr>
          <a:lstStyle/>
          <a:p>
            <a:r>
              <a:rPr lang="en-GB" b="1" dirty="0"/>
              <a:t>Key Benefits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87D4AB-3F74-FEEC-1950-6C5721E0E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37202"/>
            <a:ext cx="5215811" cy="523036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  <a:defRPr sz="1800"/>
            </a:pPr>
            <a:r>
              <a:rPr lang="en-GB" sz="2400" b="1" dirty="0"/>
              <a:t>Real-Time Feedback</a:t>
            </a:r>
          </a:p>
          <a:p>
            <a:pPr marL="0" indent="0">
              <a:buNone/>
              <a:defRPr sz="1800"/>
            </a:pPr>
            <a:r>
              <a:rPr lang="en-GB" sz="2400" dirty="0"/>
              <a:t>Instantly analyse training outcomes and adjust for better effectiveness.</a:t>
            </a:r>
          </a:p>
          <a:p>
            <a:pPr marL="0" indent="0">
              <a:buNone/>
              <a:defRPr sz="1800"/>
            </a:pPr>
            <a:r>
              <a:rPr lang="en-GB" sz="2400" b="1" dirty="0"/>
              <a:t>Personalized Learning</a:t>
            </a:r>
          </a:p>
          <a:p>
            <a:pPr marL="0" indent="0">
              <a:buNone/>
              <a:defRPr sz="1800"/>
            </a:pPr>
            <a:r>
              <a:rPr lang="en-GB" sz="2400" dirty="0"/>
              <a:t>AI adapts content based on performance and preferences.</a:t>
            </a:r>
          </a:p>
          <a:p>
            <a:pPr marL="0" indent="0">
              <a:buNone/>
              <a:defRPr sz="1800"/>
            </a:pPr>
            <a:r>
              <a:rPr lang="en-GB" sz="2400" b="1" dirty="0"/>
              <a:t>Data-Driven Insights</a:t>
            </a:r>
          </a:p>
          <a:p>
            <a:pPr marL="0" indent="0">
              <a:buNone/>
              <a:defRPr sz="1800"/>
            </a:pPr>
            <a:r>
              <a:rPr lang="en-GB" sz="2400" dirty="0"/>
              <a:t>Extract trends and patterns from feedback for deeper understanding of learner engagement.</a:t>
            </a:r>
          </a:p>
          <a:p>
            <a:pPr marL="0" indent="0">
              <a:buNone/>
              <a:defRPr sz="1800"/>
            </a:pPr>
            <a:r>
              <a:rPr lang="en-US" sz="2400" b="1" dirty="0">
                <a:solidFill>
                  <a:schemeClr val="tx2"/>
                </a:solidFill>
                <a:ea typeface="+mn-lt"/>
                <a:cs typeface="+mn-lt"/>
              </a:rPr>
              <a:t>Effectiveness</a:t>
            </a:r>
            <a:r>
              <a:rPr lang="en-US" sz="24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en-GB" sz="2400" dirty="0"/>
              <a:t>AI-powere</a:t>
            </a:r>
            <a:r>
              <a:rPr lang="en-GB" sz="2400" dirty="0">
                <a:solidFill>
                  <a:schemeClr val="tx2"/>
                </a:solidFill>
                <a:ea typeface="+mn-lt"/>
                <a:cs typeface="+mn-lt"/>
              </a:rPr>
              <a:t>d evaluation tools can analyse feedback, detect trends, and provide insights on the effectiveness of training programs, helping improve content and delivery.</a:t>
            </a:r>
          </a:p>
          <a:p>
            <a:pPr marL="0" indent="0">
              <a:buNone/>
            </a:pPr>
            <a:endParaRPr lang="bg-BG" sz="1800" dirty="0">
              <a:solidFill>
                <a:schemeClr val="tx2"/>
              </a:solidFill>
              <a:ea typeface="+mn-lt"/>
              <a:cs typeface="+mn-lt"/>
            </a:endParaRPr>
          </a:p>
        </p:txBody>
      </p:sp>
      <p:pic>
        <p:nvPicPr>
          <p:cNvPr id="4098" name="Picture 2" descr="A scene depicting fast-moving digital data and AI robots in action, symbolizing the speed of change. The background includes a futuristic setting with digital elements, all in Pixar style.">
            <a:extLst>
              <a:ext uri="{FF2B5EF4-FFF2-40B4-BE49-F238E27FC236}">
                <a16:creationId xmlns:a16="http://schemas.microsoft.com/office/drawing/2014/main" id="{D7D7F1C8-6847-8B92-8DDE-5488977C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336" y="0"/>
            <a:ext cx="702636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982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1132</TotalTime>
  <Words>1162</Words>
  <Application>Microsoft Office PowerPoint</Application>
  <PresentationFormat>Szélesvásznú</PresentationFormat>
  <Paragraphs>148</Paragraphs>
  <Slides>29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Helvetica Neue</vt:lpstr>
      <vt:lpstr>Times New Roman</vt:lpstr>
      <vt:lpstr>-webkit-standard</vt:lpstr>
      <vt:lpstr>Wingdings</vt:lpstr>
      <vt:lpstr>office theme</vt:lpstr>
      <vt:lpstr>PowerPoint-bemutató</vt:lpstr>
      <vt:lpstr>Are you using AI now? </vt:lpstr>
      <vt:lpstr> Not everything is recent. This is an inhuman revolution. </vt:lpstr>
      <vt:lpstr>The turning point - Move 37 of Alpha Go</vt:lpstr>
      <vt:lpstr>PowerPoint-bemutató</vt:lpstr>
      <vt:lpstr>Basic architecture: neural network with mechanism for attention </vt:lpstr>
      <vt:lpstr>PowerPoint-bemutató</vt:lpstr>
      <vt:lpstr>AI-Powered Training Evaluation</vt:lpstr>
      <vt:lpstr>Key Benefits</vt:lpstr>
      <vt:lpstr>Meet Yasen Tanev</vt:lpstr>
      <vt:lpstr>Almost 5, but not really there </vt:lpstr>
      <vt:lpstr>How the course will be   improved </vt:lpstr>
      <vt:lpstr>Use case: Evaluation of digital skills for trade attachés </vt:lpstr>
      <vt:lpstr>Digital skills assessment</vt:lpstr>
      <vt:lpstr>PowerPoint-bemutató</vt:lpstr>
      <vt:lpstr>Huge challenges ahead</vt:lpstr>
      <vt:lpstr>Application of AI chatbot</vt:lpstr>
      <vt:lpstr>PowerPoint-bemutató</vt:lpstr>
      <vt:lpstr>PowerPoint-bemutató</vt:lpstr>
      <vt:lpstr>The idea </vt:lpstr>
      <vt:lpstr>The model </vt:lpstr>
      <vt:lpstr>PowerPoint-bemutató</vt:lpstr>
      <vt:lpstr>PowerPoint-bemutató</vt:lpstr>
      <vt:lpstr>PowerPoint-bemutató</vt:lpstr>
      <vt:lpstr>PowerPoint-bemutató</vt:lpstr>
      <vt:lpstr>Ethical and Social Implications of General AI</vt:lpstr>
      <vt:lpstr>PowerPoint-bemutató</vt:lpstr>
      <vt:lpstr>Some ideas!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Jasen Tanev</dc:creator>
  <cp:lastModifiedBy>Kiss Ádám Valér</cp:lastModifiedBy>
  <cp:revision>806</cp:revision>
  <cp:lastPrinted>2024-10-21T18:12:11Z</cp:lastPrinted>
  <dcterms:created xsi:type="dcterms:W3CDTF">2024-02-22T14:46:20Z</dcterms:created>
  <dcterms:modified xsi:type="dcterms:W3CDTF">2024-10-24T05:23:13Z</dcterms:modified>
</cp:coreProperties>
</file>