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58" r:id="rId2"/>
    <p:sldMasterId id="2147483669" r:id="rId3"/>
  </p:sldMasterIdLst>
  <p:notesMasterIdLst>
    <p:notesMasterId r:id="rId30"/>
  </p:notesMasterIdLst>
  <p:sldIdLst>
    <p:sldId id="256" r:id="rId4"/>
    <p:sldId id="295" r:id="rId5"/>
    <p:sldId id="299" r:id="rId6"/>
    <p:sldId id="301" r:id="rId7"/>
    <p:sldId id="300" r:id="rId8"/>
    <p:sldId id="315" r:id="rId9"/>
    <p:sldId id="302" r:id="rId10"/>
    <p:sldId id="297" r:id="rId11"/>
    <p:sldId id="296" r:id="rId12"/>
    <p:sldId id="294" r:id="rId13"/>
    <p:sldId id="303" r:id="rId14"/>
    <p:sldId id="306" r:id="rId15"/>
    <p:sldId id="305" r:id="rId16"/>
    <p:sldId id="298" r:id="rId17"/>
    <p:sldId id="314" r:id="rId18"/>
    <p:sldId id="307" r:id="rId19"/>
    <p:sldId id="258" r:id="rId20"/>
    <p:sldId id="267" r:id="rId21"/>
    <p:sldId id="282" r:id="rId22"/>
    <p:sldId id="280" r:id="rId23"/>
    <p:sldId id="283" r:id="rId24"/>
    <p:sldId id="289" r:id="rId25"/>
    <p:sldId id="290" r:id="rId26"/>
    <p:sldId id="262" r:id="rId27"/>
    <p:sldId id="316" r:id="rId28"/>
    <p:sldId id="313" r:id="rId29"/>
  </p:sldIdLst>
  <p:sldSz cx="12192000" cy="6858000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9EBF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özepesen sötét stílus 2 – 1. jelölőszín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0A1B5D5-9B99-4C35-A422-299274C87663}" styleName="Közepesen sötét stílus 1 – 6. jelölőszín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476" autoAdjust="0"/>
    <p:restoredTop sz="94694"/>
  </p:normalViewPr>
  <p:slideViewPr>
    <p:cSldViewPr snapToGrid="0">
      <p:cViewPr varScale="1">
        <p:scale>
          <a:sx n="108" d="100"/>
          <a:sy n="108" d="100"/>
        </p:scale>
        <p:origin x="858" y="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94A3491-1B56-4ECA-9272-F388A19B853E}" type="datetimeFigureOut">
              <a:rPr lang="hu-HU" smtClean="0"/>
              <a:t>2024.10.24.</a:t>
            </a:fld>
            <a:endParaRPr lang="hu-HU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u-HU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9F6A561-F71A-4472-BB1A-F6CBD3B62ED3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5280600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>
          <a:xfrm>
            <a:off x="-671513" y="4518025"/>
            <a:ext cx="21688426" cy="121999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>
          <a:xfrm>
            <a:off x="2035175" y="17395825"/>
            <a:ext cx="16275050" cy="14231938"/>
          </a:xfrm>
          <a:prstGeom prst="rect">
            <a:avLst/>
          </a:prstGeom>
        </p:spPr>
        <p:txBody>
          <a:bodyPr/>
          <a:lstStyle/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5960045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46530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91369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43096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90AFB1CA-16B5-E183-EAFB-67AE2B60374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8562" y="1368000"/>
            <a:ext cx="9144000" cy="2160000"/>
          </a:xfrm>
        </p:spPr>
        <p:txBody>
          <a:bodyPr anchor="b">
            <a:normAutofit/>
          </a:bodyPr>
          <a:lstStyle>
            <a:lvl1pPr algn="l">
              <a:defRPr sz="3200"/>
            </a:lvl1pPr>
          </a:lstStyle>
          <a:p>
            <a:r>
              <a:rPr lang="hu-HU" dirty="0"/>
              <a:t>Mintacím szerkesztése</a:t>
            </a:r>
          </a:p>
        </p:txBody>
      </p:sp>
      <p:sp>
        <p:nvSpPr>
          <p:cNvPr id="3" name="Alcím 2">
            <a:extLst>
              <a:ext uri="{FF2B5EF4-FFF2-40B4-BE49-F238E27FC236}">
                <a16:creationId xmlns:a16="http://schemas.microsoft.com/office/drawing/2014/main" id="{148BE59A-8721-414E-6C51-3F1B830C9CA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08562" y="3564000"/>
            <a:ext cx="9144000" cy="1655762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 dirty="0"/>
              <a:t>Kattintson ide az alcím mintájának szerkesztéséhez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F0D321C4-9544-3C4A-C4F4-E3454FED1C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1A62C2-9941-4671-9CF7-E31A4D8152DB}" type="datetimeFigureOut">
              <a:rPr lang="hu-HU" smtClean="0"/>
              <a:t>2024.10.24.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1F9C40E2-AFDA-A685-5597-3AFA20C422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B51FE17B-AC21-B0AE-9FFB-EA8E4073DA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9CE5A-6B69-45C4-BCC7-B45C6E42D70A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5189101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226748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90AFB1CA-16B5-E183-EAFB-67AE2B60374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8562" y="1368000"/>
            <a:ext cx="9144000" cy="2160000"/>
          </a:xfrm>
        </p:spPr>
        <p:txBody>
          <a:bodyPr anchor="b">
            <a:normAutofit/>
          </a:bodyPr>
          <a:lstStyle>
            <a:lvl1pPr algn="l">
              <a:defRPr sz="3200"/>
            </a:lvl1pPr>
          </a:lstStyle>
          <a:p>
            <a:r>
              <a:rPr lang="hu-HU" dirty="0"/>
              <a:t>Mintacím szerkesztése</a:t>
            </a:r>
          </a:p>
        </p:txBody>
      </p:sp>
      <p:sp>
        <p:nvSpPr>
          <p:cNvPr id="3" name="Alcím 2">
            <a:extLst>
              <a:ext uri="{FF2B5EF4-FFF2-40B4-BE49-F238E27FC236}">
                <a16:creationId xmlns:a16="http://schemas.microsoft.com/office/drawing/2014/main" id="{148BE59A-8721-414E-6C51-3F1B830C9CA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08562" y="3564000"/>
            <a:ext cx="9144000" cy="1655762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 dirty="0"/>
              <a:t>Kattintson ide az alcím mintájának szerkesztéséhez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F0D321C4-9544-3C4A-C4F4-E3454FED1C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1A62C2-9941-4671-9CF7-E31A4D8152DB}" type="datetimeFigureOut">
              <a:rPr lang="hu-HU" smtClean="0"/>
              <a:t>2024.10.24.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1F9C40E2-AFDA-A685-5597-3AFA20C422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B51FE17B-AC21-B0AE-9FFB-EA8E4073DA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9CE5A-6B69-45C4-BCC7-B45C6E42D70A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68526871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270C6BD3-EE58-1C05-A07C-039A2810D9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0" y="1368000"/>
            <a:ext cx="8560340" cy="864000"/>
          </a:xfrm>
        </p:spPr>
        <p:txBody>
          <a:bodyPr/>
          <a:lstStyle/>
          <a:p>
            <a:r>
              <a:rPr lang="hu-HU" dirty="0"/>
              <a:t>Mintacím szerkesztése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6473BB81-0CEC-72EE-94EE-2A0BCB9ACB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8562" y="2351315"/>
            <a:ext cx="8560340" cy="3319912"/>
          </a:xfrm>
        </p:spPr>
        <p:txBody>
          <a:bodyPr/>
          <a:lstStyle/>
          <a:p>
            <a:pPr lvl="0"/>
            <a:r>
              <a:rPr lang="hu-HU" dirty="0"/>
              <a:t>Mintaszöveg szerkesztése</a:t>
            </a:r>
          </a:p>
          <a:p>
            <a:pPr lvl="1"/>
            <a:r>
              <a:rPr lang="hu-HU" dirty="0"/>
              <a:t>Második szint</a:t>
            </a:r>
          </a:p>
          <a:p>
            <a:pPr lvl="2"/>
            <a:r>
              <a:rPr lang="hu-HU" dirty="0"/>
              <a:t>Harmadik szint</a:t>
            </a:r>
          </a:p>
          <a:p>
            <a:pPr lvl="3"/>
            <a:r>
              <a:rPr lang="hu-HU" dirty="0"/>
              <a:t>Negyedik szint</a:t>
            </a:r>
          </a:p>
          <a:p>
            <a:pPr lvl="4"/>
            <a:r>
              <a:rPr lang="hu-HU" dirty="0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AE7ED1DD-5B4E-DF21-D7AD-D982B48E8E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1A62C2-9941-4671-9CF7-E31A4D8152DB}" type="datetimeFigureOut">
              <a:rPr lang="hu-HU" smtClean="0"/>
              <a:t>2024.10.24.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18381F6B-131E-1F63-93D1-C6AA59576E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5CA94395-1F75-CB76-E472-F246E92EE6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9CE5A-6B69-45C4-BCC7-B45C6E42D70A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35266280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F1C52D4C-89F9-0AA7-998A-B77E314F9D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5838" y="1709739"/>
            <a:ext cx="10841612" cy="1325292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hu-HU" dirty="0"/>
              <a:t>Mintacím szerkesztése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B734B665-9F1A-0CA5-0A5A-13595BACF7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05837" y="3072876"/>
            <a:ext cx="10841611" cy="25691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BD3B349A-A7F7-0424-EED8-0B2DF393A2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1A62C2-9941-4671-9CF7-E31A4D8152DB}" type="datetimeFigureOut">
              <a:rPr lang="hu-HU" smtClean="0"/>
              <a:t>2024.10.24.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DBC94F70-886B-B79B-70EB-B4C2CFB500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9F324E50-939E-56A6-E25F-E8194B08DA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9CE5A-6B69-45C4-BCC7-B45C6E42D70A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77849870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F940B711-5398-4674-0ECF-912CA51F02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8562" y="532564"/>
            <a:ext cx="8560340" cy="1293062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1FF02059-663A-3E3D-FB7B-34DCAC3E87C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Tartalom helye 3">
            <a:extLst>
              <a:ext uri="{FF2B5EF4-FFF2-40B4-BE49-F238E27FC236}">
                <a16:creationId xmlns:a16="http://schemas.microsoft.com/office/drawing/2014/main" id="{E22FF31B-2912-192C-D1CD-0EAC4D68DB1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B45805DA-7233-E808-466D-30F0AD1CE4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1A62C2-9941-4671-9CF7-E31A4D8152DB}" type="datetimeFigureOut">
              <a:rPr lang="hu-HU" smtClean="0"/>
              <a:t>2024.10.24.</a:t>
            </a:fld>
            <a:endParaRPr lang="hu-HU"/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id="{C5EE1B5E-73E8-F101-3329-5E9DC5B811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24C23011-FE29-BCCB-91EE-BC528F6A18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9CE5A-6B69-45C4-BCC7-B45C6E42D70A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87603225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658ADA7D-0F2E-C71D-0E04-08EA38C740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5294" y="365126"/>
            <a:ext cx="8560340" cy="823912"/>
          </a:xfrm>
        </p:spPr>
        <p:txBody>
          <a:bodyPr/>
          <a:lstStyle/>
          <a:p>
            <a:r>
              <a:rPr lang="hu-HU" dirty="0"/>
              <a:t>Mintacím szerkesztése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ACD10098-CA4E-7391-1FE0-9C4EB093A1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25294" y="1564431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dirty="0"/>
              <a:t>Mintaszöveg szerkesztése</a:t>
            </a:r>
          </a:p>
        </p:txBody>
      </p:sp>
      <p:sp>
        <p:nvSpPr>
          <p:cNvPr id="4" name="Tartalom helye 3">
            <a:extLst>
              <a:ext uri="{FF2B5EF4-FFF2-40B4-BE49-F238E27FC236}">
                <a16:creationId xmlns:a16="http://schemas.microsoft.com/office/drawing/2014/main" id="{37536318-73BD-6912-92E7-DD509CFCB61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25294" y="2388343"/>
            <a:ext cx="5157787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Szöveg helye 4">
            <a:extLst>
              <a:ext uri="{FF2B5EF4-FFF2-40B4-BE49-F238E27FC236}">
                <a16:creationId xmlns:a16="http://schemas.microsoft.com/office/drawing/2014/main" id="{8469BB9E-800F-F95C-E9F6-C64023F09E3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096000" y="1564431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dirty="0"/>
              <a:t>Mintaszöveg szerkesztése</a:t>
            </a:r>
          </a:p>
        </p:txBody>
      </p:sp>
      <p:sp>
        <p:nvSpPr>
          <p:cNvPr id="6" name="Tartalom helye 5">
            <a:extLst>
              <a:ext uri="{FF2B5EF4-FFF2-40B4-BE49-F238E27FC236}">
                <a16:creationId xmlns:a16="http://schemas.microsoft.com/office/drawing/2014/main" id="{D0554D67-2B99-D416-482A-05C41287069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096000" y="2388343"/>
            <a:ext cx="5183188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7" name="Dátum helye 6">
            <a:extLst>
              <a:ext uri="{FF2B5EF4-FFF2-40B4-BE49-F238E27FC236}">
                <a16:creationId xmlns:a16="http://schemas.microsoft.com/office/drawing/2014/main" id="{234FA85C-7B61-4E50-436B-0E892EE68A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1A62C2-9941-4671-9CF7-E31A4D8152DB}" type="datetimeFigureOut">
              <a:rPr lang="hu-HU" smtClean="0"/>
              <a:t>2024.10.24.</a:t>
            </a:fld>
            <a:endParaRPr lang="hu-HU"/>
          </a:p>
        </p:txBody>
      </p:sp>
      <p:sp>
        <p:nvSpPr>
          <p:cNvPr id="8" name="Élőláb helye 7">
            <a:extLst>
              <a:ext uri="{FF2B5EF4-FFF2-40B4-BE49-F238E27FC236}">
                <a16:creationId xmlns:a16="http://schemas.microsoft.com/office/drawing/2014/main" id="{E7899E57-A8E0-CF3B-D793-67CFA99682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Dia számának helye 8">
            <a:extLst>
              <a:ext uri="{FF2B5EF4-FFF2-40B4-BE49-F238E27FC236}">
                <a16:creationId xmlns:a16="http://schemas.microsoft.com/office/drawing/2014/main" id="{B3EE7C4F-A415-CC23-46D0-4595E9E700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9CE5A-6B69-45C4-BCC7-B45C6E42D70A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92203312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BE172128-34E7-83BA-E37D-0222169EC9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Dátum helye 2">
            <a:extLst>
              <a:ext uri="{FF2B5EF4-FFF2-40B4-BE49-F238E27FC236}">
                <a16:creationId xmlns:a16="http://schemas.microsoft.com/office/drawing/2014/main" id="{D44AD1C2-A52B-1050-CF6D-ECE88BFB01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1A62C2-9941-4671-9CF7-E31A4D8152DB}" type="datetimeFigureOut">
              <a:rPr lang="hu-HU" smtClean="0"/>
              <a:t>2024.10.24.</a:t>
            </a:fld>
            <a:endParaRPr lang="hu-HU"/>
          </a:p>
        </p:txBody>
      </p:sp>
      <p:sp>
        <p:nvSpPr>
          <p:cNvPr id="4" name="Élőláb helye 3">
            <a:extLst>
              <a:ext uri="{FF2B5EF4-FFF2-40B4-BE49-F238E27FC236}">
                <a16:creationId xmlns:a16="http://schemas.microsoft.com/office/drawing/2014/main" id="{204A7F8E-A02D-AB37-24E6-4CB414322D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>
            <a:extLst>
              <a:ext uri="{FF2B5EF4-FFF2-40B4-BE49-F238E27FC236}">
                <a16:creationId xmlns:a16="http://schemas.microsoft.com/office/drawing/2014/main" id="{1EA4CF53-8EF2-FE79-CE0D-F6B79A6599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9CE5A-6B69-45C4-BCC7-B45C6E42D70A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14656054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>
            <a:extLst>
              <a:ext uri="{FF2B5EF4-FFF2-40B4-BE49-F238E27FC236}">
                <a16:creationId xmlns:a16="http://schemas.microsoft.com/office/drawing/2014/main" id="{07592570-DE0C-C565-5417-0A294222BD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1A62C2-9941-4671-9CF7-E31A4D8152DB}" type="datetimeFigureOut">
              <a:rPr lang="hu-HU" smtClean="0"/>
              <a:t>2024.10.24.</a:t>
            </a:fld>
            <a:endParaRPr lang="hu-HU"/>
          </a:p>
        </p:txBody>
      </p:sp>
      <p:sp>
        <p:nvSpPr>
          <p:cNvPr id="3" name="Élőláb helye 2">
            <a:extLst>
              <a:ext uri="{FF2B5EF4-FFF2-40B4-BE49-F238E27FC236}">
                <a16:creationId xmlns:a16="http://schemas.microsoft.com/office/drawing/2014/main" id="{1F17E4E6-073F-90B9-A5E7-10C297D056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1A6C87CC-126A-A8A0-A9A2-8D5813106B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9CE5A-6B69-45C4-BCC7-B45C6E42D70A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22469325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4501E3FE-14E7-FA66-D404-23E06BE6F7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7958" y="554476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dirty="0"/>
              <a:t>Mintacím szerkesztése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9B343DD1-AA9F-F79B-C48D-BFE8C87682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1678075"/>
            <a:ext cx="6172200" cy="4182975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dirty="0"/>
              <a:t>Mintaszöveg szerkesztése</a:t>
            </a:r>
          </a:p>
          <a:p>
            <a:pPr lvl="1"/>
            <a:r>
              <a:rPr lang="hu-HU" dirty="0"/>
              <a:t>Második szint</a:t>
            </a:r>
          </a:p>
          <a:p>
            <a:pPr lvl="2"/>
            <a:r>
              <a:rPr lang="hu-HU" dirty="0"/>
              <a:t>Harmadik szint</a:t>
            </a:r>
          </a:p>
          <a:p>
            <a:pPr lvl="3"/>
            <a:r>
              <a:rPr lang="hu-HU" dirty="0"/>
              <a:t>Negyedik szint</a:t>
            </a:r>
          </a:p>
          <a:p>
            <a:pPr lvl="4"/>
            <a:r>
              <a:rPr lang="hu-HU" dirty="0"/>
              <a:t>Ötödik szint</a:t>
            </a:r>
          </a:p>
        </p:txBody>
      </p:sp>
      <p:sp>
        <p:nvSpPr>
          <p:cNvPr id="4" name="Szöveg helye 3">
            <a:extLst>
              <a:ext uri="{FF2B5EF4-FFF2-40B4-BE49-F238E27FC236}">
                <a16:creationId xmlns:a16="http://schemas.microsoft.com/office/drawing/2014/main" id="{3FD0D13D-A626-6B22-66A0-C1573B70E81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47958" y="2154676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68AB167E-A1E9-2AB8-5A46-79A4031389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1A62C2-9941-4671-9CF7-E31A4D8152DB}" type="datetimeFigureOut">
              <a:rPr lang="hu-HU" smtClean="0"/>
              <a:t>2024.10.24.</a:t>
            </a:fld>
            <a:endParaRPr lang="hu-HU"/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id="{E8C5C318-F6D0-80FC-11A0-630865F98C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E72C2370-E0FD-8454-3A88-78D180C126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9CE5A-6B69-45C4-BCC7-B45C6E42D70A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7620748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2B7E6F8C-6846-0124-8D1B-0223FCF48D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8503" y="449262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dirty="0"/>
              <a:t>Mintacím szerkesztése</a:t>
            </a:r>
          </a:p>
        </p:txBody>
      </p:sp>
      <p:sp>
        <p:nvSpPr>
          <p:cNvPr id="3" name="Kép helye 2">
            <a:extLst>
              <a:ext uri="{FF2B5EF4-FFF2-40B4-BE49-F238E27FC236}">
                <a16:creationId xmlns:a16="http://schemas.microsoft.com/office/drawing/2014/main" id="{69605768-7487-8683-9E73-B5CA27A59C7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1780162"/>
            <a:ext cx="6172200" cy="4080888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>
            <a:extLst>
              <a:ext uri="{FF2B5EF4-FFF2-40B4-BE49-F238E27FC236}">
                <a16:creationId xmlns:a16="http://schemas.microsoft.com/office/drawing/2014/main" id="{E8E6C5D5-2B92-CC65-40DF-BE5E83A23A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28503" y="2049462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967B2EA4-068B-F790-126A-A9D28646BD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1A62C2-9941-4671-9CF7-E31A4D8152DB}" type="datetimeFigureOut">
              <a:rPr lang="hu-HU" smtClean="0"/>
              <a:t>2024.10.24.</a:t>
            </a:fld>
            <a:endParaRPr lang="hu-HU"/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id="{DD6A87BD-CF4D-CCF7-F901-EB2EAD7DAA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10BB4D83-34E4-039D-8B04-FD53C6E4A8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9CE5A-6B69-45C4-BCC7-B45C6E42D70A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474064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270C6BD3-EE58-1C05-A07C-039A2810D9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8562" y="576000"/>
            <a:ext cx="8560340" cy="864000"/>
          </a:xfrm>
        </p:spPr>
        <p:txBody>
          <a:bodyPr/>
          <a:lstStyle/>
          <a:p>
            <a:r>
              <a:rPr lang="hu-HU" dirty="0"/>
              <a:t>Mintacím szerkesztése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6473BB81-0CEC-72EE-94EE-2A0BCB9ACB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8562" y="1537399"/>
            <a:ext cx="8560340" cy="4133828"/>
          </a:xfrm>
        </p:spPr>
        <p:txBody>
          <a:bodyPr/>
          <a:lstStyle/>
          <a:p>
            <a:pPr lvl="0"/>
            <a:r>
              <a:rPr lang="hu-HU" dirty="0"/>
              <a:t>Mintaszöveg szerkesztése</a:t>
            </a:r>
          </a:p>
          <a:p>
            <a:pPr lvl="1"/>
            <a:r>
              <a:rPr lang="hu-HU" dirty="0"/>
              <a:t>Második szint</a:t>
            </a:r>
          </a:p>
          <a:p>
            <a:pPr lvl="2"/>
            <a:r>
              <a:rPr lang="hu-HU" dirty="0"/>
              <a:t>Harmadik szint</a:t>
            </a:r>
          </a:p>
          <a:p>
            <a:pPr lvl="3"/>
            <a:r>
              <a:rPr lang="hu-HU" dirty="0"/>
              <a:t>Negyedik szint</a:t>
            </a:r>
          </a:p>
          <a:p>
            <a:pPr lvl="4"/>
            <a:r>
              <a:rPr lang="hu-HU" dirty="0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AE7ED1DD-5B4E-DF21-D7AD-D982B48E8E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1A62C2-9941-4671-9CF7-E31A4D8152DB}" type="datetimeFigureOut">
              <a:rPr lang="hu-HU" smtClean="0"/>
              <a:t>2024.10.24.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18381F6B-131E-1F63-93D1-C6AA59576E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5CA94395-1F75-CB76-E472-F246E92EE6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9CE5A-6B69-45C4-BCC7-B45C6E42D70A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64550340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90AFB1CA-16B5-E183-EAFB-67AE2B60374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8562" y="1368000"/>
            <a:ext cx="9144000" cy="2160000"/>
          </a:xfrm>
        </p:spPr>
        <p:txBody>
          <a:bodyPr anchor="b">
            <a:normAutofit/>
          </a:bodyPr>
          <a:lstStyle>
            <a:lvl1pPr algn="l">
              <a:defRPr sz="3200"/>
            </a:lvl1pPr>
          </a:lstStyle>
          <a:p>
            <a:r>
              <a:rPr lang="hu-HU" dirty="0"/>
              <a:t>Mintacím szerkesztése</a:t>
            </a:r>
          </a:p>
        </p:txBody>
      </p:sp>
      <p:sp>
        <p:nvSpPr>
          <p:cNvPr id="3" name="Alcím 2">
            <a:extLst>
              <a:ext uri="{FF2B5EF4-FFF2-40B4-BE49-F238E27FC236}">
                <a16:creationId xmlns:a16="http://schemas.microsoft.com/office/drawing/2014/main" id="{148BE59A-8721-414E-6C51-3F1B830C9CA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08562" y="3564000"/>
            <a:ext cx="9144000" cy="1655762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 dirty="0"/>
              <a:t>Kattintson ide az alcím mintájának szerkesztéséhez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F0D321C4-9544-3C4A-C4F4-E3454FED1C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1A62C2-9941-4671-9CF7-E31A4D8152DB}" type="datetimeFigureOut">
              <a:rPr lang="hu-HU" smtClean="0">
                <a:solidFill>
                  <a:srgbClr val="203C8A">
                    <a:tint val="75000"/>
                  </a:srgbClr>
                </a:solidFill>
              </a:rPr>
              <a:pPr/>
              <a:t>2024.10.24.</a:t>
            </a:fld>
            <a:endParaRPr lang="hu-HU">
              <a:solidFill>
                <a:srgbClr val="203C8A">
                  <a:tint val="75000"/>
                </a:srgbClr>
              </a:solidFill>
            </a:endParaRPr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1F9C40E2-AFDA-A685-5597-3AFA20C422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srgbClr val="203C8A">
                  <a:tint val="75000"/>
                </a:srgbClr>
              </a:solidFill>
            </a:endParaRPr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B51FE17B-AC21-B0AE-9FFB-EA8E4073DA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9CE5A-6B69-45C4-BCC7-B45C6E42D70A}" type="slidenum">
              <a:rPr lang="hu-HU" smtClean="0">
                <a:solidFill>
                  <a:srgbClr val="203C8A">
                    <a:tint val="75000"/>
                  </a:srgbClr>
                </a:solidFill>
              </a:rPr>
              <a:pPr/>
              <a:t>‹#›</a:t>
            </a:fld>
            <a:endParaRPr lang="hu-HU">
              <a:solidFill>
                <a:srgbClr val="203C8A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158193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270C6BD3-EE58-1C05-A07C-039A2810D9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8562" y="576000"/>
            <a:ext cx="8560340" cy="864000"/>
          </a:xfrm>
        </p:spPr>
        <p:txBody>
          <a:bodyPr/>
          <a:lstStyle/>
          <a:p>
            <a:r>
              <a:rPr lang="hu-HU" dirty="0"/>
              <a:t>Mintacím szerkesztése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6473BB81-0CEC-72EE-94EE-2A0BCB9ACB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8562" y="1537399"/>
            <a:ext cx="8560340" cy="4133828"/>
          </a:xfrm>
        </p:spPr>
        <p:txBody>
          <a:bodyPr/>
          <a:lstStyle/>
          <a:p>
            <a:pPr lvl="0"/>
            <a:r>
              <a:rPr lang="hu-HU" dirty="0"/>
              <a:t>Mintaszöveg szerkesztése</a:t>
            </a:r>
          </a:p>
          <a:p>
            <a:pPr lvl="1"/>
            <a:r>
              <a:rPr lang="hu-HU" dirty="0"/>
              <a:t>Második szint</a:t>
            </a:r>
          </a:p>
          <a:p>
            <a:pPr lvl="2"/>
            <a:r>
              <a:rPr lang="hu-HU" dirty="0"/>
              <a:t>Harmadik szint</a:t>
            </a:r>
          </a:p>
          <a:p>
            <a:pPr lvl="3"/>
            <a:r>
              <a:rPr lang="hu-HU" dirty="0"/>
              <a:t>Negyedik szint</a:t>
            </a:r>
          </a:p>
          <a:p>
            <a:pPr lvl="4"/>
            <a:r>
              <a:rPr lang="hu-HU" dirty="0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AE7ED1DD-5B4E-DF21-D7AD-D982B48E8E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1A62C2-9941-4671-9CF7-E31A4D8152DB}" type="datetimeFigureOut">
              <a:rPr lang="hu-HU" smtClean="0">
                <a:solidFill>
                  <a:srgbClr val="203C8A">
                    <a:tint val="75000"/>
                  </a:srgbClr>
                </a:solidFill>
              </a:rPr>
              <a:pPr/>
              <a:t>2024.10.24.</a:t>
            </a:fld>
            <a:endParaRPr lang="hu-HU">
              <a:solidFill>
                <a:srgbClr val="203C8A">
                  <a:tint val="75000"/>
                </a:srgbClr>
              </a:solidFill>
            </a:endParaRPr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18381F6B-131E-1F63-93D1-C6AA59576E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srgbClr val="203C8A">
                  <a:tint val="75000"/>
                </a:srgbClr>
              </a:solidFill>
            </a:endParaRPr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5CA94395-1F75-CB76-E472-F246E92EE6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9CE5A-6B69-45C4-BCC7-B45C6E42D70A}" type="slidenum">
              <a:rPr lang="hu-HU" smtClean="0">
                <a:solidFill>
                  <a:srgbClr val="203C8A">
                    <a:tint val="75000"/>
                  </a:srgbClr>
                </a:solidFill>
              </a:rPr>
              <a:pPr/>
              <a:t>‹#›</a:t>
            </a:fld>
            <a:endParaRPr lang="hu-HU">
              <a:solidFill>
                <a:srgbClr val="203C8A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615674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F1C52D4C-89F9-0AA7-998A-B77E314F9D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5838" y="1709739"/>
            <a:ext cx="10841612" cy="1325292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hu-HU" dirty="0"/>
              <a:t>Mintacím szerkesztése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B734B665-9F1A-0CA5-0A5A-13595BACF7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05837" y="3072876"/>
            <a:ext cx="10841611" cy="25691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BD3B349A-A7F7-0424-EED8-0B2DF393A2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1A62C2-9941-4671-9CF7-E31A4D8152DB}" type="datetimeFigureOut">
              <a:rPr lang="hu-HU" smtClean="0">
                <a:solidFill>
                  <a:srgbClr val="203C8A">
                    <a:tint val="75000"/>
                  </a:srgbClr>
                </a:solidFill>
              </a:rPr>
              <a:pPr/>
              <a:t>2024.10.24.</a:t>
            </a:fld>
            <a:endParaRPr lang="hu-HU">
              <a:solidFill>
                <a:srgbClr val="203C8A">
                  <a:tint val="75000"/>
                </a:srgbClr>
              </a:solidFill>
            </a:endParaRPr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DBC94F70-886B-B79B-70EB-B4C2CFB500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srgbClr val="203C8A">
                  <a:tint val="75000"/>
                </a:srgbClr>
              </a:solidFill>
            </a:endParaRPr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9F324E50-939E-56A6-E25F-E8194B08DA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9CE5A-6B69-45C4-BCC7-B45C6E42D70A}" type="slidenum">
              <a:rPr lang="hu-HU" smtClean="0">
                <a:solidFill>
                  <a:srgbClr val="203C8A">
                    <a:tint val="75000"/>
                  </a:srgbClr>
                </a:solidFill>
              </a:rPr>
              <a:pPr/>
              <a:t>‹#›</a:t>
            </a:fld>
            <a:endParaRPr lang="hu-HU">
              <a:solidFill>
                <a:srgbClr val="203C8A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208669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F940B711-5398-4674-0ECF-912CA51F02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8562" y="532564"/>
            <a:ext cx="8560340" cy="1293062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1FF02059-663A-3E3D-FB7B-34DCAC3E87C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Tartalom helye 3">
            <a:extLst>
              <a:ext uri="{FF2B5EF4-FFF2-40B4-BE49-F238E27FC236}">
                <a16:creationId xmlns:a16="http://schemas.microsoft.com/office/drawing/2014/main" id="{E22FF31B-2912-192C-D1CD-0EAC4D68DB1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B45805DA-7233-E808-466D-30F0AD1CE4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1A62C2-9941-4671-9CF7-E31A4D8152DB}" type="datetimeFigureOut">
              <a:rPr lang="hu-HU" smtClean="0">
                <a:solidFill>
                  <a:srgbClr val="203C8A">
                    <a:tint val="75000"/>
                  </a:srgbClr>
                </a:solidFill>
              </a:rPr>
              <a:pPr/>
              <a:t>2024.10.24.</a:t>
            </a:fld>
            <a:endParaRPr lang="hu-HU">
              <a:solidFill>
                <a:srgbClr val="203C8A">
                  <a:tint val="75000"/>
                </a:srgbClr>
              </a:solidFill>
            </a:endParaRPr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id="{C5EE1B5E-73E8-F101-3329-5E9DC5B811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srgbClr val="203C8A">
                  <a:tint val="75000"/>
                </a:srgbClr>
              </a:solidFill>
            </a:endParaRPr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24C23011-FE29-BCCB-91EE-BC528F6A18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9CE5A-6B69-45C4-BCC7-B45C6E42D70A}" type="slidenum">
              <a:rPr lang="hu-HU" smtClean="0">
                <a:solidFill>
                  <a:srgbClr val="203C8A">
                    <a:tint val="75000"/>
                  </a:srgbClr>
                </a:solidFill>
              </a:rPr>
              <a:pPr/>
              <a:t>‹#›</a:t>
            </a:fld>
            <a:endParaRPr lang="hu-HU">
              <a:solidFill>
                <a:srgbClr val="203C8A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941108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658ADA7D-0F2E-C71D-0E04-08EA38C740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5294" y="365126"/>
            <a:ext cx="8560340" cy="823912"/>
          </a:xfrm>
        </p:spPr>
        <p:txBody>
          <a:bodyPr/>
          <a:lstStyle/>
          <a:p>
            <a:r>
              <a:rPr lang="hu-HU" dirty="0"/>
              <a:t>Mintacím szerkesztése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ACD10098-CA4E-7391-1FE0-9C4EB093A1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25294" y="1564431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dirty="0"/>
              <a:t>Mintaszöveg szerkesztése</a:t>
            </a:r>
          </a:p>
        </p:txBody>
      </p:sp>
      <p:sp>
        <p:nvSpPr>
          <p:cNvPr id="4" name="Tartalom helye 3">
            <a:extLst>
              <a:ext uri="{FF2B5EF4-FFF2-40B4-BE49-F238E27FC236}">
                <a16:creationId xmlns:a16="http://schemas.microsoft.com/office/drawing/2014/main" id="{37536318-73BD-6912-92E7-DD509CFCB61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25294" y="2388343"/>
            <a:ext cx="5157787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Szöveg helye 4">
            <a:extLst>
              <a:ext uri="{FF2B5EF4-FFF2-40B4-BE49-F238E27FC236}">
                <a16:creationId xmlns:a16="http://schemas.microsoft.com/office/drawing/2014/main" id="{8469BB9E-800F-F95C-E9F6-C64023F09E3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096000" y="1564431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dirty="0"/>
              <a:t>Mintaszöveg szerkesztése</a:t>
            </a:r>
          </a:p>
        </p:txBody>
      </p:sp>
      <p:sp>
        <p:nvSpPr>
          <p:cNvPr id="6" name="Tartalom helye 5">
            <a:extLst>
              <a:ext uri="{FF2B5EF4-FFF2-40B4-BE49-F238E27FC236}">
                <a16:creationId xmlns:a16="http://schemas.microsoft.com/office/drawing/2014/main" id="{D0554D67-2B99-D416-482A-05C41287069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096000" y="2388343"/>
            <a:ext cx="5183188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7" name="Dátum helye 6">
            <a:extLst>
              <a:ext uri="{FF2B5EF4-FFF2-40B4-BE49-F238E27FC236}">
                <a16:creationId xmlns:a16="http://schemas.microsoft.com/office/drawing/2014/main" id="{234FA85C-7B61-4E50-436B-0E892EE68A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1A62C2-9941-4671-9CF7-E31A4D8152DB}" type="datetimeFigureOut">
              <a:rPr lang="hu-HU" smtClean="0">
                <a:solidFill>
                  <a:srgbClr val="203C8A">
                    <a:tint val="75000"/>
                  </a:srgbClr>
                </a:solidFill>
              </a:rPr>
              <a:pPr/>
              <a:t>2024.10.24.</a:t>
            </a:fld>
            <a:endParaRPr lang="hu-HU">
              <a:solidFill>
                <a:srgbClr val="203C8A">
                  <a:tint val="75000"/>
                </a:srgbClr>
              </a:solidFill>
            </a:endParaRPr>
          </a:p>
        </p:txBody>
      </p:sp>
      <p:sp>
        <p:nvSpPr>
          <p:cNvPr id="8" name="Élőláb helye 7">
            <a:extLst>
              <a:ext uri="{FF2B5EF4-FFF2-40B4-BE49-F238E27FC236}">
                <a16:creationId xmlns:a16="http://schemas.microsoft.com/office/drawing/2014/main" id="{E7899E57-A8E0-CF3B-D793-67CFA99682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srgbClr val="203C8A">
                  <a:tint val="75000"/>
                </a:srgbClr>
              </a:solidFill>
            </a:endParaRPr>
          </a:p>
        </p:txBody>
      </p:sp>
      <p:sp>
        <p:nvSpPr>
          <p:cNvPr id="9" name="Dia számának helye 8">
            <a:extLst>
              <a:ext uri="{FF2B5EF4-FFF2-40B4-BE49-F238E27FC236}">
                <a16:creationId xmlns:a16="http://schemas.microsoft.com/office/drawing/2014/main" id="{B3EE7C4F-A415-CC23-46D0-4595E9E700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9CE5A-6B69-45C4-BCC7-B45C6E42D70A}" type="slidenum">
              <a:rPr lang="hu-HU" smtClean="0">
                <a:solidFill>
                  <a:srgbClr val="203C8A">
                    <a:tint val="75000"/>
                  </a:srgbClr>
                </a:solidFill>
              </a:rPr>
              <a:pPr/>
              <a:t>‹#›</a:t>
            </a:fld>
            <a:endParaRPr lang="hu-HU">
              <a:solidFill>
                <a:srgbClr val="203C8A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672989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BE172128-34E7-83BA-E37D-0222169EC9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Dátum helye 2">
            <a:extLst>
              <a:ext uri="{FF2B5EF4-FFF2-40B4-BE49-F238E27FC236}">
                <a16:creationId xmlns:a16="http://schemas.microsoft.com/office/drawing/2014/main" id="{D44AD1C2-A52B-1050-CF6D-ECE88BFB01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1A62C2-9941-4671-9CF7-E31A4D8152DB}" type="datetimeFigureOut">
              <a:rPr lang="hu-HU" smtClean="0">
                <a:solidFill>
                  <a:srgbClr val="203C8A">
                    <a:tint val="75000"/>
                  </a:srgbClr>
                </a:solidFill>
              </a:rPr>
              <a:pPr/>
              <a:t>2024.10.24.</a:t>
            </a:fld>
            <a:endParaRPr lang="hu-HU">
              <a:solidFill>
                <a:srgbClr val="203C8A">
                  <a:tint val="75000"/>
                </a:srgbClr>
              </a:solidFill>
            </a:endParaRPr>
          </a:p>
        </p:txBody>
      </p:sp>
      <p:sp>
        <p:nvSpPr>
          <p:cNvPr id="4" name="Élőláb helye 3">
            <a:extLst>
              <a:ext uri="{FF2B5EF4-FFF2-40B4-BE49-F238E27FC236}">
                <a16:creationId xmlns:a16="http://schemas.microsoft.com/office/drawing/2014/main" id="{204A7F8E-A02D-AB37-24E6-4CB414322D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srgbClr val="203C8A">
                  <a:tint val="75000"/>
                </a:srgbClr>
              </a:solidFill>
            </a:endParaRPr>
          </a:p>
        </p:txBody>
      </p:sp>
      <p:sp>
        <p:nvSpPr>
          <p:cNvPr id="5" name="Dia számának helye 4">
            <a:extLst>
              <a:ext uri="{FF2B5EF4-FFF2-40B4-BE49-F238E27FC236}">
                <a16:creationId xmlns:a16="http://schemas.microsoft.com/office/drawing/2014/main" id="{1EA4CF53-8EF2-FE79-CE0D-F6B79A6599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9CE5A-6B69-45C4-BCC7-B45C6E42D70A}" type="slidenum">
              <a:rPr lang="hu-HU" smtClean="0">
                <a:solidFill>
                  <a:srgbClr val="203C8A">
                    <a:tint val="75000"/>
                  </a:srgbClr>
                </a:solidFill>
              </a:rPr>
              <a:pPr/>
              <a:t>‹#›</a:t>
            </a:fld>
            <a:endParaRPr lang="hu-HU">
              <a:solidFill>
                <a:srgbClr val="203C8A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38644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>
            <a:extLst>
              <a:ext uri="{FF2B5EF4-FFF2-40B4-BE49-F238E27FC236}">
                <a16:creationId xmlns:a16="http://schemas.microsoft.com/office/drawing/2014/main" id="{07592570-DE0C-C565-5417-0A294222BD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1A62C2-9941-4671-9CF7-E31A4D8152DB}" type="datetimeFigureOut">
              <a:rPr lang="hu-HU" smtClean="0">
                <a:solidFill>
                  <a:srgbClr val="203C8A">
                    <a:tint val="75000"/>
                  </a:srgbClr>
                </a:solidFill>
              </a:rPr>
              <a:pPr/>
              <a:t>2024.10.24.</a:t>
            </a:fld>
            <a:endParaRPr lang="hu-HU">
              <a:solidFill>
                <a:srgbClr val="203C8A">
                  <a:tint val="75000"/>
                </a:srgbClr>
              </a:solidFill>
            </a:endParaRPr>
          </a:p>
        </p:txBody>
      </p:sp>
      <p:sp>
        <p:nvSpPr>
          <p:cNvPr id="3" name="Élőláb helye 2">
            <a:extLst>
              <a:ext uri="{FF2B5EF4-FFF2-40B4-BE49-F238E27FC236}">
                <a16:creationId xmlns:a16="http://schemas.microsoft.com/office/drawing/2014/main" id="{1F17E4E6-073F-90B9-A5E7-10C297D056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srgbClr val="203C8A">
                  <a:tint val="75000"/>
                </a:srgbClr>
              </a:solidFill>
            </a:endParaRPr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1A6C87CC-126A-A8A0-A9A2-8D5813106B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9CE5A-6B69-45C4-BCC7-B45C6E42D70A}" type="slidenum">
              <a:rPr lang="hu-HU" smtClean="0">
                <a:solidFill>
                  <a:srgbClr val="203C8A">
                    <a:tint val="75000"/>
                  </a:srgbClr>
                </a:solidFill>
              </a:rPr>
              <a:pPr/>
              <a:t>‹#›</a:t>
            </a:fld>
            <a:endParaRPr lang="hu-HU">
              <a:solidFill>
                <a:srgbClr val="203C8A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211306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4501E3FE-14E7-FA66-D404-23E06BE6F7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7958" y="554476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dirty="0"/>
              <a:t>Mintacím szerkesztése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9B343DD1-AA9F-F79B-C48D-BFE8C87682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1678075"/>
            <a:ext cx="6172200" cy="4182975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dirty="0"/>
              <a:t>Mintaszöveg szerkesztése</a:t>
            </a:r>
          </a:p>
          <a:p>
            <a:pPr lvl="1"/>
            <a:r>
              <a:rPr lang="hu-HU" dirty="0"/>
              <a:t>Második szint</a:t>
            </a:r>
          </a:p>
          <a:p>
            <a:pPr lvl="2"/>
            <a:r>
              <a:rPr lang="hu-HU" dirty="0"/>
              <a:t>Harmadik szint</a:t>
            </a:r>
          </a:p>
          <a:p>
            <a:pPr lvl="3"/>
            <a:r>
              <a:rPr lang="hu-HU" dirty="0"/>
              <a:t>Negyedik szint</a:t>
            </a:r>
          </a:p>
          <a:p>
            <a:pPr lvl="4"/>
            <a:r>
              <a:rPr lang="hu-HU" dirty="0"/>
              <a:t>Ötödik szint</a:t>
            </a:r>
          </a:p>
        </p:txBody>
      </p:sp>
      <p:sp>
        <p:nvSpPr>
          <p:cNvPr id="4" name="Szöveg helye 3">
            <a:extLst>
              <a:ext uri="{FF2B5EF4-FFF2-40B4-BE49-F238E27FC236}">
                <a16:creationId xmlns:a16="http://schemas.microsoft.com/office/drawing/2014/main" id="{3FD0D13D-A626-6B22-66A0-C1573B70E81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47958" y="2154676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68AB167E-A1E9-2AB8-5A46-79A4031389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1A62C2-9941-4671-9CF7-E31A4D8152DB}" type="datetimeFigureOut">
              <a:rPr lang="hu-HU" smtClean="0">
                <a:solidFill>
                  <a:srgbClr val="203C8A">
                    <a:tint val="75000"/>
                  </a:srgbClr>
                </a:solidFill>
              </a:rPr>
              <a:pPr/>
              <a:t>2024.10.24.</a:t>
            </a:fld>
            <a:endParaRPr lang="hu-HU">
              <a:solidFill>
                <a:srgbClr val="203C8A">
                  <a:tint val="75000"/>
                </a:srgbClr>
              </a:solidFill>
            </a:endParaRPr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id="{E8C5C318-F6D0-80FC-11A0-630865F98C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srgbClr val="203C8A">
                  <a:tint val="75000"/>
                </a:srgbClr>
              </a:solidFill>
            </a:endParaRPr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E72C2370-E0FD-8454-3A88-78D180C126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9CE5A-6B69-45C4-BCC7-B45C6E42D70A}" type="slidenum">
              <a:rPr lang="hu-HU" smtClean="0">
                <a:solidFill>
                  <a:srgbClr val="203C8A">
                    <a:tint val="75000"/>
                  </a:srgbClr>
                </a:solidFill>
              </a:rPr>
              <a:pPr/>
              <a:t>‹#›</a:t>
            </a:fld>
            <a:endParaRPr lang="hu-HU">
              <a:solidFill>
                <a:srgbClr val="203C8A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281268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2B7E6F8C-6846-0124-8D1B-0223FCF48D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8503" y="449262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dirty="0"/>
              <a:t>Mintacím szerkesztése</a:t>
            </a:r>
          </a:p>
        </p:txBody>
      </p:sp>
      <p:sp>
        <p:nvSpPr>
          <p:cNvPr id="3" name="Kép helye 2">
            <a:extLst>
              <a:ext uri="{FF2B5EF4-FFF2-40B4-BE49-F238E27FC236}">
                <a16:creationId xmlns:a16="http://schemas.microsoft.com/office/drawing/2014/main" id="{69605768-7487-8683-9E73-B5CA27A59C7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1780162"/>
            <a:ext cx="6172200" cy="4080888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>
            <a:extLst>
              <a:ext uri="{FF2B5EF4-FFF2-40B4-BE49-F238E27FC236}">
                <a16:creationId xmlns:a16="http://schemas.microsoft.com/office/drawing/2014/main" id="{E8E6C5D5-2B92-CC65-40DF-BE5E83A23A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28503" y="2049462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967B2EA4-068B-F790-126A-A9D28646BD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1A62C2-9941-4671-9CF7-E31A4D8152DB}" type="datetimeFigureOut">
              <a:rPr lang="hu-HU" smtClean="0">
                <a:solidFill>
                  <a:srgbClr val="203C8A">
                    <a:tint val="75000"/>
                  </a:srgbClr>
                </a:solidFill>
              </a:rPr>
              <a:pPr/>
              <a:t>2024.10.24.</a:t>
            </a:fld>
            <a:endParaRPr lang="hu-HU">
              <a:solidFill>
                <a:srgbClr val="203C8A">
                  <a:tint val="75000"/>
                </a:srgbClr>
              </a:solidFill>
            </a:endParaRPr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id="{DD6A87BD-CF4D-CCF7-F901-EB2EAD7DAA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srgbClr val="203C8A">
                  <a:tint val="75000"/>
                </a:srgbClr>
              </a:solidFill>
            </a:endParaRPr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10BB4D83-34E4-039D-8B04-FD53C6E4A8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9CE5A-6B69-45C4-BCC7-B45C6E42D70A}" type="slidenum">
              <a:rPr lang="hu-HU" smtClean="0">
                <a:solidFill>
                  <a:srgbClr val="203C8A">
                    <a:tint val="75000"/>
                  </a:srgbClr>
                </a:solidFill>
              </a:rPr>
              <a:pPr/>
              <a:t>‹#›</a:t>
            </a:fld>
            <a:endParaRPr lang="hu-HU">
              <a:solidFill>
                <a:srgbClr val="203C8A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374328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670811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F1C52D4C-89F9-0AA7-998A-B77E314F9D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5838" y="1709739"/>
            <a:ext cx="10841612" cy="1325292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hu-HU" dirty="0"/>
              <a:t>Mintacím szerkesztése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B734B665-9F1A-0CA5-0A5A-13595BACF7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05837" y="3072876"/>
            <a:ext cx="10841611" cy="25691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BD3B349A-A7F7-0424-EED8-0B2DF393A2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1A62C2-9941-4671-9CF7-E31A4D8152DB}" type="datetimeFigureOut">
              <a:rPr lang="hu-HU" smtClean="0"/>
              <a:t>2024.10.24.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DBC94F70-886B-B79B-70EB-B4C2CFB500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9F324E50-939E-56A6-E25F-E8194B08DA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9CE5A-6B69-45C4-BCC7-B45C6E42D70A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5120898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F940B711-5398-4674-0ECF-912CA51F02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8562" y="532564"/>
            <a:ext cx="8560340" cy="1293062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1FF02059-663A-3E3D-FB7B-34DCAC3E87C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Tartalom helye 3">
            <a:extLst>
              <a:ext uri="{FF2B5EF4-FFF2-40B4-BE49-F238E27FC236}">
                <a16:creationId xmlns:a16="http://schemas.microsoft.com/office/drawing/2014/main" id="{E22FF31B-2912-192C-D1CD-0EAC4D68DB1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B45805DA-7233-E808-466D-30F0AD1CE4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1A62C2-9941-4671-9CF7-E31A4D8152DB}" type="datetimeFigureOut">
              <a:rPr lang="hu-HU" smtClean="0"/>
              <a:t>2024.10.24.</a:t>
            </a:fld>
            <a:endParaRPr lang="hu-HU"/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id="{C5EE1B5E-73E8-F101-3329-5E9DC5B811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24C23011-FE29-BCCB-91EE-BC528F6A18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9CE5A-6B69-45C4-BCC7-B45C6E42D70A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069901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658ADA7D-0F2E-C71D-0E04-08EA38C740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5294" y="365126"/>
            <a:ext cx="8560340" cy="823912"/>
          </a:xfrm>
        </p:spPr>
        <p:txBody>
          <a:bodyPr/>
          <a:lstStyle/>
          <a:p>
            <a:r>
              <a:rPr lang="hu-HU" dirty="0"/>
              <a:t>Mintacím szerkesztése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ACD10098-CA4E-7391-1FE0-9C4EB093A1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25294" y="1564431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dirty="0"/>
              <a:t>Mintaszöveg szerkesztése</a:t>
            </a:r>
          </a:p>
        </p:txBody>
      </p:sp>
      <p:sp>
        <p:nvSpPr>
          <p:cNvPr id="4" name="Tartalom helye 3">
            <a:extLst>
              <a:ext uri="{FF2B5EF4-FFF2-40B4-BE49-F238E27FC236}">
                <a16:creationId xmlns:a16="http://schemas.microsoft.com/office/drawing/2014/main" id="{37536318-73BD-6912-92E7-DD509CFCB61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25294" y="2388343"/>
            <a:ext cx="5157787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Szöveg helye 4">
            <a:extLst>
              <a:ext uri="{FF2B5EF4-FFF2-40B4-BE49-F238E27FC236}">
                <a16:creationId xmlns:a16="http://schemas.microsoft.com/office/drawing/2014/main" id="{8469BB9E-800F-F95C-E9F6-C64023F09E3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096000" y="1564431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dirty="0"/>
              <a:t>Mintaszöveg szerkesztése</a:t>
            </a:r>
          </a:p>
        </p:txBody>
      </p:sp>
      <p:sp>
        <p:nvSpPr>
          <p:cNvPr id="6" name="Tartalom helye 5">
            <a:extLst>
              <a:ext uri="{FF2B5EF4-FFF2-40B4-BE49-F238E27FC236}">
                <a16:creationId xmlns:a16="http://schemas.microsoft.com/office/drawing/2014/main" id="{D0554D67-2B99-D416-482A-05C41287069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096000" y="2388343"/>
            <a:ext cx="5183188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7" name="Dátum helye 6">
            <a:extLst>
              <a:ext uri="{FF2B5EF4-FFF2-40B4-BE49-F238E27FC236}">
                <a16:creationId xmlns:a16="http://schemas.microsoft.com/office/drawing/2014/main" id="{234FA85C-7B61-4E50-436B-0E892EE68A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1A62C2-9941-4671-9CF7-E31A4D8152DB}" type="datetimeFigureOut">
              <a:rPr lang="hu-HU" smtClean="0"/>
              <a:t>2024.10.24.</a:t>
            </a:fld>
            <a:endParaRPr lang="hu-HU"/>
          </a:p>
        </p:txBody>
      </p:sp>
      <p:sp>
        <p:nvSpPr>
          <p:cNvPr id="8" name="Élőláb helye 7">
            <a:extLst>
              <a:ext uri="{FF2B5EF4-FFF2-40B4-BE49-F238E27FC236}">
                <a16:creationId xmlns:a16="http://schemas.microsoft.com/office/drawing/2014/main" id="{E7899E57-A8E0-CF3B-D793-67CFA99682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Dia számának helye 8">
            <a:extLst>
              <a:ext uri="{FF2B5EF4-FFF2-40B4-BE49-F238E27FC236}">
                <a16:creationId xmlns:a16="http://schemas.microsoft.com/office/drawing/2014/main" id="{B3EE7C4F-A415-CC23-46D0-4595E9E700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9CE5A-6B69-45C4-BCC7-B45C6E42D70A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4252304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BE172128-34E7-83BA-E37D-0222169EC9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Dátum helye 2">
            <a:extLst>
              <a:ext uri="{FF2B5EF4-FFF2-40B4-BE49-F238E27FC236}">
                <a16:creationId xmlns:a16="http://schemas.microsoft.com/office/drawing/2014/main" id="{D44AD1C2-A52B-1050-CF6D-ECE88BFB01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1A62C2-9941-4671-9CF7-E31A4D8152DB}" type="datetimeFigureOut">
              <a:rPr lang="hu-HU" smtClean="0"/>
              <a:t>2024.10.24.</a:t>
            </a:fld>
            <a:endParaRPr lang="hu-HU"/>
          </a:p>
        </p:txBody>
      </p:sp>
      <p:sp>
        <p:nvSpPr>
          <p:cNvPr id="4" name="Élőláb helye 3">
            <a:extLst>
              <a:ext uri="{FF2B5EF4-FFF2-40B4-BE49-F238E27FC236}">
                <a16:creationId xmlns:a16="http://schemas.microsoft.com/office/drawing/2014/main" id="{204A7F8E-A02D-AB37-24E6-4CB414322D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>
            <a:extLst>
              <a:ext uri="{FF2B5EF4-FFF2-40B4-BE49-F238E27FC236}">
                <a16:creationId xmlns:a16="http://schemas.microsoft.com/office/drawing/2014/main" id="{1EA4CF53-8EF2-FE79-CE0D-F6B79A6599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9CE5A-6B69-45C4-BCC7-B45C6E42D70A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110854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>
            <a:extLst>
              <a:ext uri="{FF2B5EF4-FFF2-40B4-BE49-F238E27FC236}">
                <a16:creationId xmlns:a16="http://schemas.microsoft.com/office/drawing/2014/main" id="{07592570-DE0C-C565-5417-0A294222BD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1A62C2-9941-4671-9CF7-E31A4D8152DB}" type="datetimeFigureOut">
              <a:rPr lang="hu-HU" smtClean="0"/>
              <a:t>2024.10.24.</a:t>
            </a:fld>
            <a:endParaRPr lang="hu-HU"/>
          </a:p>
        </p:txBody>
      </p:sp>
      <p:sp>
        <p:nvSpPr>
          <p:cNvPr id="3" name="Élőláb helye 2">
            <a:extLst>
              <a:ext uri="{FF2B5EF4-FFF2-40B4-BE49-F238E27FC236}">
                <a16:creationId xmlns:a16="http://schemas.microsoft.com/office/drawing/2014/main" id="{1F17E4E6-073F-90B9-A5E7-10C297D056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1A6C87CC-126A-A8A0-A9A2-8D5813106B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9CE5A-6B69-45C4-BCC7-B45C6E42D70A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5395969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4501E3FE-14E7-FA66-D404-23E06BE6F7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7958" y="554476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dirty="0"/>
              <a:t>Mintacím szerkesztése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9B343DD1-AA9F-F79B-C48D-BFE8C87682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1678075"/>
            <a:ext cx="6172200" cy="4182975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dirty="0"/>
              <a:t>Mintaszöveg szerkesztése</a:t>
            </a:r>
          </a:p>
          <a:p>
            <a:pPr lvl="1"/>
            <a:r>
              <a:rPr lang="hu-HU" dirty="0"/>
              <a:t>Második szint</a:t>
            </a:r>
          </a:p>
          <a:p>
            <a:pPr lvl="2"/>
            <a:r>
              <a:rPr lang="hu-HU" dirty="0"/>
              <a:t>Harmadik szint</a:t>
            </a:r>
          </a:p>
          <a:p>
            <a:pPr lvl="3"/>
            <a:r>
              <a:rPr lang="hu-HU" dirty="0"/>
              <a:t>Negyedik szint</a:t>
            </a:r>
          </a:p>
          <a:p>
            <a:pPr lvl="4"/>
            <a:r>
              <a:rPr lang="hu-HU" dirty="0"/>
              <a:t>Ötödik szint</a:t>
            </a:r>
          </a:p>
        </p:txBody>
      </p:sp>
      <p:sp>
        <p:nvSpPr>
          <p:cNvPr id="4" name="Szöveg helye 3">
            <a:extLst>
              <a:ext uri="{FF2B5EF4-FFF2-40B4-BE49-F238E27FC236}">
                <a16:creationId xmlns:a16="http://schemas.microsoft.com/office/drawing/2014/main" id="{3FD0D13D-A626-6B22-66A0-C1573B70E81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47958" y="2154676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68AB167E-A1E9-2AB8-5A46-79A4031389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1A62C2-9941-4671-9CF7-E31A4D8152DB}" type="datetimeFigureOut">
              <a:rPr lang="hu-HU" smtClean="0"/>
              <a:t>2024.10.24.</a:t>
            </a:fld>
            <a:endParaRPr lang="hu-HU"/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id="{E8C5C318-F6D0-80FC-11A0-630865F98C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E72C2370-E0FD-8454-3A88-78D180C126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9CE5A-6B69-45C4-BCC7-B45C6E42D70A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6022932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2B7E6F8C-6846-0124-8D1B-0223FCF48D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8503" y="449262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dirty="0"/>
              <a:t>Mintacím szerkesztése</a:t>
            </a:r>
          </a:p>
        </p:txBody>
      </p:sp>
      <p:sp>
        <p:nvSpPr>
          <p:cNvPr id="3" name="Kép helye 2">
            <a:extLst>
              <a:ext uri="{FF2B5EF4-FFF2-40B4-BE49-F238E27FC236}">
                <a16:creationId xmlns:a16="http://schemas.microsoft.com/office/drawing/2014/main" id="{69605768-7487-8683-9E73-B5CA27A59C7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1780162"/>
            <a:ext cx="6172200" cy="4080888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>
            <a:extLst>
              <a:ext uri="{FF2B5EF4-FFF2-40B4-BE49-F238E27FC236}">
                <a16:creationId xmlns:a16="http://schemas.microsoft.com/office/drawing/2014/main" id="{E8E6C5D5-2B92-CC65-40DF-BE5E83A23A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28503" y="2049462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967B2EA4-068B-F790-126A-A9D28646BD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1A62C2-9941-4671-9CF7-E31A4D8152DB}" type="datetimeFigureOut">
              <a:rPr lang="hu-HU" smtClean="0"/>
              <a:t>2024.10.24.</a:t>
            </a:fld>
            <a:endParaRPr lang="hu-HU"/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id="{DD6A87BD-CF4D-CCF7-F901-EB2EAD7DAA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10BB4D83-34E4-039D-8B04-FD53C6E4A8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9CE5A-6B69-45C4-BCC7-B45C6E42D70A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0843800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image" Target="../media/image4.png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image" Target="../media/image3.jpeg"/><Relationship Id="rId5" Type="http://schemas.openxmlformats.org/officeDocument/2006/relationships/slideLayout" Target="../slideLayouts/slideLayout15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12" Type="http://schemas.openxmlformats.org/officeDocument/2006/relationships/image" Target="../media/image1.jpeg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theme" Target="../theme/theme3.xml"/><Relationship Id="rId5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ép 7">
            <a:extLst>
              <a:ext uri="{FF2B5EF4-FFF2-40B4-BE49-F238E27FC236}">
                <a16:creationId xmlns:a16="http://schemas.microsoft.com/office/drawing/2014/main" id="{F653A675-048F-58CE-60FD-9F443901A16A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88" y="0"/>
            <a:ext cx="12183424" cy="6857999"/>
          </a:xfrm>
          <a:prstGeom prst="rect">
            <a:avLst/>
          </a:prstGeom>
        </p:spPr>
      </p:pic>
      <p:sp>
        <p:nvSpPr>
          <p:cNvPr id="2" name="Cím helye 1">
            <a:extLst>
              <a:ext uri="{FF2B5EF4-FFF2-40B4-BE49-F238E27FC236}">
                <a16:creationId xmlns:a16="http://schemas.microsoft.com/office/drawing/2014/main" id="{876333BC-A6FA-FD59-6CC6-A7C05E53E0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8562" y="1760706"/>
            <a:ext cx="8560340" cy="180505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hu-HU" dirty="0"/>
              <a:t>Mintacím szerkesztése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68A437AE-1761-4208-F4F6-06DB2BB770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08562" y="3745149"/>
            <a:ext cx="8560340" cy="192607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dirty="0"/>
              <a:t>Mintaszöveg szerkesztése</a:t>
            </a:r>
          </a:p>
          <a:p>
            <a:pPr lvl="1"/>
            <a:r>
              <a:rPr lang="hu-HU" dirty="0"/>
              <a:t>Második szint</a:t>
            </a:r>
          </a:p>
          <a:p>
            <a:pPr lvl="2"/>
            <a:r>
              <a:rPr lang="hu-HU" dirty="0"/>
              <a:t>Harmadik szint</a:t>
            </a:r>
          </a:p>
          <a:p>
            <a:pPr lvl="3"/>
            <a:r>
              <a:rPr lang="hu-HU" dirty="0"/>
              <a:t>Negyedik szint</a:t>
            </a:r>
          </a:p>
          <a:p>
            <a:pPr lvl="4"/>
            <a:r>
              <a:rPr lang="hu-HU" dirty="0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9FD26217-0C57-2806-28A5-C578C2A10F5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1A62C2-9941-4671-9CF7-E31A4D8152DB}" type="datetimeFigureOut">
              <a:rPr lang="hu-HU" smtClean="0"/>
              <a:t>2024.10.24.</a:t>
            </a:fld>
            <a:endParaRPr lang="hu-HU" dirty="0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ED58435C-2630-EF64-69DE-94900F302F2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FC9913B7-8931-1891-F439-61E665C2406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B9CE5A-6B69-45C4-BCC7-B45C6E42D70A}" type="slidenum">
              <a:rPr lang="hu-HU" smtClean="0"/>
              <a:t>‹#›</a:t>
            </a:fld>
            <a:endParaRPr lang="hu-HU"/>
          </a:p>
        </p:txBody>
      </p:sp>
      <p:pic>
        <p:nvPicPr>
          <p:cNvPr id="10" name="Kép 9">
            <a:extLst>
              <a:ext uri="{FF2B5EF4-FFF2-40B4-BE49-F238E27FC236}">
                <a16:creationId xmlns:a16="http://schemas.microsoft.com/office/drawing/2014/main" id="{C3E33131-E4CA-6BAF-4E54-F4BC01F47A85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3650" y="530589"/>
            <a:ext cx="1945533" cy="618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99437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8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ép 7">
            <a:extLst>
              <a:ext uri="{FF2B5EF4-FFF2-40B4-BE49-F238E27FC236}">
                <a16:creationId xmlns:a16="http://schemas.microsoft.com/office/drawing/2014/main" id="{F653A675-048F-58CE-60FD-9F443901A16A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89" y="0"/>
            <a:ext cx="12183422" cy="6857999"/>
          </a:xfrm>
          <a:prstGeom prst="rect">
            <a:avLst/>
          </a:prstGeom>
        </p:spPr>
      </p:pic>
      <p:sp>
        <p:nvSpPr>
          <p:cNvPr id="2" name="Cím helye 1">
            <a:extLst>
              <a:ext uri="{FF2B5EF4-FFF2-40B4-BE49-F238E27FC236}">
                <a16:creationId xmlns:a16="http://schemas.microsoft.com/office/drawing/2014/main" id="{876333BC-A6FA-FD59-6CC6-A7C05E53E0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8562" y="1760706"/>
            <a:ext cx="8560340" cy="180505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hu-HU" dirty="0"/>
              <a:t>Mintacím szerkesztése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68A437AE-1761-4208-F4F6-06DB2BB770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08562" y="3745149"/>
            <a:ext cx="8560340" cy="192607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dirty="0"/>
              <a:t>Mintaszöveg szerkesztése</a:t>
            </a:r>
          </a:p>
          <a:p>
            <a:pPr lvl="1"/>
            <a:r>
              <a:rPr lang="hu-HU" dirty="0"/>
              <a:t>Második szint</a:t>
            </a:r>
          </a:p>
          <a:p>
            <a:pPr lvl="2"/>
            <a:r>
              <a:rPr lang="hu-HU" dirty="0"/>
              <a:t>Harmadik szint</a:t>
            </a:r>
          </a:p>
          <a:p>
            <a:pPr lvl="3"/>
            <a:r>
              <a:rPr lang="hu-HU" dirty="0"/>
              <a:t>Negyedik szint</a:t>
            </a:r>
          </a:p>
          <a:p>
            <a:pPr lvl="4"/>
            <a:r>
              <a:rPr lang="hu-HU" dirty="0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9FD26217-0C57-2806-28A5-C578C2A10F5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fld id="{421A62C2-9941-4671-9CF7-E31A4D8152DB}" type="datetimeFigureOut">
              <a:rPr lang="hu-HU" smtClean="0"/>
              <a:pPr/>
              <a:t>2024.10.24.</a:t>
            </a:fld>
            <a:endParaRPr lang="hu-HU" dirty="0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ED58435C-2630-EF64-69DE-94900F302F2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FC9913B7-8931-1891-F439-61E665C2406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D7B9CE5A-6B69-45C4-BCC7-B45C6E42D70A}" type="slidenum">
              <a:rPr lang="hu-HU" smtClean="0"/>
              <a:pPr/>
              <a:t>‹#›</a:t>
            </a:fld>
            <a:endParaRPr lang="hu-HU" dirty="0"/>
          </a:p>
        </p:txBody>
      </p:sp>
      <p:pic>
        <p:nvPicPr>
          <p:cNvPr id="10" name="Kép 9">
            <a:extLst>
              <a:ext uri="{FF2B5EF4-FFF2-40B4-BE49-F238E27FC236}">
                <a16:creationId xmlns:a16="http://schemas.microsoft.com/office/drawing/2014/main" id="{C3E33131-E4CA-6BAF-4E54-F4BC01F47A85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13651" y="530589"/>
            <a:ext cx="1945530" cy="618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93777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kern="1200" cap="all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ép 7">
            <a:extLst>
              <a:ext uri="{FF2B5EF4-FFF2-40B4-BE49-F238E27FC236}">
                <a16:creationId xmlns:a16="http://schemas.microsoft.com/office/drawing/2014/main" id="{F653A675-048F-58CE-60FD-9F443901A16A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88" y="0"/>
            <a:ext cx="12183424" cy="6857999"/>
          </a:xfrm>
          <a:prstGeom prst="rect">
            <a:avLst/>
          </a:prstGeom>
        </p:spPr>
      </p:pic>
      <p:sp>
        <p:nvSpPr>
          <p:cNvPr id="2" name="Cím helye 1">
            <a:extLst>
              <a:ext uri="{FF2B5EF4-FFF2-40B4-BE49-F238E27FC236}">
                <a16:creationId xmlns:a16="http://schemas.microsoft.com/office/drawing/2014/main" id="{876333BC-A6FA-FD59-6CC6-A7C05E53E0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8562" y="1760706"/>
            <a:ext cx="8560340" cy="180505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hu-HU" dirty="0"/>
              <a:t>Mintacím szerkesztése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68A437AE-1761-4208-F4F6-06DB2BB770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08562" y="3745149"/>
            <a:ext cx="8560340" cy="192607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dirty="0"/>
              <a:t>Mintaszöveg szerkesztése</a:t>
            </a:r>
          </a:p>
          <a:p>
            <a:pPr lvl="1"/>
            <a:r>
              <a:rPr lang="hu-HU" dirty="0"/>
              <a:t>Második szint</a:t>
            </a:r>
          </a:p>
          <a:p>
            <a:pPr lvl="2"/>
            <a:r>
              <a:rPr lang="hu-HU" dirty="0"/>
              <a:t>Harmadik szint</a:t>
            </a:r>
          </a:p>
          <a:p>
            <a:pPr lvl="3"/>
            <a:r>
              <a:rPr lang="hu-HU" dirty="0"/>
              <a:t>Negyedik szint</a:t>
            </a:r>
          </a:p>
          <a:p>
            <a:pPr lvl="4"/>
            <a:r>
              <a:rPr lang="hu-HU" dirty="0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9FD26217-0C57-2806-28A5-C578C2A10F5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1A62C2-9941-4671-9CF7-E31A4D8152DB}" type="datetimeFigureOut">
              <a:rPr lang="hu-HU" smtClean="0">
                <a:solidFill>
                  <a:srgbClr val="203C8A">
                    <a:tint val="75000"/>
                  </a:srgbClr>
                </a:solidFill>
              </a:rPr>
              <a:pPr/>
              <a:t>2024.10.24.</a:t>
            </a:fld>
            <a:endParaRPr lang="hu-HU" dirty="0">
              <a:solidFill>
                <a:srgbClr val="203C8A">
                  <a:tint val="75000"/>
                </a:srgbClr>
              </a:solidFill>
            </a:endParaRPr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ED58435C-2630-EF64-69DE-94900F302F2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>
              <a:solidFill>
                <a:srgbClr val="203C8A">
                  <a:tint val="75000"/>
                </a:srgbClr>
              </a:solidFill>
            </a:endParaRPr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FC9913B7-8931-1891-F439-61E665C2406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B9CE5A-6B69-45C4-BCC7-B45C6E42D70A}" type="slidenum">
              <a:rPr lang="hu-HU" smtClean="0">
                <a:solidFill>
                  <a:srgbClr val="203C8A">
                    <a:tint val="75000"/>
                  </a:srgbClr>
                </a:solidFill>
              </a:rPr>
              <a:pPr/>
              <a:t>‹#›</a:t>
            </a:fld>
            <a:endParaRPr lang="hu-HU">
              <a:solidFill>
                <a:srgbClr val="203C8A">
                  <a:tint val="75000"/>
                </a:srgbClr>
              </a:solidFill>
            </a:endParaRPr>
          </a:p>
        </p:txBody>
      </p:sp>
      <p:pic>
        <p:nvPicPr>
          <p:cNvPr id="10" name="Kép 9">
            <a:extLst>
              <a:ext uri="{FF2B5EF4-FFF2-40B4-BE49-F238E27FC236}">
                <a16:creationId xmlns:a16="http://schemas.microsoft.com/office/drawing/2014/main" id="{C3E33131-E4CA-6BAF-4E54-F4BC01F47A85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3650" y="530589"/>
            <a:ext cx="1945533" cy="618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32333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43.png"/><Relationship Id="rId4" Type="http://schemas.openxmlformats.org/officeDocument/2006/relationships/image" Target="../media/image3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3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2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2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C6EEE158-1D78-44B5-B052-C52C8C25AE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23802" y="1036319"/>
            <a:ext cx="9144000" cy="1633949"/>
          </a:xfrm>
        </p:spPr>
        <p:txBody>
          <a:bodyPr>
            <a:normAutofit/>
          </a:bodyPr>
          <a:lstStyle/>
          <a:p>
            <a:r>
              <a:rPr lang="en-US" dirty="0"/>
              <a:t>Digital Citizen</a:t>
            </a:r>
            <a:r>
              <a:rPr lang="en-US" b="0" dirty="0"/>
              <a:t> </a:t>
            </a:r>
            <a:r>
              <a:rPr lang="en-US" dirty="0"/>
              <a:t>– Artificial Intelligence in Public </a:t>
            </a:r>
            <a:r>
              <a:rPr lang="en-US" dirty="0" smtClean="0"/>
              <a:t>Service</a:t>
            </a:r>
            <a:endParaRPr lang="hu-HU" u="sng" dirty="0"/>
          </a:p>
        </p:txBody>
      </p:sp>
      <p:sp>
        <p:nvSpPr>
          <p:cNvPr id="3" name="Alcím 2">
            <a:extLst>
              <a:ext uri="{FF2B5EF4-FFF2-40B4-BE49-F238E27FC236}">
                <a16:creationId xmlns:a16="http://schemas.microsoft.com/office/drawing/2014/main" id="{1DDD6283-AC98-71F7-122A-22B2E10DFAF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08562" y="3061880"/>
            <a:ext cx="9144000" cy="3034120"/>
          </a:xfrm>
        </p:spPr>
        <p:txBody>
          <a:bodyPr>
            <a:normAutofit fontScale="85000" lnSpcReduction="20000"/>
          </a:bodyPr>
          <a:lstStyle/>
          <a:p>
            <a:endParaRPr lang="hu-HU" b="1" i="1" dirty="0" smtClean="0"/>
          </a:p>
          <a:p>
            <a:r>
              <a:rPr lang="hu-HU" dirty="0"/>
              <a:t>p</a:t>
            </a:r>
            <a:r>
              <a:rPr lang="en-GB" dirty="0" smtClean="0"/>
              <a:t>resented by</a:t>
            </a:r>
            <a:r>
              <a:rPr lang="hu-HU" dirty="0" smtClean="0"/>
              <a:t>:</a:t>
            </a:r>
          </a:p>
          <a:p>
            <a:endParaRPr lang="hu-HU" b="1" dirty="0" smtClean="0"/>
          </a:p>
          <a:p>
            <a:r>
              <a:rPr lang="hu-HU" b="1" dirty="0"/>
              <a:t>d</a:t>
            </a:r>
            <a:r>
              <a:rPr lang="hu-HU" b="1" dirty="0" smtClean="0"/>
              <a:t>r. </a:t>
            </a:r>
            <a:r>
              <a:rPr lang="en-US" b="1" dirty="0" smtClean="0"/>
              <a:t>Péter Domokos</a:t>
            </a:r>
            <a:r>
              <a:rPr lang="hu-HU" b="1" dirty="0" smtClean="0"/>
              <a:t> </a:t>
            </a:r>
            <a:endParaRPr lang="hu-HU" dirty="0" smtClean="0"/>
          </a:p>
          <a:p>
            <a:r>
              <a:rPr lang="hu-HU" dirty="0"/>
              <a:t>p</a:t>
            </a:r>
            <a:r>
              <a:rPr lang="en-US" dirty="0" err="1" smtClean="0"/>
              <a:t>olitical</a:t>
            </a:r>
            <a:r>
              <a:rPr lang="en-US" dirty="0" smtClean="0"/>
              <a:t> </a:t>
            </a:r>
            <a:r>
              <a:rPr lang="hu-HU" dirty="0" smtClean="0"/>
              <a:t>a</a:t>
            </a:r>
            <a:r>
              <a:rPr lang="en-US" dirty="0" err="1" smtClean="0"/>
              <a:t>dvisor</a:t>
            </a:r>
            <a:endParaRPr lang="hu-HU" dirty="0" smtClean="0"/>
          </a:p>
          <a:p>
            <a:endParaRPr lang="hu-HU" dirty="0" smtClean="0"/>
          </a:p>
          <a:p>
            <a:r>
              <a:rPr lang="en-US" dirty="0" smtClean="0"/>
              <a:t>Cabinet </a:t>
            </a:r>
            <a:r>
              <a:rPr lang="en-US" dirty="0"/>
              <a:t>of the State Secretariat </a:t>
            </a:r>
            <a:r>
              <a:rPr lang="hu-HU" dirty="0" smtClean="0"/>
              <a:t>R</a:t>
            </a:r>
            <a:r>
              <a:rPr lang="en-US" dirty="0" err="1" smtClean="0"/>
              <a:t>esponsible</a:t>
            </a:r>
            <a:r>
              <a:rPr lang="en-US" dirty="0" smtClean="0"/>
              <a:t> </a:t>
            </a:r>
            <a:r>
              <a:rPr lang="hu-HU" dirty="0" smtClean="0"/>
              <a:t>F</a:t>
            </a:r>
            <a:r>
              <a:rPr lang="en-US" dirty="0" smtClean="0"/>
              <a:t>or </a:t>
            </a:r>
            <a:r>
              <a:rPr lang="hu-HU" dirty="0" smtClean="0"/>
              <a:t>R</a:t>
            </a:r>
            <a:r>
              <a:rPr lang="en-US" dirty="0" err="1" smtClean="0"/>
              <a:t>egional</a:t>
            </a:r>
            <a:r>
              <a:rPr lang="en-US" dirty="0" smtClean="0"/>
              <a:t> </a:t>
            </a:r>
            <a:r>
              <a:rPr lang="hu-HU" dirty="0" smtClean="0"/>
              <a:t>P</a:t>
            </a:r>
            <a:r>
              <a:rPr lang="en-US" dirty="0" err="1" smtClean="0"/>
              <a:t>ublic</a:t>
            </a:r>
            <a:r>
              <a:rPr lang="en-US" dirty="0" smtClean="0"/>
              <a:t> </a:t>
            </a:r>
            <a:r>
              <a:rPr lang="hu-HU" dirty="0" smtClean="0"/>
              <a:t>A</a:t>
            </a:r>
            <a:r>
              <a:rPr lang="en-US" dirty="0" err="1" smtClean="0"/>
              <a:t>dministration</a:t>
            </a:r>
            <a:r>
              <a:rPr lang="en-US" dirty="0" smtClean="0"/>
              <a:t> </a:t>
            </a:r>
            <a:endParaRPr lang="hu-HU" dirty="0" smtClean="0"/>
          </a:p>
          <a:p>
            <a:endParaRPr lang="hu-HU" dirty="0" smtClean="0"/>
          </a:p>
          <a:p>
            <a:r>
              <a:rPr lang="en-US" dirty="0" smtClean="0"/>
              <a:t>Ministry </a:t>
            </a:r>
            <a:r>
              <a:rPr lang="en-US" dirty="0"/>
              <a:t>of Public Administration and Regional </a:t>
            </a:r>
            <a:r>
              <a:rPr lang="en-US" dirty="0" smtClean="0"/>
              <a:t>Development</a:t>
            </a:r>
            <a:endParaRPr lang="hu-HU" dirty="0" smtClean="0"/>
          </a:p>
          <a:p>
            <a:r>
              <a:rPr lang="hu-HU" dirty="0" smtClean="0"/>
              <a:t>Hungary </a:t>
            </a:r>
            <a:r>
              <a:rPr lang="hu-HU" dirty="0"/>
              <a:t/>
            </a:r>
            <a:br>
              <a:rPr lang="hu-HU" dirty="0"/>
            </a:br>
            <a:endParaRPr lang="hu-HU" b="1" dirty="0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4531" y="2758440"/>
            <a:ext cx="2776785" cy="3752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7577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9725" y="121920"/>
            <a:ext cx="4566276" cy="659191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3051" y="2895600"/>
            <a:ext cx="3533948" cy="3533948"/>
          </a:xfrm>
          <a:prstGeom prst="rect">
            <a:avLst/>
          </a:prstGeom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4920" y="1258339"/>
            <a:ext cx="2490701" cy="2490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261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Tartalom helye 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093" y="1341120"/>
            <a:ext cx="10793987" cy="4770210"/>
          </a:xfrm>
        </p:spPr>
      </p:pic>
    </p:spTree>
    <p:extLst>
      <p:ext uri="{BB962C8B-B14F-4D97-AF65-F5344CB8AC3E}">
        <p14:creationId xmlns:p14="http://schemas.microsoft.com/office/powerpoint/2010/main" val="4206835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artalom helye 1"/>
          <p:cNvSpPr>
            <a:spLocks noGrp="1"/>
          </p:cNvSpPr>
          <p:nvPr>
            <p:ph idx="1"/>
          </p:nvPr>
        </p:nvSpPr>
        <p:spPr>
          <a:xfrm>
            <a:off x="259080" y="350521"/>
            <a:ext cx="8709822" cy="74676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endParaRPr lang="hu-HU" sz="2000" b="1" dirty="0" smtClean="0"/>
          </a:p>
          <a:p>
            <a:pPr marL="0" indent="0">
              <a:buNone/>
            </a:pPr>
            <a:r>
              <a:rPr lang="hu-HU" sz="2000" b="1" dirty="0" smtClean="0"/>
              <a:t>HOW CAN AI SUPPORT PUBLIC SERVICES? </a:t>
            </a:r>
            <a:endParaRPr lang="hu-HU" sz="2000" b="1" dirty="0"/>
          </a:p>
        </p:txBody>
      </p:sp>
      <p:pic>
        <p:nvPicPr>
          <p:cNvPr id="1026" name="Picture 2" descr="Chat GPT: o que é e como funcion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" y="1502567"/>
            <a:ext cx="7025640" cy="395192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Kép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9600" y="3197969"/>
            <a:ext cx="3602354" cy="3212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0892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artalom helye 1"/>
          <p:cNvSpPr>
            <a:spLocks noGrp="1"/>
          </p:cNvSpPr>
          <p:nvPr>
            <p:ph idx="1"/>
          </p:nvPr>
        </p:nvSpPr>
        <p:spPr>
          <a:xfrm>
            <a:off x="396240" y="1021080"/>
            <a:ext cx="9250680" cy="519684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>
                <a:solidFill>
                  <a:srgbClr val="FF0000"/>
                </a:solidFill>
              </a:rPr>
              <a:t>AI can significantly enhance public services in various ways, including</a:t>
            </a:r>
            <a:r>
              <a:rPr lang="en-US" b="1" dirty="0" smtClean="0">
                <a:solidFill>
                  <a:srgbClr val="FF0000"/>
                </a:solidFill>
              </a:rPr>
              <a:t>:</a:t>
            </a:r>
            <a:endParaRPr lang="hu-HU" b="1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en-US" b="1" dirty="0">
              <a:solidFill>
                <a:srgbClr val="FF0000"/>
              </a:solidFill>
            </a:endParaRPr>
          </a:p>
          <a:p>
            <a:r>
              <a:rPr lang="en-US" b="1" dirty="0"/>
              <a:t>Efficiency in Administration</a:t>
            </a:r>
            <a:r>
              <a:rPr lang="en-US" dirty="0"/>
              <a:t>: Automating routine administrative tasks (like </a:t>
            </a:r>
            <a:r>
              <a:rPr lang="hu-HU" dirty="0" err="1" smtClean="0"/>
              <a:t>application</a:t>
            </a:r>
            <a:r>
              <a:rPr lang="hu-HU" dirty="0" smtClean="0"/>
              <a:t> </a:t>
            </a:r>
            <a:r>
              <a:rPr lang="hu-HU" dirty="0" err="1" smtClean="0"/>
              <a:t>processing</a:t>
            </a:r>
            <a:r>
              <a:rPr lang="hu-HU" dirty="0" smtClean="0"/>
              <a:t> and </a:t>
            </a:r>
            <a:r>
              <a:rPr lang="hu-HU" dirty="0" err="1" smtClean="0"/>
              <a:t>form</a:t>
            </a:r>
            <a:r>
              <a:rPr lang="hu-HU" dirty="0" smtClean="0"/>
              <a:t> </a:t>
            </a:r>
            <a:r>
              <a:rPr lang="hu-HU" dirty="0" err="1" smtClean="0"/>
              <a:t>filling</a:t>
            </a:r>
            <a:r>
              <a:rPr lang="en-US" dirty="0" smtClean="0"/>
              <a:t>) </a:t>
            </a:r>
            <a:r>
              <a:rPr lang="en-US" dirty="0"/>
              <a:t>reduces </a:t>
            </a:r>
            <a:r>
              <a:rPr lang="en-US" dirty="0" smtClean="0"/>
              <a:t>workload</a:t>
            </a:r>
            <a:r>
              <a:rPr lang="hu-HU" dirty="0" smtClean="0"/>
              <a:t>, </a:t>
            </a:r>
            <a:r>
              <a:rPr lang="hu-HU" dirty="0" err="1" smtClean="0"/>
              <a:t>errors</a:t>
            </a:r>
            <a:r>
              <a:rPr lang="hu-HU" dirty="0" smtClean="0"/>
              <a:t>, </a:t>
            </a:r>
            <a:r>
              <a:rPr lang="en-US" dirty="0" smtClean="0"/>
              <a:t>and </a:t>
            </a:r>
            <a:r>
              <a:rPr lang="en-US" dirty="0"/>
              <a:t>speeds up </a:t>
            </a:r>
            <a:r>
              <a:rPr lang="en-US" dirty="0" smtClean="0"/>
              <a:t>operations</a:t>
            </a:r>
            <a:r>
              <a:rPr lang="hu-HU" dirty="0"/>
              <a:t>.</a:t>
            </a:r>
            <a:r>
              <a:rPr lang="hu-HU" dirty="0" smtClean="0"/>
              <a:t> </a:t>
            </a:r>
            <a:endParaRPr lang="en-US" dirty="0"/>
          </a:p>
          <a:p>
            <a:r>
              <a:rPr lang="en-US" b="1" dirty="0" smtClean="0"/>
              <a:t>Enhanced </a:t>
            </a:r>
            <a:r>
              <a:rPr lang="en-US" b="1" dirty="0"/>
              <a:t>Citizen Engagement</a:t>
            </a:r>
            <a:r>
              <a:rPr lang="en-US" dirty="0"/>
              <a:t>: </a:t>
            </a:r>
            <a:r>
              <a:rPr lang="en-US" dirty="0" err="1"/>
              <a:t>Chatbots</a:t>
            </a:r>
            <a:r>
              <a:rPr lang="en-US" dirty="0"/>
              <a:t> and virtual assistants can provide 24/7 support for citizens, answering questions and guiding them through services.</a:t>
            </a:r>
          </a:p>
          <a:p>
            <a:r>
              <a:rPr lang="en-US" b="1" dirty="0"/>
              <a:t>Personalized Services</a:t>
            </a:r>
            <a:r>
              <a:rPr lang="en-US" dirty="0"/>
              <a:t>: AI can tailor public services based on individual needs, improving user satisfaction (e.g., personalized health recommendations or </a:t>
            </a:r>
            <a:r>
              <a:rPr lang="hu-HU" dirty="0" smtClean="0"/>
              <a:t>life </a:t>
            </a:r>
            <a:r>
              <a:rPr lang="hu-HU" dirty="0" err="1" smtClean="0"/>
              <a:t>events</a:t>
            </a:r>
            <a:r>
              <a:rPr lang="en-US" dirty="0" smtClean="0"/>
              <a:t>).</a:t>
            </a:r>
            <a:endParaRPr lang="en-US" dirty="0"/>
          </a:p>
          <a:p>
            <a:r>
              <a:rPr lang="hu-HU" b="1" dirty="0" err="1" smtClean="0"/>
              <a:t>Data-driven</a:t>
            </a:r>
            <a:r>
              <a:rPr lang="hu-HU" b="1" dirty="0" smtClean="0"/>
              <a:t> </a:t>
            </a:r>
            <a:r>
              <a:rPr lang="hu-HU" b="1" dirty="0" err="1" smtClean="0"/>
              <a:t>Decision</a:t>
            </a:r>
            <a:r>
              <a:rPr lang="hu-HU" b="1" dirty="0" smtClean="0"/>
              <a:t> </a:t>
            </a:r>
            <a:r>
              <a:rPr lang="hu-HU" b="1" dirty="0" err="1" smtClean="0"/>
              <a:t>Making</a:t>
            </a:r>
            <a:r>
              <a:rPr lang="hu-HU" b="1" dirty="0" smtClean="0"/>
              <a:t>: </a:t>
            </a:r>
            <a:r>
              <a:rPr lang="hu-HU" dirty="0" err="1" smtClean="0"/>
              <a:t>Analyzing</a:t>
            </a:r>
            <a:r>
              <a:rPr lang="hu-HU" dirty="0" smtClean="0"/>
              <a:t> </a:t>
            </a:r>
            <a:r>
              <a:rPr lang="hu-HU" dirty="0" err="1" smtClean="0"/>
              <a:t>vast</a:t>
            </a:r>
            <a:r>
              <a:rPr lang="hu-HU" dirty="0" smtClean="0"/>
              <a:t> </a:t>
            </a:r>
            <a:r>
              <a:rPr lang="hu-HU" dirty="0" err="1" smtClean="0"/>
              <a:t>amount</a:t>
            </a:r>
            <a:r>
              <a:rPr lang="hu-HU" dirty="0" smtClean="0"/>
              <a:t> of </a:t>
            </a:r>
            <a:r>
              <a:rPr lang="hu-HU" dirty="0" err="1" smtClean="0"/>
              <a:t>data</a:t>
            </a:r>
            <a:r>
              <a:rPr lang="hu-HU" dirty="0" smtClean="0"/>
              <a:t> </a:t>
            </a:r>
            <a:r>
              <a:rPr lang="hu-HU" dirty="0" err="1" smtClean="0"/>
              <a:t>to</a:t>
            </a:r>
            <a:r>
              <a:rPr lang="hu-HU" dirty="0" smtClean="0"/>
              <a:t> </a:t>
            </a:r>
            <a:r>
              <a:rPr lang="hu-HU" dirty="0" err="1" smtClean="0"/>
              <a:t>help</a:t>
            </a:r>
            <a:r>
              <a:rPr lang="hu-HU" dirty="0" smtClean="0"/>
              <a:t> </a:t>
            </a:r>
            <a:r>
              <a:rPr lang="hu-HU" dirty="0" err="1" smtClean="0"/>
              <a:t>authorities</a:t>
            </a:r>
            <a:r>
              <a:rPr lang="hu-HU" dirty="0" smtClean="0"/>
              <a:t> </a:t>
            </a:r>
            <a:r>
              <a:rPr lang="hu-HU" dirty="0" err="1" smtClean="0"/>
              <a:t>make</a:t>
            </a:r>
            <a:r>
              <a:rPr lang="hu-HU" dirty="0" smtClean="0"/>
              <a:t> </a:t>
            </a:r>
            <a:r>
              <a:rPr lang="hu-HU" dirty="0" err="1" smtClean="0"/>
              <a:t>informed</a:t>
            </a:r>
            <a:r>
              <a:rPr lang="hu-HU" dirty="0" smtClean="0"/>
              <a:t> </a:t>
            </a:r>
            <a:r>
              <a:rPr lang="hu-HU" dirty="0" err="1" smtClean="0"/>
              <a:t>decisions</a:t>
            </a:r>
            <a:r>
              <a:rPr lang="hu-HU" dirty="0" smtClean="0"/>
              <a:t>.</a:t>
            </a:r>
          </a:p>
          <a:p>
            <a:r>
              <a:rPr lang="hu-HU" b="1" dirty="0" err="1" smtClean="0"/>
              <a:t>Summary</a:t>
            </a:r>
            <a:r>
              <a:rPr lang="hu-HU" b="1" dirty="0" smtClean="0"/>
              <a:t> </a:t>
            </a:r>
            <a:r>
              <a:rPr lang="hu-HU" b="1" dirty="0" err="1" smtClean="0"/>
              <a:t>Procedures</a:t>
            </a:r>
            <a:r>
              <a:rPr lang="hu-HU" dirty="0" smtClean="0"/>
              <a:t>: </a:t>
            </a:r>
            <a:r>
              <a:rPr lang="hu-HU" dirty="0" err="1" smtClean="0"/>
              <a:t>decisions</a:t>
            </a:r>
            <a:r>
              <a:rPr lang="hu-HU" dirty="0" smtClean="0"/>
              <a:t> </a:t>
            </a:r>
            <a:r>
              <a:rPr lang="hu-HU" dirty="0" err="1" smtClean="0"/>
              <a:t>can</a:t>
            </a:r>
            <a:r>
              <a:rPr lang="hu-HU" dirty="0" smtClean="0"/>
              <a:t> be made </a:t>
            </a:r>
            <a:r>
              <a:rPr lang="hu-HU" dirty="0" err="1" smtClean="0"/>
              <a:t>made</a:t>
            </a:r>
            <a:r>
              <a:rPr lang="hu-HU" dirty="0" smtClean="0"/>
              <a:t> </a:t>
            </a:r>
            <a:r>
              <a:rPr lang="hu-HU" dirty="0" err="1" smtClean="0"/>
              <a:t>on</a:t>
            </a:r>
            <a:r>
              <a:rPr lang="hu-HU" dirty="0" smtClean="0"/>
              <a:t> </a:t>
            </a:r>
            <a:r>
              <a:rPr lang="hu-HU" dirty="0" err="1" smtClean="0"/>
              <a:t>the</a:t>
            </a:r>
            <a:r>
              <a:rPr lang="hu-HU" dirty="0" smtClean="0"/>
              <a:t> </a:t>
            </a:r>
            <a:r>
              <a:rPr lang="hu-HU" dirty="0" err="1" smtClean="0"/>
              <a:t>basis</a:t>
            </a:r>
            <a:r>
              <a:rPr lang="hu-HU" dirty="0" smtClean="0"/>
              <a:t> of </a:t>
            </a:r>
            <a:r>
              <a:rPr lang="hu-HU" dirty="0" err="1" smtClean="0"/>
              <a:t>statements</a:t>
            </a:r>
            <a:r>
              <a:rPr lang="hu-HU" dirty="0" smtClean="0"/>
              <a:t> and </a:t>
            </a:r>
            <a:r>
              <a:rPr lang="hu-HU" dirty="0" err="1" smtClean="0"/>
              <a:t>evidence</a:t>
            </a:r>
            <a:r>
              <a:rPr lang="hu-HU" dirty="0" smtClean="0"/>
              <a:t> </a:t>
            </a:r>
            <a:r>
              <a:rPr lang="hu-HU" dirty="0" err="1" smtClean="0"/>
              <a:t>presented</a:t>
            </a:r>
            <a:r>
              <a:rPr lang="hu-HU" dirty="0" smtClean="0"/>
              <a:t>, </a:t>
            </a:r>
            <a:r>
              <a:rPr lang="hu-HU" dirty="0" err="1" smtClean="0"/>
              <a:t>without</a:t>
            </a:r>
            <a:r>
              <a:rPr lang="hu-HU" dirty="0" smtClean="0"/>
              <a:t> a </a:t>
            </a:r>
            <a:r>
              <a:rPr lang="hu-HU" dirty="0" err="1" smtClean="0"/>
              <a:t>trial</a:t>
            </a:r>
            <a:endParaRPr lang="hu-HU" dirty="0" smtClean="0"/>
          </a:p>
          <a:p>
            <a:r>
              <a:rPr lang="en-US" b="1" dirty="0" smtClean="0"/>
              <a:t>Education</a:t>
            </a:r>
            <a:r>
              <a:rPr lang="en-US" dirty="0"/>
              <a:t>: AI can provide personalized learning experiences in </a:t>
            </a:r>
            <a:r>
              <a:rPr lang="en-US" dirty="0" smtClean="0"/>
              <a:t>public</a:t>
            </a:r>
            <a:r>
              <a:rPr lang="hu-HU" dirty="0" smtClean="0"/>
              <a:t> </a:t>
            </a:r>
            <a:r>
              <a:rPr lang="en-US" dirty="0" smtClean="0"/>
              <a:t>education </a:t>
            </a:r>
            <a:r>
              <a:rPr lang="en-US" dirty="0"/>
              <a:t>systems, adapting to individual student needs and learning paces</a:t>
            </a:r>
            <a:r>
              <a:rPr lang="en-US" dirty="0" smtClean="0"/>
              <a:t>.</a:t>
            </a:r>
            <a:endParaRPr lang="hu-HU" dirty="0" smtClean="0"/>
          </a:p>
          <a:p>
            <a:r>
              <a:rPr lang="hu-HU" dirty="0" err="1" smtClean="0"/>
              <a:t>Etc.etc</a:t>
            </a:r>
            <a:r>
              <a:rPr lang="hu-HU" dirty="0" smtClean="0"/>
              <a:t>..</a:t>
            </a:r>
            <a:endParaRPr lang="en-US" dirty="0"/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042313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C752CFC6-B07F-FF56-DE88-5746D8EDC8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8562" y="152400"/>
            <a:ext cx="8369678" cy="807720"/>
          </a:xfrm>
        </p:spPr>
        <p:txBody>
          <a:bodyPr/>
          <a:lstStyle/>
          <a:p>
            <a:r>
              <a:rPr lang="hu-HU" b="0" dirty="0" smtClean="0"/>
              <a:t>EVOLUTION…</a:t>
            </a:r>
            <a:endParaRPr lang="hu-HU" b="0" dirty="0"/>
          </a:p>
        </p:txBody>
      </p:sp>
      <p:pic>
        <p:nvPicPr>
          <p:cNvPr id="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" y="1151437"/>
            <a:ext cx="8488680" cy="477095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Szövegdoboz 2"/>
          <p:cNvSpPr txBox="1"/>
          <p:nvPr/>
        </p:nvSpPr>
        <p:spPr>
          <a:xfrm>
            <a:off x="9204960" y="3246120"/>
            <a:ext cx="272796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800" b="1" dirty="0" smtClean="0">
                <a:solidFill>
                  <a:srgbClr val="002060"/>
                </a:solidFill>
              </a:rPr>
              <a:t>The </a:t>
            </a:r>
            <a:r>
              <a:rPr lang="hu-HU" sz="2800" b="1" dirty="0" err="1" smtClean="0">
                <a:solidFill>
                  <a:srgbClr val="002060"/>
                </a:solidFill>
              </a:rPr>
              <a:t>purpose</a:t>
            </a:r>
            <a:r>
              <a:rPr lang="hu-HU" sz="2800" b="1" dirty="0" smtClean="0">
                <a:solidFill>
                  <a:srgbClr val="002060"/>
                </a:solidFill>
              </a:rPr>
              <a:t> of AI is </a:t>
            </a:r>
            <a:r>
              <a:rPr lang="hu-HU" sz="2800" b="1" dirty="0" err="1" smtClean="0">
                <a:solidFill>
                  <a:srgbClr val="002060"/>
                </a:solidFill>
              </a:rPr>
              <a:t>to</a:t>
            </a:r>
            <a:r>
              <a:rPr lang="hu-HU" sz="2800" b="1" dirty="0" smtClean="0">
                <a:solidFill>
                  <a:srgbClr val="002060"/>
                </a:solidFill>
              </a:rPr>
              <a:t> </a:t>
            </a:r>
            <a:r>
              <a:rPr lang="hu-HU" sz="2800" b="1" dirty="0" err="1" smtClean="0">
                <a:solidFill>
                  <a:srgbClr val="002060"/>
                </a:solidFill>
              </a:rPr>
              <a:t>strenghten</a:t>
            </a:r>
            <a:r>
              <a:rPr lang="hu-HU" sz="2800" b="1" dirty="0" smtClean="0">
                <a:solidFill>
                  <a:srgbClr val="002060"/>
                </a:solidFill>
              </a:rPr>
              <a:t> a </a:t>
            </a:r>
            <a:r>
              <a:rPr lang="hu-HU" sz="2800" b="1" dirty="0" err="1" smtClean="0">
                <a:solidFill>
                  <a:srgbClr val="002060"/>
                </a:solidFill>
              </a:rPr>
              <a:t>person</a:t>
            </a:r>
            <a:r>
              <a:rPr lang="hu-HU" sz="2800" b="1" dirty="0" smtClean="0">
                <a:solidFill>
                  <a:srgbClr val="002060"/>
                </a:solidFill>
              </a:rPr>
              <a:t>’s </a:t>
            </a:r>
            <a:r>
              <a:rPr lang="hu-HU" sz="2800" b="1" dirty="0" err="1" smtClean="0">
                <a:solidFill>
                  <a:srgbClr val="002060"/>
                </a:solidFill>
              </a:rPr>
              <a:t>intellectual</a:t>
            </a:r>
            <a:r>
              <a:rPr lang="hu-HU" sz="2800" b="1" dirty="0" smtClean="0">
                <a:solidFill>
                  <a:srgbClr val="002060"/>
                </a:solidFill>
              </a:rPr>
              <a:t> </a:t>
            </a:r>
            <a:r>
              <a:rPr lang="hu-HU" sz="2800" b="1" dirty="0" err="1" smtClean="0">
                <a:solidFill>
                  <a:srgbClr val="002060"/>
                </a:solidFill>
              </a:rPr>
              <a:t>abilities</a:t>
            </a:r>
            <a:r>
              <a:rPr lang="hu-HU" sz="2800" b="1" dirty="0" smtClean="0">
                <a:solidFill>
                  <a:srgbClr val="002060"/>
                </a:solidFill>
              </a:rPr>
              <a:t>, and </a:t>
            </a:r>
            <a:r>
              <a:rPr lang="hu-HU" sz="2800" b="1" dirty="0" err="1" smtClean="0">
                <a:solidFill>
                  <a:srgbClr val="002060"/>
                </a:solidFill>
              </a:rPr>
              <a:t>not</a:t>
            </a:r>
            <a:r>
              <a:rPr lang="hu-HU" sz="2800" b="1" dirty="0" smtClean="0">
                <a:solidFill>
                  <a:srgbClr val="002060"/>
                </a:solidFill>
              </a:rPr>
              <a:t> </a:t>
            </a:r>
            <a:r>
              <a:rPr lang="hu-HU" sz="2800" b="1" dirty="0" err="1" smtClean="0">
                <a:solidFill>
                  <a:srgbClr val="002060"/>
                </a:solidFill>
              </a:rPr>
              <a:t>to</a:t>
            </a:r>
            <a:r>
              <a:rPr lang="hu-HU" sz="2800" b="1" dirty="0" smtClean="0">
                <a:solidFill>
                  <a:srgbClr val="002060"/>
                </a:solidFill>
              </a:rPr>
              <a:t> </a:t>
            </a:r>
            <a:r>
              <a:rPr lang="hu-HU" sz="2800" b="1" dirty="0" err="1" smtClean="0">
                <a:solidFill>
                  <a:srgbClr val="002060"/>
                </a:solidFill>
              </a:rPr>
              <a:t>replace</a:t>
            </a:r>
            <a:r>
              <a:rPr lang="hu-HU" sz="2800" b="1" dirty="0" smtClean="0">
                <a:solidFill>
                  <a:srgbClr val="002060"/>
                </a:solidFill>
              </a:rPr>
              <a:t> </a:t>
            </a:r>
            <a:r>
              <a:rPr lang="hu-HU" sz="2800" b="1" dirty="0" err="1" smtClean="0">
                <a:solidFill>
                  <a:srgbClr val="002060"/>
                </a:solidFill>
              </a:rPr>
              <a:t>them</a:t>
            </a:r>
            <a:r>
              <a:rPr lang="hu-HU" sz="2800" b="1" dirty="0" smtClean="0">
                <a:solidFill>
                  <a:srgbClr val="002060"/>
                </a:solidFill>
              </a:rPr>
              <a:t>!  </a:t>
            </a:r>
            <a:endParaRPr lang="hu-HU" sz="2800" b="1" dirty="0">
              <a:solidFill>
                <a:srgbClr val="002060"/>
              </a:solidFill>
            </a:endParaRPr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1698" y="1599188"/>
            <a:ext cx="1405402" cy="1487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2266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C752CFC6-B07F-FF56-DE88-5746D8EDC8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8562" y="152400"/>
            <a:ext cx="8308718" cy="716280"/>
          </a:xfrm>
        </p:spPr>
        <p:txBody>
          <a:bodyPr/>
          <a:lstStyle/>
          <a:p>
            <a:r>
              <a:rPr lang="hu-HU" b="0" dirty="0" err="1" smtClean="0"/>
              <a:t>Efficiency</a:t>
            </a:r>
            <a:r>
              <a:rPr lang="hu-HU" b="0" dirty="0" smtClean="0"/>
              <a:t> </a:t>
            </a:r>
            <a:r>
              <a:rPr lang="hu-HU" b="0" dirty="0" err="1"/>
              <a:t>in</a:t>
            </a:r>
            <a:r>
              <a:rPr lang="hu-HU" b="0" dirty="0"/>
              <a:t> </a:t>
            </a:r>
            <a:r>
              <a:rPr lang="hu-HU" b="0" dirty="0" err="1" smtClean="0"/>
              <a:t>bureaucracy</a:t>
            </a:r>
            <a:endParaRPr lang="hu-HU" b="0" dirty="0"/>
          </a:p>
        </p:txBody>
      </p:sp>
      <p:pic>
        <p:nvPicPr>
          <p:cNvPr id="7" name="Tartalom helye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694" y="1193641"/>
            <a:ext cx="3657675" cy="20627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Kép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2006" y="1996440"/>
            <a:ext cx="7344277" cy="43586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Kép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814" y="4175760"/>
            <a:ext cx="3553066" cy="2047306"/>
          </a:xfrm>
          <a:prstGeom prst="rect">
            <a:avLst/>
          </a:prstGeom>
        </p:spPr>
      </p:pic>
      <p:sp>
        <p:nvSpPr>
          <p:cNvPr id="10" name="Felfelé nyíl 9"/>
          <p:cNvSpPr/>
          <p:nvPr/>
        </p:nvSpPr>
        <p:spPr>
          <a:xfrm>
            <a:off x="1981200" y="3368040"/>
            <a:ext cx="396240" cy="594360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1" name="Jobbra nyíl 10"/>
          <p:cNvSpPr/>
          <p:nvPr/>
        </p:nvSpPr>
        <p:spPr>
          <a:xfrm>
            <a:off x="4358640" y="4831080"/>
            <a:ext cx="914400" cy="36833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697290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C752CFC6-B07F-FF56-DE88-5746D8EDC8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8562" y="152400"/>
            <a:ext cx="8369678" cy="807720"/>
          </a:xfrm>
        </p:spPr>
        <p:txBody>
          <a:bodyPr/>
          <a:lstStyle/>
          <a:p>
            <a:r>
              <a:rPr lang="hu-HU" b="0" dirty="0" err="1"/>
              <a:t>automated</a:t>
            </a:r>
            <a:r>
              <a:rPr lang="hu-HU" b="0" dirty="0"/>
              <a:t> </a:t>
            </a:r>
            <a:r>
              <a:rPr lang="hu-HU" b="0" dirty="0" err="1"/>
              <a:t>decision-making</a:t>
            </a:r>
            <a:r>
              <a:rPr lang="hu-HU" dirty="0" smtClean="0"/>
              <a:t> </a:t>
            </a:r>
            <a:endParaRPr lang="hu-HU" dirty="0"/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496" y="1731560"/>
            <a:ext cx="3674104" cy="22779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3380" y="1860607"/>
            <a:ext cx="5178019" cy="38780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Jobbra nyíl 2"/>
          <p:cNvSpPr/>
          <p:nvPr/>
        </p:nvSpPr>
        <p:spPr>
          <a:xfrm>
            <a:off x="4724400" y="2667000"/>
            <a:ext cx="1036320" cy="4572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6" name="Balra nyíl 5"/>
          <p:cNvSpPr/>
          <p:nvPr/>
        </p:nvSpPr>
        <p:spPr>
          <a:xfrm>
            <a:off x="4709160" y="4968240"/>
            <a:ext cx="914400" cy="48768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7" name="Kép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730" y="4404531"/>
            <a:ext cx="3736470" cy="1936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9733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35E6900E-300A-3A8A-1A5B-28817D73A9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8562" y="576000"/>
            <a:ext cx="8757740" cy="864000"/>
          </a:xfrm>
        </p:spPr>
        <p:txBody>
          <a:bodyPr>
            <a:normAutofit/>
          </a:bodyPr>
          <a:lstStyle/>
          <a:p>
            <a:r>
              <a:rPr lang="hu-HU" dirty="0" smtClean="0"/>
              <a:t>…</a:t>
            </a:r>
            <a:r>
              <a:rPr lang="hu-HU" dirty="0" err="1" smtClean="0"/>
              <a:t>from</a:t>
            </a:r>
            <a:r>
              <a:rPr lang="hu-HU" dirty="0" smtClean="0"/>
              <a:t> </a:t>
            </a:r>
            <a:r>
              <a:rPr lang="hu-HU" dirty="0" err="1" smtClean="0"/>
              <a:t>september</a:t>
            </a:r>
            <a:r>
              <a:rPr lang="hu-HU" dirty="0" smtClean="0"/>
              <a:t> 2024: </a:t>
            </a:r>
            <a:endParaRPr lang="hu-HU" dirty="0"/>
          </a:p>
        </p:txBody>
      </p:sp>
      <p:pic>
        <p:nvPicPr>
          <p:cNvPr id="6" name="Tartalom helye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808" y="1703602"/>
            <a:ext cx="11086334" cy="48648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160657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3" descr=" ">
            <a:extLst>
              <a:ext uri="{FF2B5EF4-FFF2-40B4-BE49-F238E27FC236}">
                <a16:creationId xmlns:a16="http://schemas.microsoft.com/office/drawing/2014/main" id="{4EDB6F9B-32D4-CC22-BF7D-FE2FFFCB1D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36373" y="462337"/>
            <a:ext cx="1172004" cy="869222"/>
          </a:xfrm>
          <a:prstGeom prst="rect">
            <a:avLst/>
          </a:prstGeom>
        </p:spPr>
      </p:pic>
      <p:pic>
        <p:nvPicPr>
          <p:cNvPr id="4" name="Image 4" descr=" ">
            <a:extLst>
              <a:ext uri="{FF2B5EF4-FFF2-40B4-BE49-F238E27FC236}">
                <a16:creationId xmlns:a16="http://schemas.microsoft.com/office/drawing/2014/main" id="{1B3D799C-131D-9014-8956-B4139E25C7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34150" y="3616439"/>
            <a:ext cx="2953986" cy="3241561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8964DE1C-540B-E00F-496B-219ACD95A441}"/>
              </a:ext>
            </a:extLst>
          </p:cNvPr>
          <p:cNvSpPr/>
          <p:nvPr/>
        </p:nvSpPr>
        <p:spPr>
          <a:xfrm>
            <a:off x="3678148" y="2218342"/>
            <a:ext cx="2915121" cy="3749271"/>
          </a:xfrm>
          <a:prstGeom prst="rect">
            <a:avLst/>
          </a:prstGeom>
          <a:solidFill>
            <a:srgbClr val="F6F8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1799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DF6CA7FC-FF3B-2BC0-3178-80E5A9A60A10}"/>
              </a:ext>
            </a:extLst>
          </p:cNvPr>
          <p:cNvSpPr/>
          <p:nvPr/>
        </p:nvSpPr>
        <p:spPr>
          <a:xfrm>
            <a:off x="6790880" y="2218342"/>
            <a:ext cx="2915121" cy="3749271"/>
          </a:xfrm>
          <a:prstGeom prst="rect">
            <a:avLst/>
          </a:prstGeom>
          <a:solidFill>
            <a:srgbClr val="F6F8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1799"/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C5EF3152-1551-D0BA-3FEF-5B4B3809834E}"/>
              </a:ext>
            </a:extLst>
          </p:cNvPr>
          <p:cNvSpPr/>
          <p:nvPr/>
        </p:nvSpPr>
        <p:spPr>
          <a:xfrm>
            <a:off x="568021" y="1525255"/>
            <a:ext cx="9140583" cy="693087"/>
          </a:xfrm>
          <a:custGeom>
            <a:avLst/>
            <a:gdLst>
              <a:gd name="connsiteX0" fmla="*/ 0 w 9144000"/>
              <a:gd name="connsiteY0" fmla="*/ 145842 h 832338"/>
              <a:gd name="connsiteX1" fmla="*/ 145842 w 9144000"/>
              <a:gd name="connsiteY1" fmla="*/ 0 h 832338"/>
              <a:gd name="connsiteX2" fmla="*/ 8998158 w 9144000"/>
              <a:gd name="connsiteY2" fmla="*/ 0 h 832338"/>
              <a:gd name="connsiteX3" fmla="*/ 9144000 w 9144000"/>
              <a:gd name="connsiteY3" fmla="*/ 145842 h 832338"/>
              <a:gd name="connsiteX4" fmla="*/ 9144000 w 9144000"/>
              <a:gd name="connsiteY4" fmla="*/ 686496 h 832338"/>
              <a:gd name="connsiteX5" fmla="*/ 8998158 w 9144000"/>
              <a:gd name="connsiteY5" fmla="*/ 832338 h 832338"/>
              <a:gd name="connsiteX6" fmla="*/ 145842 w 9144000"/>
              <a:gd name="connsiteY6" fmla="*/ 832338 h 832338"/>
              <a:gd name="connsiteX7" fmla="*/ 0 w 9144000"/>
              <a:gd name="connsiteY7" fmla="*/ 686496 h 832338"/>
              <a:gd name="connsiteX8" fmla="*/ 0 w 9144000"/>
              <a:gd name="connsiteY8" fmla="*/ 145842 h 832338"/>
              <a:gd name="connsiteX0" fmla="*/ 0 w 9144000"/>
              <a:gd name="connsiteY0" fmla="*/ 145842 h 832338"/>
              <a:gd name="connsiteX1" fmla="*/ 145842 w 9144000"/>
              <a:gd name="connsiteY1" fmla="*/ 0 h 832338"/>
              <a:gd name="connsiteX2" fmla="*/ 8998158 w 9144000"/>
              <a:gd name="connsiteY2" fmla="*/ 0 h 832338"/>
              <a:gd name="connsiteX3" fmla="*/ 9144000 w 9144000"/>
              <a:gd name="connsiteY3" fmla="*/ 145842 h 832338"/>
              <a:gd name="connsiteX4" fmla="*/ 9144000 w 9144000"/>
              <a:gd name="connsiteY4" fmla="*/ 686496 h 832338"/>
              <a:gd name="connsiteX5" fmla="*/ 8998158 w 9144000"/>
              <a:gd name="connsiteY5" fmla="*/ 832338 h 832338"/>
              <a:gd name="connsiteX6" fmla="*/ 0 w 9144000"/>
              <a:gd name="connsiteY6" fmla="*/ 686496 h 832338"/>
              <a:gd name="connsiteX7" fmla="*/ 0 w 9144000"/>
              <a:gd name="connsiteY7" fmla="*/ 145842 h 832338"/>
              <a:gd name="connsiteX0" fmla="*/ 0 w 9144000"/>
              <a:gd name="connsiteY0" fmla="*/ 145842 h 754077"/>
              <a:gd name="connsiteX1" fmla="*/ 145842 w 9144000"/>
              <a:gd name="connsiteY1" fmla="*/ 0 h 754077"/>
              <a:gd name="connsiteX2" fmla="*/ 8998158 w 9144000"/>
              <a:gd name="connsiteY2" fmla="*/ 0 h 754077"/>
              <a:gd name="connsiteX3" fmla="*/ 9144000 w 9144000"/>
              <a:gd name="connsiteY3" fmla="*/ 145842 h 754077"/>
              <a:gd name="connsiteX4" fmla="*/ 9144000 w 9144000"/>
              <a:gd name="connsiteY4" fmla="*/ 686496 h 754077"/>
              <a:gd name="connsiteX5" fmla="*/ 0 w 9144000"/>
              <a:gd name="connsiteY5" fmla="*/ 686496 h 754077"/>
              <a:gd name="connsiteX6" fmla="*/ 0 w 9144000"/>
              <a:gd name="connsiteY6" fmla="*/ 145842 h 754077"/>
              <a:gd name="connsiteX0" fmla="*/ 0 w 9144000"/>
              <a:gd name="connsiteY0" fmla="*/ 145842 h 790544"/>
              <a:gd name="connsiteX1" fmla="*/ 145842 w 9144000"/>
              <a:gd name="connsiteY1" fmla="*/ 0 h 790544"/>
              <a:gd name="connsiteX2" fmla="*/ 8998158 w 9144000"/>
              <a:gd name="connsiteY2" fmla="*/ 0 h 790544"/>
              <a:gd name="connsiteX3" fmla="*/ 9144000 w 9144000"/>
              <a:gd name="connsiteY3" fmla="*/ 145842 h 790544"/>
              <a:gd name="connsiteX4" fmla="*/ 9144000 w 9144000"/>
              <a:gd name="connsiteY4" fmla="*/ 686496 h 790544"/>
              <a:gd name="connsiteX5" fmla="*/ 0 w 9144000"/>
              <a:gd name="connsiteY5" fmla="*/ 686496 h 790544"/>
              <a:gd name="connsiteX6" fmla="*/ 0 w 9144000"/>
              <a:gd name="connsiteY6" fmla="*/ 145842 h 790544"/>
              <a:gd name="connsiteX0" fmla="*/ 0 w 9146605"/>
              <a:gd name="connsiteY0" fmla="*/ 145842 h 728917"/>
              <a:gd name="connsiteX1" fmla="*/ 145842 w 9146605"/>
              <a:gd name="connsiteY1" fmla="*/ 0 h 728917"/>
              <a:gd name="connsiteX2" fmla="*/ 8998158 w 9146605"/>
              <a:gd name="connsiteY2" fmla="*/ 0 h 728917"/>
              <a:gd name="connsiteX3" fmla="*/ 9144000 w 9146605"/>
              <a:gd name="connsiteY3" fmla="*/ 145842 h 728917"/>
              <a:gd name="connsiteX4" fmla="*/ 9144000 w 9146605"/>
              <a:gd name="connsiteY4" fmla="*/ 686496 h 728917"/>
              <a:gd name="connsiteX5" fmla="*/ 0 w 9146605"/>
              <a:gd name="connsiteY5" fmla="*/ 686496 h 728917"/>
              <a:gd name="connsiteX6" fmla="*/ 0 w 9146605"/>
              <a:gd name="connsiteY6" fmla="*/ 145842 h 728917"/>
              <a:gd name="connsiteX0" fmla="*/ 0 w 9146605"/>
              <a:gd name="connsiteY0" fmla="*/ 145842 h 1367292"/>
              <a:gd name="connsiteX1" fmla="*/ 145842 w 9146605"/>
              <a:gd name="connsiteY1" fmla="*/ 0 h 1367292"/>
              <a:gd name="connsiteX2" fmla="*/ 8998158 w 9146605"/>
              <a:gd name="connsiteY2" fmla="*/ 0 h 1367292"/>
              <a:gd name="connsiteX3" fmla="*/ 9144000 w 9146605"/>
              <a:gd name="connsiteY3" fmla="*/ 145842 h 1367292"/>
              <a:gd name="connsiteX4" fmla="*/ 9144000 w 9146605"/>
              <a:gd name="connsiteY4" fmla="*/ 686496 h 1367292"/>
              <a:gd name="connsiteX5" fmla="*/ 0 w 9146605"/>
              <a:gd name="connsiteY5" fmla="*/ 686496 h 1367292"/>
              <a:gd name="connsiteX6" fmla="*/ 0 w 9146605"/>
              <a:gd name="connsiteY6" fmla="*/ 145842 h 1367292"/>
              <a:gd name="connsiteX0" fmla="*/ 0 w 9146605"/>
              <a:gd name="connsiteY0" fmla="*/ 145842 h 693544"/>
              <a:gd name="connsiteX1" fmla="*/ 145842 w 9146605"/>
              <a:gd name="connsiteY1" fmla="*/ 0 h 693544"/>
              <a:gd name="connsiteX2" fmla="*/ 8998158 w 9146605"/>
              <a:gd name="connsiteY2" fmla="*/ 0 h 693544"/>
              <a:gd name="connsiteX3" fmla="*/ 9144000 w 9146605"/>
              <a:gd name="connsiteY3" fmla="*/ 145842 h 693544"/>
              <a:gd name="connsiteX4" fmla="*/ 9144000 w 9146605"/>
              <a:gd name="connsiteY4" fmla="*/ 686496 h 693544"/>
              <a:gd name="connsiteX5" fmla="*/ 0 w 9146605"/>
              <a:gd name="connsiteY5" fmla="*/ 686496 h 693544"/>
              <a:gd name="connsiteX6" fmla="*/ 0 w 9146605"/>
              <a:gd name="connsiteY6" fmla="*/ 145842 h 6935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146605" h="693544">
                <a:moveTo>
                  <a:pt x="0" y="145842"/>
                </a:moveTo>
                <a:cubicBezTo>
                  <a:pt x="0" y="65296"/>
                  <a:pt x="65296" y="0"/>
                  <a:pt x="145842" y="0"/>
                </a:cubicBezTo>
                <a:lnTo>
                  <a:pt x="8998158" y="0"/>
                </a:lnTo>
                <a:cubicBezTo>
                  <a:pt x="9078704" y="0"/>
                  <a:pt x="9144000" y="65296"/>
                  <a:pt x="9144000" y="145842"/>
                </a:cubicBezTo>
                <a:cubicBezTo>
                  <a:pt x="9144000" y="326060"/>
                  <a:pt x="9149862" y="676262"/>
                  <a:pt x="9144000" y="686496"/>
                </a:cubicBezTo>
                <a:cubicBezTo>
                  <a:pt x="9138138" y="696730"/>
                  <a:pt x="0" y="695020"/>
                  <a:pt x="0" y="686496"/>
                </a:cubicBezTo>
                <a:lnTo>
                  <a:pt x="0" y="145842"/>
                </a:lnTo>
                <a:close/>
              </a:path>
            </a:pathLst>
          </a:custGeom>
          <a:solidFill>
            <a:srgbClr val="1842D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2400" b="1" dirty="0">
                <a:solidFill>
                  <a:schemeClr val="bg1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Digit</a:t>
            </a:r>
            <a:r>
              <a:rPr lang="hu-HU" sz="2400" b="1" dirty="0" err="1">
                <a:solidFill>
                  <a:schemeClr val="bg1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al</a:t>
            </a:r>
            <a:r>
              <a:rPr lang="hu-HU" sz="2400" b="1" dirty="0">
                <a:solidFill>
                  <a:schemeClr val="bg1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hu-HU" sz="2400" b="1" dirty="0" err="1">
                <a:solidFill>
                  <a:schemeClr val="bg1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citizenship</a:t>
            </a:r>
            <a:endParaRPr lang="x-none" sz="2400" b="1" dirty="0">
              <a:solidFill>
                <a:schemeClr val="bg1"/>
              </a:solidFill>
              <a:latin typeface="Calibri" panose="020F0502020204030204" pitchFamily="34" charset="0"/>
              <a:ea typeface="Verdana" panose="020B060403050404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702C8FF9-2DA8-E6CB-64EE-214C3F19A2B5}"/>
              </a:ext>
            </a:extLst>
          </p:cNvPr>
          <p:cNvSpPr/>
          <p:nvPr/>
        </p:nvSpPr>
        <p:spPr>
          <a:xfrm>
            <a:off x="565417" y="2218342"/>
            <a:ext cx="2915121" cy="3749271"/>
          </a:xfrm>
          <a:prstGeom prst="rect">
            <a:avLst/>
          </a:prstGeom>
          <a:solidFill>
            <a:srgbClr val="F6F8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1799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D9181BE-05EA-D84D-60AD-1C1B109E3B4B}"/>
              </a:ext>
            </a:extLst>
          </p:cNvPr>
          <p:cNvSpPr txBox="1"/>
          <p:nvPr/>
        </p:nvSpPr>
        <p:spPr>
          <a:xfrm>
            <a:off x="883296" y="3682614"/>
            <a:ext cx="2279361" cy="6052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999"/>
              </a:lnSpc>
            </a:pPr>
            <a:r>
              <a:rPr lang="en-US" sz="1799" b="1" dirty="0">
                <a:solidFill>
                  <a:srgbClr val="1842DF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Utilization of state data assets</a:t>
            </a:r>
            <a:endParaRPr lang="hu-HU" sz="1799" b="1" dirty="0">
              <a:solidFill>
                <a:srgbClr val="1842DF"/>
              </a:solidFill>
              <a:latin typeface="Calibri" panose="020F0502020204030204" pitchFamily="34" charset="0"/>
              <a:ea typeface="Verdana" panose="020B060403050404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8E9BB01-ACDB-2393-C76D-D20E92774A4A}"/>
              </a:ext>
            </a:extLst>
          </p:cNvPr>
          <p:cNvSpPr txBox="1"/>
          <p:nvPr/>
        </p:nvSpPr>
        <p:spPr>
          <a:xfrm>
            <a:off x="883296" y="4684190"/>
            <a:ext cx="2381627" cy="913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599"/>
              </a:lnSpc>
            </a:pPr>
            <a:r>
              <a:rPr lang="en-US" sz="1600" dirty="0"/>
              <a:t>Each </a:t>
            </a:r>
            <a:r>
              <a:rPr lang="hu-HU" sz="1600" dirty="0" err="1"/>
              <a:t>registered</a:t>
            </a:r>
            <a:r>
              <a:rPr lang="hu-HU" sz="1600" dirty="0"/>
              <a:t> </a:t>
            </a:r>
            <a:r>
              <a:rPr lang="en-US" sz="1600" dirty="0"/>
              <a:t>user will have a unique ID to manage cases online and offline.</a:t>
            </a:r>
            <a:endParaRPr lang="hu-HU" sz="1600" dirty="0">
              <a:latin typeface="+mj-lt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A26CD75B-0540-A291-9D58-BE25613E271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51749" y="2510135"/>
            <a:ext cx="971360" cy="97136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8285C7AE-E105-16E0-1E74-86B37CB629C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51330" y="2444398"/>
            <a:ext cx="971360" cy="97136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58D06950-7DB3-4136-356C-0985C172D85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50912" y="2427623"/>
            <a:ext cx="971360" cy="971360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FFA66B95-A4FE-F31D-3416-4D304C7BE1E2}"/>
              </a:ext>
            </a:extLst>
          </p:cNvPr>
          <p:cNvSpPr txBox="1"/>
          <p:nvPr/>
        </p:nvSpPr>
        <p:spPr>
          <a:xfrm>
            <a:off x="3740234" y="3686574"/>
            <a:ext cx="2790947" cy="6052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999"/>
              </a:lnSpc>
            </a:pPr>
            <a:r>
              <a:rPr lang="hu-HU" sz="1799" b="1" dirty="0" err="1">
                <a:solidFill>
                  <a:srgbClr val="1842DF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Implementing</a:t>
            </a:r>
            <a:r>
              <a:rPr lang="hu-HU" sz="1799" b="1" dirty="0">
                <a:solidFill>
                  <a:srgbClr val="1842DF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 modern </a:t>
            </a:r>
            <a:r>
              <a:rPr lang="hu-HU" sz="1799" b="1" dirty="0" err="1">
                <a:solidFill>
                  <a:srgbClr val="1842DF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cloud</a:t>
            </a:r>
            <a:r>
              <a:rPr lang="hu-HU" sz="1799" b="1" dirty="0">
                <a:solidFill>
                  <a:srgbClr val="1842DF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hu-HU" sz="1799" b="1" dirty="0" err="1">
                <a:solidFill>
                  <a:srgbClr val="1842DF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technology</a:t>
            </a:r>
            <a:endParaRPr lang="x-none" sz="1799" b="1" dirty="0">
              <a:solidFill>
                <a:srgbClr val="1842DF"/>
              </a:solidFill>
              <a:latin typeface="Calibri" panose="020F0502020204030204" pitchFamily="34" charset="0"/>
              <a:ea typeface="Verdana" panose="020B0604030504040204" pitchFamily="34" charset="0"/>
              <a:cs typeface="Calibri" panose="020F050202020403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25B4CDB-A7CF-DAFF-97FC-6C3EE2739387}"/>
              </a:ext>
            </a:extLst>
          </p:cNvPr>
          <p:cNvSpPr txBox="1"/>
          <p:nvPr/>
        </p:nvSpPr>
        <p:spPr>
          <a:xfrm>
            <a:off x="3997329" y="4684189"/>
            <a:ext cx="2381627" cy="11182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x-none"/>
            </a:defPPr>
            <a:lvl1pPr algn="ctr">
              <a:lnSpc>
                <a:spcPts val="1600"/>
              </a:lnSpc>
              <a:defRPr sz="1200"/>
            </a:lvl1pPr>
          </a:lstStyle>
          <a:p>
            <a:r>
              <a:rPr lang="en-US" sz="1600" dirty="0"/>
              <a:t>Private </a:t>
            </a:r>
            <a:r>
              <a:rPr lang="hu-HU" sz="1600" dirty="0" err="1"/>
              <a:t>cloud</a:t>
            </a:r>
            <a:r>
              <a:rPr lang="hu-HU" sz="1600" dirty="0"/>
              <a:t> </a:t>
            </a:r>
            <a:r>
              <a:rPr lang="en-US" sz="1600" dirty="0"/>
              <a:t>service based on </a:t>
            </a:r>
          </a:p>
          <a:p>
            <a:r>
              <a:rPr lang="hu-HU" sz="1600" dirty="0" err="1"/>
              <a:t>established</a:t>
            </a:r>
            <a:r>
              <a:rPr lang="en-US" sz="1600" dirty="0"/>
              <a:t> </a:t>
            </a:r>
            <a:r>
              <a:rPr lang="en-US" sz="1600" dirty="0" err="1"/>
              <a:t>technolog</a:t>
            </a:r>
            <a:r>
              <a:rPr lang="hu-HU" sz="1600" dirty="0"/>
              <a:t>y </a:t>
            </a:r>
            <a:r>
              <a:rPr lang="hu-HU" sz="1600" dirty="0" err="1"/>
              <a:t>providers</a:t>
            </a:r>
            <a:r>
              <a:rPr lang="hu-HU" sz="1600" dirty="0"/>
              <a:t>;</a:t>
            </a:r>
          </a:p>
          <a:p>
            <a:r>
              <a:rPr lang="hu-HU" sz="1600" dirty="0"/>
              <a:t> </a:t>
            </a:r>
            <a:r>
              <a:rPr lang="hu-HU" sz="1600" dirty="0" err="1"/>
              <a:t>usage-based</a:t>
            </a:r>
            <a:r>
              <a:rPr lang="hu-HU" sz="1600" dirty="0"/>
              <a:t> </a:t>
            </a:r>
            <a:r>
              <a:rPr lang="hu-HU" sz="1600" dirty="0" err="1"/>
              <a:t>billing</a:t>
            </a:r>
            <a:endParaRPr lang="hu-HU" sz="1600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9D457EF0-0ACB-C423-19B8-5B14EA03E4A4}"/>
              </a:ext>
            </a:extLst>
          </p:cNvPr>
          <p:cNvSpPr txBox="1"/>
          <p:nvPr/>
        </p:nvSpPr>
        <p:spPr>
          <a:xfrm>
            <a:off x="7108759" y="3682615"/>
            <a:ext cx="227936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999"/>
              </a:lnSpc>
            </a:pPr>
            <a:r>
              <a:rPr lang="hu-HU" sz="1799" b="1" dirty="0" err="1">
                <a:solidFill>
                  <a:srgbClr val="1842DF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Establishing</a:t>
            </a:r>
            <a:r>
              <a:rPr lang="en-US" sz="1799" b="1" dirty="0">
                <a:solidFill>
                  <a:srgbClr val="1842DF"/>
                </a:solidFill>
              </a:rPr>
              <a:t> a positive user experience</a:t>
            </a:r>
            <a:endParaRPr lang="hu-HU" sz="1799" b="1" dirty="0">
              <a:solidFill>
                <a:srgbClr val="1842DF"/>
              </a:solidFill>
              <a:latin typeface="Calibri" panose="020F0502020204030204" pitchFamily="34" charset="0"/>
              <a:ea typeface="Verdana" panose="020B0604030504040204" pitchFamily="34" charset="0"/>
              <a:cs typeface="Calibri" panose="020F0502020204030204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4530E9D5-AF1A-F8C3-6DF7-CC08D59E49E4}"/>
              </a:ext>
            </a:extLst>
          </p:cNvPr>
          <p:cNvSpPr txBox="1"/>
          <p:nvPr/>
        </p:nvSpPr>
        <p:spPr>
          <a:xfrm>
            <a:off x="7108758" y="4671347"/>
            <a:ext cx="2381627" cy="11182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x-none"/>
            </a:defPPr>
            <a:lvl1pPr algn="ctr">
              <a:lnSpc>
                <a:spcPts val="1600"/>
              </a:lnSpc>
              <a:defRPr sz="1200"/>
            </a:lvl1pPr>
          </a:lstStyle>
          <a:p>
            <a:r>
              <a:rPr lang="en-US" sz="1600" dirty="0"/>
              <a:t>Mobile application and</a:t>
            </a:r>
            <a:r>
              <a:rPr lang="hu-HU" sz="1600" dirty="0"/>
              <a:t> </a:t>
            </a:r>
            <a:r>
              <a:rPr lang="hu-HU" sz="1600" dirty="0" err="1"/>
              <a:t>interactive</a:t>
            </a:r>
            <a:r>
              <a:rPr lang="hu-HU" sz="1600" dirty="0"/>
              <a:t> </a:t>
            </a:r>
          </a:p>
          <a:p>
            <a:r>
              <a:rPr lang="hu-HU" sz="1600" dirty="0" err="1"/>
              <a:t>digital</a:t>
            </a:r>
            <a:r>
              <a:rPr lang="hu-HU" sz="1600" dirty="0"/>
              <a:t> </a:t>
            </a:r>
            <a:r>
              <a:rPr lang="hu-HU" sz="1600" dirty="0" err="1"/>
              <a:t>administration</a:t>
            </a:r>
            <a:r>
              <a:rPr lang="hu-HU" sz="1600" dirty="0"/>
              <a:t> </a:t>
            </a:r>
            <a:r>
              <a:rPr lang="hu-HU" sz="1600" dirty="0" err="1"/>
              <a:t>leveraging</a:t>
            </a:r>
            <a:r>
              <a:rPr lang="hu-HU" sz="1600" dirty="0"/>
              <a:t> </a:t>
            </a:r>
          </a:p>
          <a:p>
            <a:r>
              <a:rPr lang="hu-HU" sz="1600" dirty="0" err="1"/>
              <a:t>research</a:t>
            </a:r>
            <a:r>
              <a:rPr lang="hu-HU" sz="1600" dirty="0"/>
              <a:t> </a:t>
            </a:r>
            <a:r>
              <a:rPr lang="hu-HU" sz="1600" dirty="0" err="1"/>
              <a:t>results</a:t>
            </a:r>
            <a:endParaRPr lang="hu-HU" sz="1600" dirty="0"/>
          </a:p>
        </p:txBody>
      </p:sp>
      <p:sp>
        <p:nvSpPr>
          <p:cNvPr id="5" name="Cím 1">
            <a:extLst>
              <a:ext uri="{FF2B5EF4-FFF2-40B4-BE49-F238E27FC236}">
                <a16:creationId xmlns:a16="http://schemas.microsoft.com/office/drawing/2014/main" id="{39C9A6BA-7FE9-3AF1-ACAA-D81EFFD487F5}"/>
              </a:ext>
            </a:extLst>
          </p:cNvPr>
          <p:cNvSpPr txBox="1">
            <a:spLocks/>
          </p:cNvSpPr>
          <p:nvPr/>
        </p:nvSpPr>
        <p:spPr>
          <a:xfrm>
            <a:off x="408562" y="576000"/>
            <a:ext cx="8757740" cy="86400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u-HU" dirty="0"/>
              <a:t>program </a:t>
            </a:r>
            <a:r>
              <a:rPr lang="hu-HU" dirty="0" err="1"/>
              <a:t>pillars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897413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Image 3" descr=" 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36373" y="462337"/>
            <a:ext cx="1172004" cy="869222"/>
          </a:xfrm>
          <a:prstGeom prst="rect">
            <a:avLst/>
          </a:prstGeom>
        </p:spPr>
      </p:pic>
      <p:sp>
        <p:nvSpPr>
          <p:cNvPr id="28" name="Shape 22"/>
          <p:cNvSpPr/>
          <p:nvPr/>
        </p:nvSpPr>
        <p:spPr>
          <a:xfrm>
            <a:off x="9234150" y="3616439"/>
            <a:ext cx="5321127" cy="6088237"/>
          </a:xfrm>
          <a:prstGeom prst="rect">
            <a:avLst/>
          </a:prstGeom>
          <a:noFill/>
          <a:ln/>
        </p:spPr>
        <p:txBody>
          <a:bodyPr/>
          <a:lstStyle/>
          <a:p>
            <a:endParaRPr lang="hu-HU" sz="607"/>
          </a:p>
        </p:txBody>
      </p:sp>
      <p:pic>
        <p:nvPicPr>
          <p:cNvPr id="29" name="Image 4" descr=" 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34150" y="3616439"/>
            <a:ext cx="2953986" cy="3241561"/>
          </a:xfrm>
          <a:prstGeom prst="rect">
            <a:avLst/>
          </a:prstGeom>
        </p:spPr>
      </p:pic>
      <p:sp>
        <p:nvSpPr>
          <p:cNvPr id="6" name="Text 3">
            <a:extLst>
              <a:ext uri="{FF2B5EF4-FFF2-40B4-BE49-F238E27FC236}">
                <a16:creationId xmlns:a16="http://schemas.microsoft.com/office/drawing/2014/main" id="{3A3E97F2-9173-F1A0-7BDD-AE410F4F6E67}"/>
              </a:ext>
            </a:extLst>
          </p:cNvPr>
          <p:cNvSpPr/>
          <p:nvPr/>
        </p:nvSpPr>
        <p:spPr>
          <a:xfrm>
            <a:off x="2147046" y="1659935"/>
            <a:ext cx="9024279" cy="4217903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just">
              <a:lnSpc>
                <a:spcPct val="150000"/>
              </a:lnSpc>
            </a:pPr>
            <a:r>
              <a:rPr lang="hu-HU" sz="1618" dirty="0">
                <a:solidFill>
                  <a:srgbClr val="2C2879"/>
                </a:solidFill>
                <a:latin typeface="IBM Plex Sans" panose="020B0503050203000203" pitchFamily="34" charset="0"/>
              </a:rPr>
              <a:t>The </a:t>
            </a:r>
            <a:r>
              <a:rPr lang="en-US" sz="1618" dirty="0">
                <a:solidFill>
                  <a:srgbClr val="2C2879"/>
                </a:solidFill>
                <a:latin typeface="IBM Plex Sans" panose="020B0503050203000203" pitchFamily="34" charset="0"/>
              </a:rPr>
              <a:t>Hungarian Parliament adopted the Digital Citizen Act on digital state and rules of providing digital services (Act).</a:t>
            </a:r>
            <a:endParaRPr lang="hu-HU" sz="1618" dirty="0">
              <a:solidFill>
                <a:srgbClr val="2C2879"/>
              </a:solidFill>
              <a:latin typeface="IBM Plex Sans" panose="020B0503050203000203" pitchFamily="34" charset="0"/>
            </a:endParaRPr>
          </a:p>
          <a:p>
            <a:pPr marL="231183" indent="-231183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18" dirty="0">
                <a:solidFill>
                  <a:srgbClr val="2C2879"/>
                </a:solidFill>
                <a:latin typeface="IBM Plex Sans" panose="020B0503050203000203" pitchFamily="34" charset="0"/>
              </a:rPr>
              <a:t>The legislative environment was created based on a complex set of criteria.</a:t>
            </a:r>
            <a:endParaRPr lang="hu-HU" sz="1618" dirty="0">
              <a:solidFill>
                <a:srgbClr val="2C2879"/>
              </a:solidFill>
              <a:latin typeface="IBM Plex Sans" panose="020B0503050203000203" pitchFamily="34" charset="0"/>
            </a:endParaRPr>
          </a:p>
          <a:p>
            <a:pPr marL="231183" indent="-231183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18" dirty="0">
                <a:solidFill>
                  <a:srgbClr val="2C2879"/>
                </a:solidFill>
                <a:latin typeface="IBM Plex Sans" panose="020B0503050203000203" pitchFamily="34" charset="0"/>
              </a:rPr>
              <a:t>The</a:t>
            </a:r>
            <a:r>
              <a:rPr lang="hu-HU" sz="1618" dirty="0">
                <a:solidFill>
                  <a:srgbClr val="2C2879"/>
                </a:solidFill>
                <a:latin typeface="IBM Plex Sans" panose="020B0503050203000203" pitchFamily="34" charset="0"/>
              </a:rPr>
              <a:t> </a:t>
            </a:r>
            <a:r>
              <a:rPr lang="en-US" sz="1618" dirty="0">
                <a:solidFill>
                  <a:srgbClr val="2C2879"/>
                </a:solidFill>
                <a:latin typeface="IBM Plex Sans" panose="020B0503050203000203" pitchFamily="34" charset="0"/>
              </a:rPr>
              <a:t>Act</a:t>
            </a:r>
            <a:r>
              <a:rPr lang="hu-HU" sz="1618" dirty="0">
                <a:solidFill>
                  <a:srgbClr val="2C2879"/>
                </a:solidFill>
                <a:latin typeface="IBM Plex Sans" panose="020B0503050203000203" pitchFamily="34" charset="0"/>
              </a:rPr>
              <a:t> </a:t>
            </a:r>
            <a:r>
              <a:rPr lang="hu-HU" sz="1618" dirty="0" err="1">
                <a:solidFill>
                  <a:srgbClr val="2C2879"/>
                </a:solidFill>
                <a:latin typeface="IBM Plex Sans" panose="020B0503050203000203" pitchFamily="34" charset="0"/>
              </a:rPr>
              <a:t>aims</a:t>
            </a:r>
            <a:r>
              <a:rPr lang="en-US" sz="1618" dirty="0">
                <a:solidFill>
                  <a:srgbClr val="2C2879"/>
                </a:solidFill>
                <a:latin typeface="IBM Plex Sans" panose="020B0503050203000203" pitchFamily="34" charset="0"/>
              </a:rPr>
              <a:t> to create digital citizenship itself</a:t>
            </a:r>
            <a:r>
              <a:rPr lang="hu-HU" sz="1618" dirty="0">
                <a:solidFill>
                  <a:srgbClr val="2C2879"/>
                </a:solidFill>
                <a:latin typeface="IBM Plex Sans" panose="020B0503050203000203" pitchFamily="34" charset="0"/>
              </a:rPr>
              <a:t> legally</a:t>
            </a:r>
            <a:r>
              <a:rPr lang="en-US" sz="1618" dirty="0">
                <a:solidFill>
                  <a:srgbClr val="2C2879"/>
                </a:solidFill>
                <a:latin typeface="IBM Plex Sans" panose="020B0503050203000203" pitchFamily="34" charset="0"/>
              </a:rPr>
              <a:t>, on which framework user</a:t>
            </a:r>
            <a:r>
              <a:rPr lang="hu-HU" sz="1618" dirty="0">
                <a:solidFill>
                  <a:srgbClr val="2C2879"/>
                </a:solidFill>
                <a:latin typeface="IBM Plex Sans" panose="020B0503050203000203" pitchFamily="34" charset="0"/>
              </a:rPr>
              <a:t>-</a:t>
            </a:r>
            <a:r>
              <a:rPr lang="en-US" sz="1618" dirty="0">
                <a:solidFill>
                  <a:srgbClr val="2C2879"/>
                </a:solidFill>
                <a:latin typeface="IBM Plex Sans" panose="020B0503050203000203" pitchFamily="34" charset="0"/>
              </a:rPr>
              <a:t>friendly digital administration and government services can be established.</a:t>
            </a:r>
            <a:endParaRPr lang="hu-HU" sz="1618" dirty="0">
              <a:solidFill>
                <a:srgbClr val="2C2879"/>
              </a:solidFill>
              <a:latin typeface="IBM Plex Sans" panose="020B0503050203000203" pitchFamily="34" charset="0"/>
            </a:endParaRPr>
          </a:p>
          <a:p>
            <a:pPr algn="just">
              <a:lnSpc>
                <a:spcPct val="150000"/>
              </a:lnSpc>
            </a:pPr>
            <a:endParaRPr lang="hu-HU" sz="1618" dirty="0">
              <a:solidFill>
                <a:srgbClr val="2C2879"/>
              </a:solidFill>
              <a:latin typeface="IBM Plex Sans" panose="020B0503050203000203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hu-HU" sz="1618" dirty="0">
                <a:solidFill>
                  <a:srgbClr val="2C2879"/>
                </a:solidFill>
                <a:latin typeface="IBM Plex Sans" panose="020B0503050203000203" pitchFamily="34" charset="0"/>
              </a:rPr>
              <a:t>T</a:t>
            </a:r>
            <a:r>
              <a:rPr lang="en-US" sz="1618" dirty="0">
                <a:solidFill>
                  <a:srgbClr val="2C2879"/>
                </a:solidFill>
                <a:latin typeface="IBM Plex Sans" panose="020B0503050203000203" pitchFamily="34" charset="0"/>
              </a:rPr>
              <a:t>he </a:t>
            </a:r>
            <a:r>
              <a:rPr lang="hu-HU" sz="1618" dirty="0" err="1">
                <a:solidFill>
                  <a:srgbClr val="2C2879"/>
                </a:solidFill>
                <a:latin typeface="IBM Plex Sans" panose="020B0503050203000203" pitchFamily="34" charset="0"/>
              </a:rPr>
              <a:t>next</a:t>
            </a:r>
            <a:r>
              <a:rPr lang="hu-HU" sz="1618" dirty="0">
                <a:solidFill>
                  <a:srgbClr val="2C2879"/>
                </a:solidFill>
                <a:latin typeface="IBM Plex Sans" panose="020B0503050203000203" pitchFamily="34" charset="0"/>
              </a:rPr>
              <a:t> </a:t>
            </a:r>
            <a:r>
              <a:rPr lang="hu-HU" sz="1618" dirty="0" err="1">
                <a:solidFill>
                  <a:srgbClr val="2C2879"/>
                </a:solidFill>
                <a:latin typeface="IBM Plex Sans" panose="020B0503050203000203" pitchFamily="34" charset="0"/>
              </a:rPr>
              <a:t>steps</a:t>
            </a:r>
            <a:r>
              <a:rPr lang="hu-HU" sz="1618" dirty="0">
                <a:solidFill>
                  <a:srgbClr val="2C2879"/>
                </a:solidFill>
                <a:latin typeface="IBM Plex Sans" panose="020B0503050203000203" pitchFamily="34" charset="0"/>
              </a:rPr>
              <a:t> </a:t>
            </a:r>
            <a:r>
              <a:rPr lang="hu-HU" sz="1618" dirty="0" err="1">
                <a:solidFill>
                  <a:srgbClr val="2C2879"/>
                </a:solidFill>
                <a:latin typeface="IBM Plex Sans" panose="020B0503050203000203" pitchFamily="34" charset="0"/>
              </a:rPr>
              <a:t>involve</a:t>
            </a:r>
            <a:r>
              <a:rPr lang="hu-HU" sz="1618" dirty="0">
                <a:solidFill>
                  <a:srgbClr val="2C2879"/>
                </a:solidFill>
                <a:latin typeface="IBM Plex Sans" panose="020B0503050203000203" pitchFamily="34" charset="0"/>
              </a:rPr>
              <a:t> </a:t>
            </a:r>
            <a:r>
              <a:rPr lang="en-US" sz="1618" dirty="0">
                <a:solidFill>
                  <a:srgbClr val="2C2879"/>
                </a:solidFill>
                <a:latin typeface="IBM Plex Sans" panose="020B0503050203000203" pitchFamily="34" charset="0"/>
              </a:rPr>
              <a:t>the fine-tuning of sectoral legislation and the preparation of executive decrees. </a:t>
            </a:r>
            <a:endParaRPr lang="hu-HU" sz="1618" dirty="0">
              <a:solidFill>
                <a:srgbClr val="2C2879"/>
              </a:solidFill>
              <a:latin typeface="IBM Plex Sans" panose="020B0503050203000203" pitchFamily="34" charset="0"/>
            </a:endParaRPr>
          </a:p>
          <a:p>
            <a:pPr marL="231183" indent="-231183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18" dirty="0">
                <a:solidFill>
                  <a:srgbClr val="2C2879"/>
                </a:solidFill>
                <a:latin typeface="IBM Plex Sans" panose="020B0503050203000203" pitchFamily="34" charset="0"/>
              </a:rPr>
              <a:t>Spring of 2024</a:t>
            </a:r>
            <a:r>
              <a:rPr lang="hu-HU" sz="1618" dirty="0">
                <a:solidFill>
                  <a:srgbClr val="2C2879"/>
                </a:solidFill>
                <a:latin typeface="IBM Plex Sans" panose="020B0503050203000203" pitchFamily="34" charset="0"/>
              </a:rPr>
              <a:t>:</a:t>
            </a:r>
            <a:r>
              <a:rPr lang="en-US" sz="1618" dirty="0">
                <a:solidFill>
                  <a:srgbClr val="2C2879"/>
                </a:solidFill>
                <a:latin typeface="IBM Plex Sans" panose="020B0503050203000203" pitchFamily="34" charset="0"/>
              </a:rPr>
              <a:t> first amendment to the Law,</a:t>
            </a:r>
            <a:r>
              <a:rPr lang="hu-HU" sz="1618" dirty="0">
                <a:solidFill>
                  <a:srgbClr val="2C2879"/>
                </a:solidFill>
                <a:latin typeface="IBM Plex Sans" panose="020B0503050203000203" pitchFamily="34" charset="0"/>
              </a:rPr>
              <a:t> </a:t>
            </a:r>
            <a:r>
              <a:rPr lang="en-US" sz="1618" dirty="0">
                <a:solidFill>
                  <a:srgbClr val="2C2879"/>
                </a:solidFill>
                <a:latin typeface="IBM Plex Sans" panose="020B0503050203000203" pitchFamily="34" charset="0"/>
              </a:rPr>
              <a:t>most important decree-level legislation.</a:t>
            </a:r>
            <a:endParaRPr lang="hu-HU" sz="1618" dirty="0">
              <a:solidFill>
                <a:srgbClr val="2C2879"/>
              </a:solidFill>
              <a:latin typeface="IBM Plex Sans" panose="020B0503050203000203" pitchFamily="34" charset="0"/>
            </a:endParaRPr>
          </a:p>
          <a:p>
            <a:pPr marL="231183" indent="-231183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18" dirty="0">
                <a:solidFill>
                  <a:srgbClr val="2C2879"/>
                </a:solidFill>
                <a:latin typeface="IBM Plex Sans" panose="020B0503050203000203" pitchFamily="34" charset="0"/>
              </a:rPr>
              <a:t>This is followed by </a:t>
            </a:r>
            <a:r>
              <a:rPr lang="hu-HU" sz="1618" dirty="0" err="1">
                <a:solidFill>
                  <a:srgbClr val="2C2879"/>
                </a:solidFill>
                <a:latin typeface="IBM Plex Sans" panose="020B0503050203000203" pitchFamily="34" charset="0"/>
              </a:rPr>
              <a:t>the</a:t>
            </a:r>
            <a:r>
              <a:rPr lang="hu-HU" sz="1618" dirty="0">
                <a:solidFill>
                  <a:srgbClr val="2C2879"/>
                </a:solidFill>
                <a:latin typeface="IBM Plex Sans" panose="020B0503050203000203" pitchFamily="34" charset="0"/>
              </a:rPr>
              <a:t> </a:t>
            </a:r>
            <a:r>
              <a:rPr lang="en-US" sz="1618" dirty="0">
                <a:solidFill>
                  <a:srgbClr val="2C2879"/>
                </a:solidFill>
                <a:latin typeface="IBM Plex Sans" panose="020B0503050203000203" pitchFamily="34" charset="0"/>
              </a:rPr>
              <a:t>creation of detailed rules at the executive decree level,</a:t>
            </a:r>
            <a:r>
              <a:rPr lang="hu-HU" sz="1618" dirty="0">
                <a:solidFill>
                  <a:srgbClr val="2C2879"/>
                </a:solidFill>
                <a:latin typeface="IBM Plex Sans" panose="020B0503050203000203" pitchFamily="34" charset="0"/>
              </a:rPr>
              <a:t> and </a:t>
            </a:r>
            <a:r>
              <a:rPr lang="en-US" sz="1618" dirty="0">
                <a:solidFill>
                  <a:srgbClr val="2C2879"/>
                </a:solidFill>
                <a:latin typeface="IBM Plex Sans" panose="020B0503050203000203" pitchFamily="34" charset="0"/>
              </a:rPr>
              <a:t>the amendment of other decree-level legislation, which is expected in the fall of 2024.</a:t>
            </a:r>
            <a:endParaRPr lang="hu-HU" sz="1618" dirty="0">
              <a:solidFill>
                <a:srgbClr val="2C2879"/>
              </a:solidFill>
              <a:latin typeface="IBM Plex Sans" panose="020B0503050203000203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8184CC1-A89F-CD66-1840-CF273DACFE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13" y="43308"/>
            <a:ext cx="65" cy="67495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-12839" rIns="0" bIns="-12839" numCol="1" anchor="ctr" anchorCtr="0" compatLnSpc="1">
            <a:prstTxWarp prst="textNoShape">
              <a:avLst/>
            </a:prstTxWarp>
            <a:spAutoFit/>
          </a:bodyPr>
          <a:lstStyle/>
          <a:p>
            <a:pPr defTabSz="308244" eaLnBrk="0" fontAlgn="base" hangingPunct="0">
              <a:spcBef>
                <a:spcPct val="0"/>
              </a:spcBef>
              <a:spcAft>
                <a:spcPct val="0"/>
              </a:spcAft>
            </a:pPr>
            <a:endParaRPr lang="hu-HU" altLang="hu-HU" sz="607">
              <a:latin typeface="Arial" panose="020B0604020202020204" pitchFamily="34" charset="0"/>
            </a:endParaRPr>
          </a:p>
        </p:txBody>
      </p:sp>
      <p:sp>
        <p:nvSpPr>
          <p:cNvPr id="4" name="Rounded Rectangle 6">
            <a:extLst>
              <a:ext uri="{FF2B5EF4-FFF2-40B4-BE49-F238E27FC236}">
                <a16:creationId xmlns:a16="http://schemas.microsoft.com/office/drawing/2014/main" id="{2DCAE9A4-3DB1-B408-E066-4529932EBE07}"/>
              </a:ext>
            </a:extLst>
          </p:cNvPr>
          <p:cNvSpPr/>
          <p:nvPr/>
        </p:nvSpPr>
        <p:spPr>
          <a:xfrm flipH="1">
            <a:off x="226048" y="1853841"/>
            <a:ext cx="1589253" cy="385925"/>
          </a:xfrm>
          <a:prstGeom prst="roundRect">
            <a:avLst>
              <a:gd name="adj" fmla="val 50000"/>
            </a:avLst>
          </a:prstGeom>
          <a:solidFill>
            <a:srgbClr val="456AF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0674" rtlCol="0" anchor="ctr"/>
          <a:lstStyle/>
          <a:p>
            <a:pPr algn="ctr"/>
            <a:r>
              <a:rPr lang="hu-HU" sz="1820" b="1">
                <a:solidFill>
                  <a:schemeClr val="bg1"/>
                </a:solidFill>
                <a:latin typeface="IBM Plex Sans" panose="020B0503050203000203" pitchFamily="34" charset="0"/>
              </a:rPr>
              <a:t>2023</a:t>
            </a:r>
            <a:endParaRPr lang="hu-HU" sz="1820" b="1">
              <a:solidFill>
                <a:schemeClr val="bg1"/>
              </a:solidFill>
              <a:latin typeface="IBM Plex Sans Medium" panose="020B0603050203000203" pitchFamily="34" charset="0"/>
            </a:endParaRPr>
          </a:p>
        </p:txBody>
      </p:sp>
      <p:sp>
        <p:nvSpPr>
          <p:cNvPr id="8" name="Rounded Rectangle 6">
            <a:extLst>
              <a:ext uri="{FF2B5EF4-FFF2-40B4-BE49-F238E27FC236}">
                <a16:creationId xmlns:a16="http://schemas.microsoft.com/office/drawing/2014/main" id="{8C07FA12-DB6B-8470-F845-B1F8A4AA866A}"/>
              </a:ext>
            </a:extLst>
          </p:cNvPr>
          <p:cNvSpPr/>
          <p:nvPr/>
        </p:nvSpPr>
        <p:spPr>
          <a:xfrm flipH="1">
            <a:off x="226048" y="4093608"/>
            <a:ext cx="1589253" cy="385925"/>
          </a:xfrm>
          <a:prstGeom prst="roundRect">
            <a:avLst>
              <a:gd name="adj" fmla="val 50000"/>
            </a:avLst>
          </a:prstGeom>
          <a:solidFill>
            <a:srgbClr val="456AF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0674" rtlCol="0" anchor="ctr"/>
          <a:lstStyle/>
          <a:p>
            <a:pPr algn="ctr"/>
            <a:r>
              <a:rPr lang="hu-HU" sz="1820" b="1" dirty="0">
                <a:solidFill>
                  <a:schemeClr val="bg1"/>
                </a:solidFill>
                <a:latin typeface="IBM Plex Sans" panose="020B0503050203000203" pitchFamily="34" charset="0"/>
              </a:rPr>
              <a:t>2024</a:t>
            </a:r>
            <a:endParaRPr lang="hu-HU" sz="1820" b="1" dirty="0">
              <a:solidFill>
                <a:schemeClr val="bg1"/>
              </a:solidFill>
              <a:latin typeface="IBM Plex Sans Medium" panose="020B0603050203000203" pitchFamily="34" charset="0"/>
            </a:endParaRPr>
          </a:p>
        </p:txBody>
      </p:sp>
      <p:sp>
        <p:nvSpPr>
          <p:cNvPr id="5" name="Cím 1">
            <a:extLst>
              <a:ext uri="{FF2B5EF4-FFF2-40B4-BE49-F238E27FC236}">
                <a16:creationId xmlns:a16="http://schemas.microsoft.com/office/drawing/2014/main" id="{420B4D18-929E-CA87-BE20-916B584735E2}"/>
              </a:ext>
            </a:extLst>
          </p:cNvPr>
          <p:cNvSpPr txBox="1">
            <a:spLocks/>
          </p:cNvSpPr>
          <p:nvPr/>
        </p:nvSpPr>
        <p:spPr>
          <a:xfrm>
            <a:off x="408562" y="576000"/>
            <a:ext cx="8757740" cy="86400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u-HU" dirty="0"/>
              <a:t>LEGAL FRAMEWORK</a:t>
            </a:r>
          </a:p>
        </p:txBody>
      </p:sp>
    </p:spTree>
    <p:extLst>
      <p:ext uri="{BB962C8B-B14F-4D97-AF65-F5344CB8AC3E}">
        <p14:creationId xmlns:p14="http://schemas.microsoft.com/office/powerpoint/2010/main" val="3733809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Tartalom helye 9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795" y="198120"/>
            <a:ext cx="9184996" cy="47396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Kép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3840" y="3501188"/>
            <a:ext cx="4069080" cy="30881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Szövegdoboz 11"/>
          <p:cNvSpPr txBox="1"/>
          <p:nvPr/>
        </p:nvSpPr>
        <p:spPr>
          <a:xfrm>
            <a:off x="762000" y="5547360"/>
            <a:ext cx="62636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 smtClean="0"/>
              <a:t>The Western </a:t>
            </a:r>
            <a:r>
              <a:rPr lang="hu-HU" b="1" dirty="0" err="1" smtClean="0"/>
              <a:t>Railway</a:t>
            </a:r>
            <a:r>
              <a:rPr lang="hu-HU" b="1" dirty="0" smtClean="0"/>
              <a:t> </a:t>
            </a:r>
            <a:r>
              <a:rPr lang="hu-HU" b="1" dirty="0" err="1" smtClean="0"/>
              <a:t>Station</a:t>
            </a:r>
            <a:r>
              <a:rPr lang="hu-HU" b="1" dirty="0" smtClean="0"/>
              <a:t>, Budapest </a:t>
            </a:r>
            <a:endParaRPr lang="hu-HU" b="1" dirty="0"/>
          </a:p>
        </p:txBody>
      </p:sp>
    </p:spTree>
    <p:extLst>
      <p:ext uri="{BB962C8B-B14F-4D97-AF65-F5344CB8AC3E}">
        <p14:creationId xmlns:p14="http://schemas.microsoft.com/office/powerpoint/2010/main" val="873980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Image 3" descr=" 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36373" y="462337"/>
            <a:ext cx="1172004" cy="869222"/>
          </a:xfrm>
          <a:prstGeom prst="rect">
            <a:avLst/>
          </a:prstGeom>
        </p:spPr>
      </p:pic>
      <p:sp>
        <p:nvSpPr>
          <p:cNvPr id="28" name="Shape 22"/>
          <p:cNvSpPr/>
          <p:nvPr/>
        </p:nvSpPr>
        <p:spPr>
          <a:xfrm>
            <a:off x="9234150" y="3616439"/>
            <a:ext cx="5321127" cy="6088237"/>
          </a:xfrm>
          <a:prstGeom prst="rect">
            <a:avLst/>
          </a:prstGeom>
          <a:noFill/>
          <a:ln/>
        </p:spPr>
        <p:txBody>
          <a:bodyPr/>
          <a:lstStyle/>
          <a:p>
            <a:endParaRPr lang="hu-HU" sz="607"/>
          </a:p>
        </p:txBody>
      </p:sp>
      <p:pic>
        <p:nvPicPr>
          <p:cNvPr id="29" name="Image 4" descr=" 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34150" y="3616439"/>
            <a:ext cx="2953986" cy="3241561"/>
          </a:xfrm>
          <a:prstGeom prst="rect">
            <a:avLst/>
          </a:prstGeom>
        </p:spPr>
      </p:pic>
      <p:sp>
        <p:nvSpPr>
          <p:cNvPr id="6" name="Text 3">
            <a:extLst>
              <a:ext uri="{FF2B5EF4-FFF2-40B4-BE49-F238E27FC236}">
                <a16:creationId xmlns:a16="http://schemas.microsoft.com/office/drawing/2014/main" id="{3A3E97F2-9173-F1A0-7BDD-AE410F4F6E67}"/>
              </a:ext>
            </a:extLst>
          </p:cNvPr>
          <p:cNvSpPr/>
          <p:nvPr/>
        </p:nvSpPr>
        <p:spPr>
          <a:xfrm>
            <a:off x="483622" y="1249492"/>
            <a:ext cx="7698681" cy="448915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just">
              <a:lnSpc>
                <a:spcPct val="150000"/>
              </a:lnSpc>
            </a:pPr>
            <a:r>
              <a:rPr lang="en-US" sz="1820" dirty="0">
                <a:solidFill>
                  <a:srgbClr val="2C2879"/>
                </a:solidFill>
              </a:rPr>
              <a:t>Hungarian citizens </a:t>
            </a:r>
            <a:r>
              <a:rPr lang="en-US" sz="1820" b="1" dirty="0">
                <a:solidFill>
                  <a:srgbClr val="2C2879"/>
                </a:solidFill>
              </a:rPr>
              <a:t>can now manage their administrative affairs with ease and speed using a new mobile application</a:t>
            </a:r>
            <a:r>
              <a:rPr lang="hu-HU" sz="1820" b="1" dirty="0">
                <a:solidFill>
                  <a:srgbClr val="2C2879"/>
                </a:solidFill>
              </a:rPr>
              <a:t>.</a:t>
            </a:r>
          </a:p>
          <a:p>
            <a:pPr algn="just">
              <a:lnSpc>
                <a:spcPct val="150000"/>
              </a:lnSpc>
            </a:pPr>
            <a:endParaRPr lang="hu-HU" sz="1820" dirty="0">
              <a:solidFill>
                <a:srgbClr val="2C2879"/>
              </a:solidFill>
            </a:endParaRPr>
          </a:p>
          <a:p>
            <a:pPr algn="just">
              <a:lnSpc>
                <a:spcPct val="150000"/>
              </a:lnSpc>
            </a:pPr>
            <a:r>
              <a:rPr lang="en-US" sz="1820" dirty="0">
                <a:solidFill>
                  <a:srgbClr val="2C2879"/>
                </a:solidFill>
              </a:rPr>
              <a:t>This application </a:t>
            </a:r>
            <a:r>
              <a:rPr lang="en-US" sz="1820" b="1" dirty="0">
                <a:solidFill>
                  <a:srgbClr val="2C2879"/>
                </a:solidFill>
              </a:rPr>
              <a:t>provides a single platform for users to view their data and documents and manage their motor vehicle, family policy, or tax matters.</a:t>
            </a:r>
            <a:endParaRPr lang="hu-HU" sz="1820" b="1" dirty="0">
              <a:solidFill>
                <a:srgbClr val="2C2879"/>
              </a:solidFill>
            </a:endParaRPr>
          </a:p>
          <a:p>
            <a:pPr algn="just">
              <a:lnSpc>
                <a:spcPct val="150000"/>
              </a:lnSpc>
            </a:pPr>
            <a:endParaRPr lang="hu-HU" sz="1820" dirty="0">
              <a:solidFill>
                <a:srgbClr val="2C2879"/>
              </a:solidFill>
            </a:endParaRPr>
          </a:p>
          <a:p>
            <a:pPr algn="just">
              <a:lnSpc>
                <a:spcPct val="150000"/>
              </a:lnSpc>
            </a:pPr>
            <a:r>
              <a:rPr lang="hu-HU" sz="1820" b="1" dirty="0" err="1">
                <a:solidFill>
                  <a:srgbClr val="2C2879"/>
                </a:solidFill>
              </a:rPr>
              <a:t>B</a:t>
            </a:r>
            <a:r>
              <a:rPr lang="en-US" sz="1820" b="1" dirty="0" err="1">
                <a:solidFill>
                  <a:srgbClr val="2C2879"/>
                </a:solidFill>
              </a:rPr>
              <a:t>usinesses</a:t>
            </a:r>
            <a:r>
              <a:rPr lang="en-US" sz="1820" b="1" dirty="0">
                <a:solidFill>
                  <a:srgbClr val="2C2879"/>
                </a:solidFill>
              </a:rPr>
              <a:t> can also use this central mobile application </a:t>
            </a:r>
            <a:r>
              <a:rPr lang="en-US" sz="1820" dirty="0">
                <a:solidFill>
                  <a:srgbClr val="2C2879"/>
                </a:solidFill>
              </a:rPr>
              <a:t>for identification purposes in banking or insurance. It can also help manage </a:t>
            </a:r>
            <a:r>
              <a:rPr lang="hu-HU" sz="1820" dirty="0" err="1">
                <a:solidFill>
                  <a:srgbClr val="2C2879"/>
                </a:solidFill>
              </a:rPr>
              <a:t>specific</a:t>
            </a:r>
            <a:r>
              <a:rPr lang="en-US" sz="1820" dirty="0">
                <a:solidFill>
                  <a:srgbClr val="2C2879"/>
                </a:solidFill>
              </a:rPr>
              <a:t> affairs related to public utilities</a:t>
            </a:r>
            <a:r>
              <a:rPr lang="en-US" sz="1820" dirty="0"/>
              <a:t>.</a:t>
            </a:r>
            <a:endParaRPr lang="hu-HU" sz="1820" dirty="0">
              <a:solidFill>
                <a:srgbClr val="2C2879"/>
              </a:solidFill>
            </a:endParaRPr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98F0CD66-B824-D2D8-BEC1-7AEE4AE8A2C6}"/>
              </a:ext>
            </a:extLst>
          </p:cNvPr>
          <p:cNvSpPr txBox="1">
            <a:spLocks/>
          </p:cNvSpPr>
          <p:nvPr/>
        </p:nvSpPr>
        <p:spPr>
          <a:xfrm>
            <a:off x="483622" y="336699"/>
            <a:ext cx="8933093" cy="86400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u-HU" dirty="0"/>
              <a:t>CENTRAL MOBILE APPLICATION</a:t>
            </a:r>
          </a:p>
        </p:txBody>
      </p:sp>
      <p:pic>
        <p:nvPicPr>
          <p:cNvPr id="4" name="Picture 4" descr="A DÁP mobilalkalmazás főoldala, amin többek között az alkalmazás Személyes adataim, Rendőri igazoltatás és Elektronikus ügyintézés funkciói láthatók.">
            <a:extLst>
              <a:ext uri="{FF2B5EF4-FFF2-40B4-BE49-F238E27FC236}">
                <a16:creationId xmlns:a16="http://schemas.microsoft.com/office/drawing/2014/main" id="{BAB5AC71-264D-03B1-483F-9AFDBBC1B0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9491" y="2035583"/>
            <a:ext cx="3846890" cy="4822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1410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Image 3" descr=" 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36373" y="462337"/>
            <a:ext cx="1172004" cy="869222"/>
          </a:xfrm>
          <a:prstGeom prst="rect">
            <a:avLst/>
          </a:prstGeom>
        </p:spPr>
      </p:pic>
      <p:sp>
        <p:nvSpPr>
          <p:cNvPr id="28" name="Shape 22"/>
          <p:cNvSpPr/>
          <p:nvPr/>
        </p:nvSpPr>
        <p:spPr>
          <a:xfrm>
            <a:off x="9234150" y="3616439"/>
            <a:ext cx="5321127" cy="6088237"/>
          </a:xfrm>
          <a:prstGeom prst="rect">
            <a:avLst/>
          </a:prstGeom>
          <a:noFill/>
          <a:ln/>
        </p:spPr>
        <p:txBody>
          <a:bodyPr/>
          <a:lstStyle/>
          <a:p>
            <a:endParaRPr lang="hu-HU" sz="607"/>
          </a:p>
        </p:txBody>
      </p:sp>
      <p:pic>
        <p:nvPicPr>
          <p:cNvPr id="29" name="Image 4" descr=" 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34150" y="3418996"/>
            <a:ext cx="2953986" cy="3241561"/>
          </a:xfrm>
          <a:prstGeom prst="rect">
            <a:avLst/>
          </a:prstGeom>
        </p:spPr>
      </p:pic>
      <p:sp>
        <p:nvSpPr>
          <p:cNvPr id="6" name="Text 3">
            <a:extLst>
              <a:ext uri="{FF2B5EF4-FFF2-40B4-BE49-F238E27FC236}">
                <a16:creationId xmlns:a16="http://schemas.microsoft.com/office/drawing/2014/main" id="{3A3E97F2-9173-F1A0-7BDD-AE410F4F6E67}"/>
              </a:ext>
            </a:extLst>
          </p:cNvPr>
          <p:cNvSpPr/>
          <p:nvPr/>
        </p:nvSpPr>
        <p:spPr>
          <a:xfrm>
            <a:off x="483622" y="1200699"/>
            <a:ext cx="7053392" cy="532028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just">
              <a:lnSpc>
                <a:spcPct val="150000"/>
              </a:lnSpc>
            </a:pPr>
            <a:r>
              <a:rPr lang="en-US" sz="1686" dirty="0">
                <a:solidFill>
                  <a:srgbClr val="2C2879"/>
                </a:solidFill>
                <a:latin typeface="IBM Plex Sans" panose="020B0503050203000203" pitchFamily="34" charset="0"/>
              </a:rPr>
              <a:t>The government has established </a:t>
            </a:r>
            <a:r>
              <a:rPr lang="en-US" sz="1686" b="1" dirty="0">
                <a:solidFill>
                  <a:srgbClr val="2C2879"/>
                </a:solidFill>
                <a:latin typeface="IBM Plex Sans" panose="020B0503050203000203" pitchFamily="34" charset="0"/>
              </a:rPr>
              <a:t>service standard</a:t>
            </a:r>
            <a:r>
              <a:rPr lang="en-US" sz="1686" dirty="0">
                <a:solidFill>
                  <a:srgbClr val="2C2879"/>
                </a:solidFill>
                <a:latin typeface="IBM Plex Sans" panose="020B0503050203000203" pitchFamily="34" charset="0"/>
              </a:rPr>
              <a:t>s to ensure citizens have a positive experience while using their digital services. To achieve this, design and development guidelines a</a:t>
            </a:r>
            <a:r>
              <a:rPr lang="hu-HU" sz="1686" dirty="0" err="1">
                <a:solidFill>
                  <a:srgbClr val="2C2879"/>
                </a:solidFill>
                <a:latin typeface="IBM Plex Sans" panose="020B0503050203000203" pitchFamily="34" charset="0"/>
              </a:rPr>
              <a:t>nd</a:t>
            </a:r>
            <a:r>
              <a:rPr lang="en-US" sz="1686" dirty="0">
                <a:solidFill>
                  <a:srgbClr val="2C2879"/>
                </a:solidFill>
                <a:latin typeface="IBM Plex Sans" panose="020B0503050203000203" pitchFamily="34" charset="0"/>
              </a:rPr>
              <a:t> toolkits will be published for public administration actors. </a:t>
            </a:r>
            <a:endParaRPr lang="hu-HU" sz="1686" dirty="0">
              <a:solidFill>
                <a:srgbClr val="2C2879"/>
              </a:solidFill>
              <a:latin typeface="IBM Plex Sans" panose="020B0503050203000203" pitchFamily="34" charset="0"/>
            </a:endParaRPr>
          </a:p>
          <a:p>
            <a:pPr algn="just">
              <a:lnSpc>
                <a:spcPct val="150000"/>
              </a:lnSpc>
            </a:pPr>
            <a:endParaRPr lang="hu-HU" sz="1686" dirty="0">
              <a:solidFill>
                <a:srgbClr val="2C2879"/>
              </a:solidFill>
              <a:latin typeface="IBM Plex Sans" panose="020B0503050203000203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1686" dirty="0">
                <a:solidFill>
                  <a:srgbClr val="2C2879"/>
                </a:solidFill>
                <a:latin typeface="IBM Plex Sans" panose="020B0503050203000203" pitchFamily="34" charset="0"/>
              </a:rPr>
              <a:t>Public digital platforms will be </a:t>
            </a:r>
            <a:r>
              <a:rPr lang="en-US" sz="1686" b="1" dirty="0">
                <a:solidFill>
                  <a:srgbClr val="2C2879"/>
                </a:solidFill>
                <a:latin typeface="IBM Plex Sans" panose="020B0503050203000203" pitchFamily="34" charset="0"/>
              </a:rPr>
              <a:t>standardized</a:t>
            </a:r>
            <a:r>
              <a:rPr lang="hu-HU" sz="1686" dirty="0">
                <a:solidFill>
                  <a:srgbClr val="2C2879"/>
                </a:solidFill>
                <a:latin typeface="IBM Plex Sans" panose="020B0503050203000203" pitchFamily="34" charset="0"/>
              </a:rPr>
              <a:t> </a:t>
            </a:r>
            <a:r>
              <a:rPr lang="hu-HU" sz="1686" dirty="0" err="1">
                <a:solidFill>
                  <a:srgbClr val="2C2879"/>
                </a:solidFill>
                <a:latin typeface="IBM Plex Sans" panose="020B0503050203000203" pitchFamily="34" charset="0"/>
              </a:rPr>
              <a:t>to</a:t>
            </a:r>
            <a:r>
              <a:rPr lang="en-US" sz="1686" dirty="0">
                <a:solidFill>
                  <a:srgbClr val="2C2879"/>
                </a:solidFill>
                <a:latin typeface="IBM Plex Sans" panose="020B0503050203000203" pitchFamily="34" charset="0"/>
              </a:rPr>
              <a:t> make the design and logic of systems more similar and manageable.</a:t>
            </a:r>
            <a:endParaRPr lang="hu-HU" sz="1686" dirty="0">
              <a:solidFill>
                <a:srgbClr val="2C2879"/>
              </a:solidFill>
              <a:latin typeface="IBM Plex Sans" panose="020B0503050203000203" pitchFamily="34" charset="0"/>
            </a:endParaRPr>
          </a:p>
          <a:p>
            <a:pPr algn="just">
              <a:lnSpc>
                <a:spcPct val="150000"/>
              </a:lnSpc>
            </a:pPr>
            <a:endParaRPr lang="hu-HU" sz="1686" dirty="0">
              <a:solidFill>
                <a:srgbClr val="2C2879"/>
              </a:solidFill>
              <a:latin typeface="IBM Plex Sans" panose="020B0503050203000203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1686" dirty="0">
                <a:solidFill>
                  <a:srgbClr val="2C2879"/>
                </a:solidFill>
                <a:latin typeface="IBM Plex Sans" panose="020B0503050203000203" pitchFamily="34" charset="0"/>
              </a:rPr>
              <a:t>In addition, user behavior will be </a:t>
            </a:r>
            <a:r>
              <a:rPr lang="en-US" sz="1686" b="1" dirty="0">
                <a:solidFill>
                  <a:srgbClr val="2C2879"/>
                </a:solidFill>
                <a:latin typeface="IBM Plex Sans" panose="020B0503050203000203" pitchFamily="34" charset="0"/>
              </a:rPr>
              <a:t>measured</a:t>
            </a:r>
            <a:r>
              <a:rPr lang="en-US" sz="1686" dirty="0">
                <a:solidFill>
                  <a:srgbClr val="2C2879"/>
                </a:solidFill>
                <a:latin typeface="IBM Plex Sans" panose="020B0503050203000203" pitchFamily="34" charset="0"/>
              </a:rPr>
              <a:t>, and citizens' needs, as well as the way they use online interfaces of public administration bodies, will be analyzed. </a:t>
            </a:r>
            <a:endParaRPr lang="hu-HU" sz="1686" dirty="0">
              <a:solidFill>
                <a:srgbClr val="2C2879"/>
              </a:solidFill>
              <a:latin typeface="IBM Plex Sans" panose="020B0503050203000203" pitchFamily="34" charset="0"/>
            </a:endParaRPr>
          </a:p>
          <a:p>
            <a:pPr algn="just">
              <a:lnSpc>
                <a:spcPct val="150000"/>
              </a:lnSpc>
            </a:pPr>
            <a:endParaRPr lang="hu-HU" sz="1686" dirty="0">
              <a:solidFill>
                <a:srgbClr val="2C2879"/>
              </a:solidFill>
              <a:latin typeface="IBM Plex Sans" panose="020B0503050203000203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1686" dirty="0">
                <a:solidFill>
                  <a:srgbClr val="2C2879"/>
                </a:solidFill>
                <a:latin typeface="IBM Plex Sans" panose="020B0503050203000203" pitchFamily="34" charset="0"/>
              </a:rPr>
              <a:t>To support these efforts, the </a:t>
            </a:r>
            <a:r>
              <a:rPr lang="en-US" sz="1686" b="1" dirty="0">
                <a:solidFill>
                  <a:srgbClr val="2C2879"/>
                </a:solidFill>
                <a:latin typeface="IBM Plex Sans" panose="020B0503050203000203" pitchFamily="34" charset="0"/>
              </a:rPr>
              <a:t>Digital Services Center </a:t>
            </a:r>
            <a:r>
              <a:rPr lang="en-US" sz="1686" dirty="0">
                <a:solidFill>
                  <a:srgbClr val="2C2879"/>
                </a:solidFill>
                <a:latin typeface="IBM Plex Sans" panose="020B0503050203000203" pitchFamily="34" charset="0"/>
              </a:rPr>
              <a:t>will be established, which will include an </a:t>
            </a:r>
            <a:r>
              <a:rPr lang="en-US" sz="1686" b="1" dirty="0">
                <a:solidFill>
                  <a:srgbClr val="2C2879"/>
                </a:solidFill>
                <a:latin typeface="IBM Plex Sans" panose="020B0503050203000203" pitchFamily="34" charset="0"/>
              </a:rPr>
              <a:t>Analytics </a:t>
            </a:r>
            <a:r>
              <a:rPr lang="hu-HU" sz="1686" b="1" dirty="0">
                <a:solidFill>
                  <a:srgbClr val="2C2879"/>
                </a:solidFill>
                <a:latin typeface="IBM Plex Sans" panose="020B0503050203000203" pitchFamily="34" charset="0"/>
              </a:rPr>
              <a:t>C</a:t>
            </a:r>
            <a:r>
              <a:rPr lang="en-US" sz="1686" b="1" dirty="0">
                <a:solidFill>
                  <a:srgbClr val="2C2879"/>
                </a:solidFill>
                <a:latin typeface="IBM Plex Sans" panose="020B0503050203000203" pitchFamily="34" charset="0"/>
              </a:rPr>
              <a:t>enter</a:t>
            </a:r>
            <a:r>
              <a:rPr lang="en-US" sz="1686" dirty="0">
                <a:solidFill>
                  <a:srgbClr val="2C2879"/>
                </a:solidFill>
                <a:latin typeface="IBM Plex Sans" panose="020B0503050203000203" pitchFamily="34" charset="0"/>
              </a:rPr>
              <a:t>.</a:t>
            </a:r>
            <a:endParaRPr lang="hu-HU" sz="1686" dirty="0">
              <a:solidFill>
                <a:srgbClr val="2C2879"/>
              </a:solidFill>
              <a:latin typeface="IBM Plex Sans" panose="020B0503050203000203" pitchFamily="34" charset="0"/>
            </a:endParaRPr>
          </a:p>
        </p:txBody>
      </p:sp>
      <p:pic>
        <p:nvPicPr>
          <p:cNvPr id="3" name="Kép 2">
            <a:extLst>
              <a:ext uri="{FF2B5EF4-FFF2-40B4-BE49-F238E27FC236}">
                <a16:creationId xmlns:a16="http://schemas.microsoft.com/office/drawing/2014/main" id="{DD3148BD-B997-2745-4AEF-13E9C48439A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214" t="43696" r="3915" b="16161"/>
          <a:stretch/>
        </p:blipFill>
        <p:spPr>
          <a:xfrm>
            <a:off x="8086003" y="1529002"/>
            <a:ext cx="3622374" cy="2050171"/>
          </a:xfrm>
          <a:prstGeom prst="rect">
            <a:avLst/>
          </a:prstGeom>
        </p:spPr>
      </p:pic>
      <p:pic>
        <p:nvPicPr>
          <p:cNvPr id="5" name="Kép 4">
            <a:extLst>
              <a:ext uri="{FF2B5EF4-FFF2-40B4-BE49-F238E27FC236}">
                <a16:creationId xmlns:a16="http://schemas.microsoft.com/office/drawing/2014/main" id="{AAF677C5-2178-06F0-EE03-3F9DF42AC1C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1711" t="69822" r="9820" b="7931"/>
          <a:stretch/>
        </p:blipFill>
        <p:spPr>
          <a:xfrm>
            <a:off x="8086002" y="4254158"/>
            <a:ext cx="3812657" cy="2001141"/>
          </a:xfrm>
          <a:prstGeom prst="rect">
            <a:avLst/>
          </a:prstGeom>
        </p:spPr>
      </p:pic>
      <p:sp>
        <p:nvSpPr>
          <p:cNvPr id="2" name="Cím 1">
            <a:extLst>
              <a:ext uri="{FF2B5EF4-FFF2-40B4-BE49-F238E27FC236}">
                <a16:creationId xmlns:a16="http://schemas.microsoft.com/office/drawing/2014/main" id="{F0829EA3-3E50-F1AC-E5F7-3480BBBB5215}"/>
              </a:ext>
            </a:extLst>
          </p:cNvPr>
          <p:cNvSpPr txBox="1">
            <a:spLocks/>
          </p:cNvSpPr>
          <p:nvPr/>
        </p:nvSpPr>
        <p:spPr>
          <a:xfrm>
            <a:off x="483622" y="336699"/>
            <a:ext cx="8933093" cy="864000"/>
          </a:xfrm>
          <a:prstGeom prst="rect">
            <a:avLst/>
          </a:prstGeom>
        </p:spPr>
        <p:txBody>
          <a:bodyPr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u-HU" dirty="0"/>
              <a:t>ORGANIZATIONAL FRAMEWORK, STANDARDS</a:t>
            </a:r>
          </a:p>
        </p:txBody>
      </p:sp>
    </p:spTree>
    <p:extLst>
      <p:ext uri="{BB962C8B-B14F-4D97-AF65-F5344CB8AC3E}">
        <p14:creationId xmlns:p14="http://schemas.microsoft.com/office/powerpoint/2010/main" val="324097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Table 5">
            <a:extLst>
              <a:ext uri="{FF2B5EF4-FFF2-40B4-BE49-F238E27FC236}">
                <a16:creationId xmlns:a16="http://schemas.microsoft.com/office/drawing/2014/main" id="{D2228CE3-3985-A63A-0631-B44A2ADF0A5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25637178"/>
              </p:ext>
            </p:extLst>
          </p:nvPr>
        </p:nvGraphicFramePr>
        <p:xfrm>
          <a:off x="483623" y="1559652"/>
          <a:ext cx="10148960" cy="427512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499267">
                  <a:extLst>
                    <a:ext uri="{9D8B030D-6E8A-4147-A177-3AD203B41FA5}">
                      <a16:colId xmlns:a16="http://schemas.microsoft.com/office/drawing/2014/main" val="2842184979"/>
                    </a:ext>
                  </a:extLst>
                </a:gridCol>
                <a:gridCol w="6649693">
                  <a:extLst>
                    <a:ext uri="{9D8B030D-6E8A-4147-A177-3AD203B41FA5}">
                      <a16:colId xmlns:a16="http://schemas.microsoft.com/office/drawing/2014/main" val="825861474"/>
                    </a:ext>
                  </a:extLst>
                </a:gridCol>
              </a:tblGrid>
              <a:tr h="578350">
                <a:tc>
                  <a:txBody>
                    <a:bodyPr/>
                    <a:lstStyle/>
                    <a:p>
                      <a:r>
                        <a:rPr lang="hu-HU" sz="1800" b="1" dirty="0">
                          <a:solidFill>
                            <a:schemeClr val="bg1"/>
                          </a:solidFill>
                          <a:latin typeface="IBM Plex Sans" panose="020B0503050203000203" pitchFamily="34" charset="0"/>
                        </a:rPr>
                        <a:t>Timing</a:t>
                      </a:r>
                      <a:endParaRPr lang="x-none" sz="1800" b="1" dirty="0">
                        <a:solidFill>
                          <a:schemeClr val="bg1"/>
                        </a:solidFill>
                        <a:latin typeface="IBM Plex Sans" panose="020B0503050203000203" pitchFamily="34" charset="0"/>
                      </a:endParaRPr>
                    </a:p>
                  </a:txBody>
                  <a:tcPr marL="287811" marR="91380" marT="45690" marB="45690" anchor="ctr"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456AF6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x-none" sz="1800" b="1" dirty="0">
                          <a:solidFill>
                            <a:schemeClr val="bg1"/>
                          </a:solidFill>
                          <a:latin typeface="IBM Plex Sans" panose="020B0503050203000203" pitchFamily="34" charset="0"/>
                        </a:rPr>
                        <a:t>2024</a:t>
                      </a:r>
                    </a:p>
                  </a:txBody>
                  <a:tcPr marL="287811" marR="91380" marT="45690" marB="4569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456A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01960549"/>
                  </a:ext>
                </a:extLst>
              </a:tr>
              <a:tr h="2287613">
                <a:tc>
                  <a:txBody>
                    <a:bodyPr/>
                    <a:lstStyle/>
                    <a:p>
                      <a:r>
                        <a:rPr lang="en-US" sz="1600" b="0" i="0">
                          <a:solidFill>
                            <a:srgbClr val="2C2879"/>
                          </a:solidFill>
                          <a:latin typeface="IBM Plex Sans" panose="020B0503050203000203" pitchFamily="34" charset="0"/>
                          <a:cs typeface="Calibri Light" panose="020F0302020204030204" pitchFamily="34" charset="0"/>
                        </a:rPr>
                        <a:t>What </a:t>
                      </a:r>
                      <a:r>
                        <a:rPr lang="hu-HU" sz="1600" b="0" i="0">
                          <a:solidFill>
                            <a:srgbClr val="2C2879"/>
                          </a:solidFill>
                          <a:latin typeface="IBM Plex Sans" panose="020B0503050203000203" pitchFamily="34" charset="0"/>
                          <a:cs typeface="Calibri Light" panose="020F0302020204030204" pitchFamily="34" charset="0"/>
                        </a:rPr>
                        <a:t>is </a:t>
                      </a:r>
                      <a:r>
                        <a:rPr lang="hu-HU" sz="1600" b="0" i="0" err="1">
                          <a:solidFill>
                            <a:srgbClr val="2C2879"/>
                          </a:solidFill>
                          <a:latin typeface="IBM Plex Sans" panose="020B0503050203000203" pitchFamily="34" charset="0"/>
                          <a:cs typeface="Calibri Light" panose="020F0302020204030204" pitchFamily="34" charset="0"/>
                        </a:rPr>
                        <a:t>available</a:t>
                      </a:r>
                      <a:r>
                        <a:rPr lang="hu-HU" sz="1600" b="0" i="0">
                          <a:solidFill>
                            <a:srgbClr val="2C2879"/>
                          </a:solidFill>
                          <a:latin typeface="IBM Plex Sans" panose="020B0503050203000203" pitchFamily="34" charset="0"/>
                          <a:cs typeface="Calibri Light" panose="020F0302020204030204" pitchFamily="34" charset="0"/>
                        </a:rPr>
                        <a:t> </a:t>
                      </a:r>
                      <a:r>
                        <a:rPr lang="hu-HU" sz="1600" b="0" i="0" err="1">
                          <a:solidFill>
                            <a:srgbClr val="2C2879"/>
                          </a:solidFill>
                          <a:latin typeface="IBM Plex Sans" panose="020B0503050203000203" pitchFamily="34" charset="0"/>
                          <a:cs typeface="Calibri Light" panose="020F0302020204030204" pitchFamily="34" charset="0"/>
                        </a:rPr>
                        <a:t>to</a:t>
                      </a:r>
                      <a:r>
                        <a:rPr lang="hu-HU" sz="1600" b="0" i="0">
                          <a:solidFill>
                            <a:srgbClr val="2C2879"/>
                          </a:solidFill>
                          <a:latin typeface="IBM Plex Sans" panose="020B0503050203000203" pitchFamily="34" charset="0"/>
                          <a:cs typeface="Calibri Light" panose="020F0302020204030204" pitchFamily="34" charset="0"/>
                        </a:rPr>
                        <a:t> </a:t>
                      </a:r>
                      <a:r>
                        <a:rPr lang="hu-HU" sz="1600" b="0" i="0" err="1">
                          <a:solidFill>
                            <a:srgbClr val="2C2879"/>
                          </a:solidFill>
                          <a:latin typeface="IBM Plex Sans" panose="020B0503050203000203" pitchFamily="34" charset="0"/>
                          <a:cs typeface="Calibri Light" panose="020F0302020204030204" pitchFamily="34" charset="0"/>
                        </a:rPr>
                        <a:t>citizens</a:t>
                      </a:r>
                      <a:r>
                        <a:rPr lang="en-US" sz="1600" b="0" i="0">
                          <a:solidFill>
                            <a:srgbClr val="2C2879"/>
                          </a:solidFill>
                          <a:latin typeface="IBM Plex Sans" panose="020B0503050203000203" pitchFamily="34" charset="0"/>
                          <a:cs typeface="Calibri Light" panose="020F0302020204030204" pitchFamily="34" charset="0"/>
                        </a:rPr>
                        <a:t>?</a:t>
                      </a:r>
                      <a:endParaRPr lang="x-none" sz="1600" b="0" i="0">
                        <a:solidFill>
                          <a:srgbClr val="2C2879"/>
                        </a:solidFill>
                        <a:latin typeface="IBM Plex Sans" panose="020B0503050203000203" pitchFamily="34" charset="0"/>
                        <a:cs typeface="Calibri Light" panose="020F0302020204030204" pitchFamily="34" charset="0"/>
                      </a:endParaRPr>
                    </a:p>
                  </a:txBody>
                  <a:tcPr marL="287811" marR="91380" marT="169089" marB="169089">
                    <a:lnR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sz="1600" b="0" i="0" dirty="0">
                          <a:solidFill>
                            <a:srgbClr val="2C2879"/>
                          </a:solidFill>
                          <a:effectLst/>
                          <a:latin typeface="IBM Plex Sans" panose="020B0503050203000203" pitchFamily="34" charset="0"/>
                          <a:cs typeface="Calibri Light" panose="020F0302020204030204" pitchFamily="34" charset="0"/>
                        </a:rPr>
                        <a:t>Digital Citizen via </a:t>
                      </a:r>
                      <a:r>
                        <a:rPr lang="it-IT" sz="1600" b="1" i="0" dirty="0">
                          <a:solidFill>
                            <a:srgbClr val="2C2879"/>
                          </a:solidFill>
                          <a:effectLst/>
                          <a:latin typeface="IBM Plex Sans" panose="020B0503050203000203" pitchFamily="34" charset="0"/>
                          <a:cs typeface="Calibri Light" panose="020F0302020204030204" pitchFamily="34" charset="0"/>
                        </a:rPr>
                        <a:t>mobile application</a:t>
                      </a:r>
                      <a:endParaRPr lang="hu-HU" sz="1600" b="1" i="0" dirty="0">
                        <a:solidFill>
                          <a:srgbClr val="2C2879"/>
                        </a:solidFill>
                        <a:effectLst/>
                        <a:latin typeface="IBM Plex Sans" panose="020B0503050203000203" pitchFamily="34" charset="0"/>
                        <a:cs typeface="Calibri Light" panose="020F0302020204030204" pitchFamily="34" charset="0"/>
                      </a:endParaRP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600" b="0" i="0" dirty="0">
                          <a:solidFill>
                            <a:srgbClr val="2C2879"/>
                          </a:solidFill>
                          <a:effectLst/>
                          <a:latin typeface="IBM Plex Sans" panose="020B0503050203000203" pitchFamily="34" charset="0"/>
                          <a:cs typeface="Calibri Light" panose="020F0302020204030204" pitchFamily="34" charset="0"/>
                        </a:rPr>
                        <a:t>domestic identity check by police </a:t>
                      </a:r>
                      <a:r>
                        <a:rPr lang="en-US" sz="1600" b="0" i="0" kern="1200" dirty="0">
                          <a:solidFill>
                            <a:srgbClr val="2C2879"/>
                          </a:solidFill>
                          <a:effectLst/>
                          <a:latin typeface="IBM Plex Sans" panose="020B0503050203000203" pitchFamily="34" charset="0"/>
                          <a:ea typeface="+mn-ea"/>
                          <a:cs typeface="Calibri Light" panose="020F0302020204030204" pitchFamily="34" charset="0"/>
                        </a:rPr>
                        <a:t>(eliminating the need for carrying physical ID cards)</a:t>
                      </a:r>
                      <a:endParaRPr lang="hu-HU" sz="1600" b="0" i="0" kern="1200" dirty="0">
                        <a:solidFill>
                          <a:srgbClr val="2C2879"/>
                        </a:solidFill>
                        <a:effectLst/>
                        <a:latin typeface="IBM Plex Sans" panose="020B0503050203000203" pitchFamily="34" charset="0"/>
                        <a:ea typeface="+mn-ea"/>
                        <a:cs typeface="Calibri Light" panose="020F0302020204030204" pitchFamily="34" charset="0"/>
                      </a:endParaRP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600" b="0" i="0" dirty="0">
                          <a:solidFill>
                            <a:srgbClr val="2C2879"/>
                          </a:solidFill>
                          <a:effectLst/>
                          <a:latin typeface="IBM Plex Sans" panose="020B0503050203000203" pitchFamily="34" charset="0"/>
                          <a:cs typeface="Calibri Light" panose="020F0302020204030204" pitchFamily="34" charset="0"/>
                        </a:rPr>
                        <a:t>data is collected in</a:t>
                      </a:r>
                      <a:r>
                        <a:rPr lang="hu-HU" sz="1600" b="0" i="0" dirty="0">
                          <a:solidFill>
                            <a:srgbClr val="2C2879"/>
                          </a:solidFill>
                          <a:effectLst/>
                          <a:latin typeface="IBM Plex Sans" panose="020B0503050203000203" pitchFamily="34" charset="0"/>
                          <a:cs typeface="Calibri Light" panose="020F0302020204030204" pitchFamily="34" charset="0"/>
                        </a:rPr>
                        <a:t> an </a:t>
                      </a:r>
                      <a:r>
                        <a:rPr lang="en-US" sz="1600" b="0" i="0" dirty="0">
                          <a:solidFill>
                            <a:srgbClr val="2C2879"/>
                          </a:solidFill>
                          <a:effectLst/>
                          <a:latin typeface="IBM Plex Sans" panose="020B0503050203000203" pitchFamily="34" charset="0"/>
                          <a:cs typeface="Calibri Light" panose="020F0302020204030204" pitchFamily="34" charset="0"/>
                        </a:rPr>
                        <a:t>authentic</a:t>
                      </a:r>
                      <a:r>
                        <a:rPr lang="hu-HU" sz="1600" b="0" i="0" dirty="0">
                          <a:solidFill>
                            <a:srgbClr val="2C2879"/>
                          </a:solidFill>
                          <a:effectLst/>
                          <a:latin typeface="IBM Plex Sans" panose="020B0503050203000203" pitchFamily="34" charset="0"/>
                          <a:cs typeface="Calibri Light" panose="020F0302020204030204" pitchFamily="34" charset="0"/>
                        </a:rPr>
                        <a:t> and</a:t>
                      </a:r>
                      <a:r>
                        <a:rPr lang="en-US" sz="1600" b="0" i="0" dirty="0">
                          <a:solidFill>
                            <a:srgbClr val="2C2879"/>
                          </a:solidFill>
                          <a:effectLst/>
                          <a:latin typeface="IBM Plex Sans" panose="020B0503050203000203" pitchFamily="34" charset="0"/>
                          <a:cs typeface="Calibri Light" panose="020F0302020204030204" pitchFamily="34" charset="0"/>
                        </a:rPr>
                        <a:t> downloadable form</a:t>
                      </a:r>
                      <a:endParaRPr lang="hu-HU" sz="1600" b="0" i="0" dirty="0">
                        <a:solidFill>
                          <a:srgbClr val="2C2879"/>
                        </a:solidFill>
                        <a:effectLst/>
                        <a:latin typeface="IBM Plex Sans" panose="020B0503050203000203" pitchFamily="34" charset="0"/>
                        <a:cs typeface="Calibri Light" panose="020F0302020204030204" pitchFamily="34" charset="0"/>
                      </a:endParaRP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600" b="0" i="0" dirty="0">
                          <a:solidFill>
                            <a:srgbClr val="2C2879"/>
                          </a:solidFill>
                          <a:effectLst/>
                          <a:latin typeface="IBM Plex Sans" panose="020B0503050203000203" pitchFamily="34" charset="0"/>
                          <a:cs typeface="Calibri Light" panose="020F0302020204030204" pitchFamily="34" charset="0"/>
                        </a:rPr>
                        <a:t>managing the most common cases (applying for</a:t>
                      </a:r>
                      <a:r>
                        <a:rPr lang="hu-HU" sz="1600" b="0" i="0" dirty="0">
                          <a:solidFill>
                            <a:srgbClr val="2C2879"/>
                          </a:solidFill>
                          <a:effectLst/>
                          <a:latin typeface="IBM Plex Sans" panose="020B0503050203000203" pitchFamily="34" charset="0"/>
                          <a:cs typeface="Calibri Light" panose="020F0302020204030204" pitchFamily="34" charset="0"/>
                        </a:rPr>
                        <a:t> a </a:t>
                      </a:r>
                      <a:r>
                        <a:rPr lang="en-US" sz="1600" b="0" i="0" dirty="0">
                          <a:solidFill>
                            <a:srgbClr val="2C2879"/>
                          </a:solidFill>
                          <a:effectLst/>
                          <a:latin typeface="IBM Plex Sans" panose="020B0503050203000203" pitchFamily="34" charset="0"/>
                          <a:cs typeface="Calibri Light" panose="020F0302020204030204" pitchFamily="34" charset="0"/>
                        </a:rPr>
                        <a:t>certificate</a:t>
                      </a:r>
                      <a:r>
                        <a:rPr lang="hu-HU" sz="1600" b="0" i="0" dirty="0">
                          <a:solidFill>
                            <a:srgbClr val="2C2879"/>
                          </a:solidFill>
                          <a:effectLst/>
                          <a:latin typeface="IBM Plex Sans" panose="020B0503050203000203" pitchFamily="34" charset="0"/>
                          <a:cs typeface="Calibri Light" panose="020F0302020204030204" pitchFamily="34" charset="0"/>
                        </a:rPr>
                        <a:t> of </a:t>
                      </a:r>
                      <a:r>
                        <a:rPr lang="hu-HU" sz="1600" b="0" i="0" dirty="0" err="1">
                          <a:solidFill>
                            <a:srgbClr val="2C2879"/>
                          </a:solidFill>
                          <a:effectLst/>
                          <a:latin typeface="IBM Plex Sans" panose="020B0503050203000203" pitchFamily="34" charset="0"/>
                          <a:cs typeface="Calibri Light" panose="020F0302020204030204" pitchFamily="34" charset="0"/>
                        </a:rPr>
                        <a:t>good</a:t>
                      </a:r>
                      <a:r>
                        <a:rPr lang="hu-HU" sz="1600" b="0" i="0" dirty="0">
                          <a:solidFill>
                            <a:srgbClr val="2C2879"/>
                          </a:solidFill>
                          <a:effectLst/>
                          <a:latin typeface="IBM Plex Sans" panose="020B0503050203000203" pitchFamily="34" charset="0"/>
                          <a:cs typeface="Calibri Light" panose="020F0302020204030204" pitchFamily="34" charset="0"/>
                        </a:rPr>
                        <a:t> </a:t>
                      </a:r>
                      <a:r>
                        <a:rPr lang="hu-HU" sz="1600" b="0" i="0" dirty="0" err="1">
                          <a:solidFill>
                            <a:srgbClr val="2C2879"/>
                          </a:solidFill>
                          <a:effectLst/>
                          <a:latin typeface="IBM Plex Sans" panose="020B0503050203000203" pitchFamily="34" charset="0"/>
                          <a:cs typeface="Calibri Light" panose="020F0302020204030204" pitchFamily="34" charset="0"/>
                        </a:rPr>
                        <a:t>conduct</a:t>
                      </a:r>
                      <a:r>
                        <a:rPr lang="en-US" sz="1600" b="0" i="0" dirty="0">
                          <a:solidFill>
                            <a:srgbClr val="2C2879"/>
                          </a:solidFill>
                          <a:effectLst/>
                          <a:latin typeface="IBM Plex Sans" panose="020B0503050203000203" pitchFamily="34" charset="0"/>
                          <a:cs typeface="Calibri Light" panose="020F0302020204030204" pitchFamily="34" charset="0"/>
                        </a:rPr>
                        <a:t>, booking an appointment at the government customer office</a:t>
                      </a:r>
                      <a:r>
                        <a:rPr lang="hu-HU" sz="1600" b="0" i="0" dirty="0">
                          <a:solidFill>
                            <a:srgbClr val="2C2879"/>
                          </a:solidFill>
                          <a:effectLst/>
                          <a:latin typeface="IBM Plex Sans" panose="020B0503050203000203" pitchFamily="34" charset="0"/>
                          <a:cs typeface="Calibri Light" panose="020F0302020204030204" pitchFamily="34" charset="0"/>
                        </a:rPr>
                        <a:t>)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hu-HU" sz="1600" b="0" i="0" dirty="0">
                          <a:solidFill>
                            <a:srgbClr val="2C2879"/>
                          </a:solidFill>
                          <a:effectLst/>
                          <a:latin typeface="IBM Plex Sans" panose="020B0503050203000203" pitchFamily="34" charset="0"/>
                          <a:cs typeface="Calibri Light" panose="020F0302020204030204" pitchFamily="34" charset="0"/>
                        </a:rPr>
                        <a:t>s</a:t>
                      </a:r>
                      <a:r>
                        <a:rPr lang="en-US" sz="1600" b="0" i="0" dirty="0" err="1">
                          <a:solidFill>
                            <a:srgbClr val="2C2879"/>
                          </a:solidFill>
                          <a:effectLst/>
                          <a:latin typeface="IBM Plex Sans" panose="020B0503050203000203" pitchFamily="34" charset="0"/>
                          <a:cs typeface="Calibri Light" panose="020F0302020204030204" pitchFamily="34" charset="0"/>
                        </a:rPr>
                        <a:t>ecure</a:t>
                      </a:r>
                      <a:r>
                        <a:rPr lang="en-US" sz="1600" b="0" i="0" dirty="0">
                          <a:solidFill>
                            <a:srgbClr val="2C2879"/>
                          </a:solidFill>
                          <a:effectLst/>
                          <a:latin typeface="IBM Plex Sans" panose="020B0503050203000203" pitchFamily="34" charset="0"/>
                          <a:cs typeface="Calibri Light" panose="020F0302020204030204" pitchFamily="34" charset="0"/>
                        </a:rPr>
                        <a:t> digital identification and signature</a:t>
                      </a:r>
                      <a:endParaRPr lang="x-none" sz="1600" b="0" i="0" dirty="0">
                        <a:solidFill>
                          <a:srgbClr val="2C2879"/>
                        </a:solidFill>
                        <a:latin typeface="IBM Plex Sans" panose="020B0503050203000203" pitchFamily="34" charset="0"/>
                        <a:cs typeface="Calibri Light" panose="020F0302020204030204" pitchFamily="34" charset="0"/>
                      </a:endParaRPr>
                    </a:p>
                  </a:txBody>
                  <a:tcPr marL="683550" marR="91380" marT="169089" marB="169089">
                    <a:lnL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91449449"/>
                  </a:ext>
                </a:extLst>
              </a:tr>
              <a:tr h="581857">
                <a:tc>
                  <a:txBody>
                    <a:bodyPr/>
                    <a:lstStyle/>
                    <a:p>
                      <a:r>
                        <a:rPr lang="en-US" sz="1600" b="0" i="0" noProof="0">
                          <a:solidFill>
                            <a:srgbClr val="2C2879"/>
                          </a:solidFill>
                          <a:latin typeface="IBM Plex Sans" panose="020B0503050203000203" pitchFamily="34" charset="0"/>
                          <a:cs typeface="Calibri Light" panose="020F0302020204030204" pitchFamily="34" charset="0"/>
                        </a:rPr>
                        <a:t>How many users are expected? </a:t>
                      </a:r>
                      <a:endParaRPr lang="hu-HU" sz="1600" b="0" i="0" noProof="0">
                        <a:solidFill>
                          <a:srgbClr val="2C2879"/>
                        </a:solidFill>
                        <a:latin typeface="IBM Plex Sans" panose="020B0503050203000203" pitchFamily="34" charset="0"/>
                        <a:cs typeface="Calibri Light" panose="020F0302020204030204" pitchFamily="34" charset="0"/>
                      </a:endParaRPr>
                    </a:p>
                  </a:txBody>
                  <a:tcPr marL="287811" marR="91380" marT="169089" marB="169089">
                    <a:lnR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b="0" i="0">
                          <a:solidFill>
                            <a:srgbClr val="2C2879"/>
                          </a:solidFill>
                          <a:latin typeface="IBM Plex Sans" panose="020B0503050203000203" pitchFamily="34" charset="0"/>
                          <a:cs typeface="Calibri Light" panose="020F0302020204030204" pitchFamily="34" charset="0"/>
                        </a:rPr>
                        <a:t>400.000</a:t>
                      </a:r>
                      <a:endParaRPr lang="x-none" sz="1600" b="0" i="0">
                        <a:solidFill>
                          <a:srgbClr val="2C2879"/>
                        </a:solidFill>
                        <a:latin typeface="IBM Plex Sans" panose="020B0503050203000203" pitchFamily="34" charset="0"/>
                        <a:cs typeface="Calibri Light" panose="020F0302020204030204" pitchFamily="34" charset="0"/>
                      </a:endParaRPr>
                    </a:p>
                  </a:txBody>
                  <a:tcPr marL="683550" marR="91380" marT="169089" marB="169089">
                    <a:lnL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77299195"/>
                  </a:ext>
                </a:extLst>
              </a:tr>
              <a:tr h="825536">
                <a:tc>
                  <a:txBody>
                    <a:bodyPr/>
                    <a:lstStyle/>
                    <a:p>
                      <a:r>
                        <a:rPr lang="en-US" sz="1600" b="0" i="0" noProof="0" dirty="0">
                          <a:solidFill>
                            <a:srgbClr val="2C2879"/>
                          </a:solidFill>
                          <a:latin typeface="IBM Plex Sans" panose="020B0503050203000203" pitchFamily="34" charset="0"/>
                          <a:cs typeface="Calibri Light" panose="020F0302020204030204" pitchFamily="34" charset="0"/>
                        </a:rPr>
                        <a:t>What does the public </a:t>
                      </a:r>
                      <a:r>
                        <a:rPr lang="hu-HU" sz="1600" b="0" i="0" noProof="0" dirty="0" err="1" smtClean="0">
                          <a:solidFill>
                            <a:srgbClr val="2C2879"/>
                          </a:solidFill>
                          <a:latin typeface="IBM Plex Sans" panose="020B0503050203000203" pitchFamily="34" charset="0"/>
                          <a:cs typeface="Calibri Light" panose="020F0302020204030204" pitchFamily="34" charset="0"/>
                        </a:rPr>
                        <a:t>administration</a:t>
                      </a:r>
                      <a:r>
                        <a:rPr lang="hu-HU" sz="1600" b="0" i="0" baseline="0" noProof="0" dirty="0" smtClean="0">
                          <a:solidFill>
                            <a:srgbClr val="2C2879"/>
                          </a:solidFill>
                          <a:latin typeface="IBM Plex Sans" panose="020B0503050203000203" pitchFamily="34" charset="0"/>
                          <a:cs typeface="Calibri Light" panose="020F0302020204030204" pitchFamily="34" charset="0"/>
                        </a:rPr>
                        <a:t> </a:t>
                      </a:r>
                      <a:r>
                        <a:rPr lang="en-US" sz="1600" b="0" i="0" noProof="0" dirty="0" smtClean="0">
                          <a:solidFill>
                            <a:srgbClr val="2C2879"/>
                          </a:solidFill>
                          <a:latin typeface="IBM Plex Sans" panose="020B0503050203000203" pitchFamily="34" charset="0"/>
                          <a:cs typeface="Calibri Light" panose="020F0302020204030204" pitchFamily="34" charset="0"/>
                        </a:rPr>
                        <a:t> </a:t>
                      </a:r>
                      <a:r>
                        <a:rPr lang="en-US" sz="1600" b="0" i="0" noProof="0" dirty="0">
                          <a:solidFill>
                            <a:srgbClr val="2C2879"/>
                          </a:solidFill>
                          <a:latin typeface="IBM Plex Sans" panose="020B0503050203000203" pitchFamily="34" charset="0"/>
                          <a:cs typeface="Calibri Light" panose="020F0302020204030204" pitchFamily="34" charset="0"/>
                        </a:rPr>
                        <a:t>do?</a:t>
                      </a:r>
                      <a:endParaRPr lang="hu-HU" sz="1600" b="0" i="0" noProof="0" dirty="0">
                        <a:solidFill>
                          <a:srgbClr val="2C2879"/>
                        </a:solidFill>
                        <a:latin typeface="IBM Plex Sans" panose="020B0503050203000203" pitchFamily="34" charset="0"/>
                        <a:cs typeface="Calibri Light" panose="020F0302020204030204" pitchFamily="34" charset="0"/>
                      </a:endParaRPr>
                    </a:p>
                  </a:txBody>
                  <a:tcPr marL="287811" marR="91380" marT="169089" marB="169089">
                    <a:lnR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600" b="0" i="0" kern="1200" dirty="0">
                          <a:solidFill>
                            <a:srgbClr val="2C2879"/>
                          </a:solidFill>
                          <a:effectLst/>
                          <a:latin typeface="IBM Plex Sans" panose="020B0503050203000203" pitchFamily="34" charset="0"/>
                          <a:ea typeface="+mn-ea"/>
                          <a:cs typeface="Calibri Light" panose="020F0302020204030204" pitchFamily="34" charset="0"/>
                        </a:rPr>
                        <a:t>Creating design and technological standards guarantees a consistent appearance and usability</a:t>
                      </a:r>
                      <a:endParaRPr lang="hu-HU" sz="1600" b="0" i="0" kern="1200" noProof="0" dirty="0">
                        <a:solidFill>
                          <a:srgbClr val="2C2879"/>
                        </a:solidFill>
                        <a:effectLst/>
                        <a:latin typeface="IBM Plex Sans" panose="020B0503050203000203" pitchFamily="34" charset="0"/>
                        <a:ea typeface="+mn-ea"/>
                        <a:cs typeface="Calibri Light" panose="020F0302020204030204" pitchFamily="34" charset="0"/>
                      </a:endParaRPr>
                    </a:p>
                  </a:txBody>
                  <a:tcPr marL="683550" marR="91380" marT="169089" marB="169089">
                    <a:lnL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8823241"/>
                  </a:ext>
                </a:extLst>
              </a:tr>
            </a:tbl>
          </a:graphicData>
        </a:graphic>
      </p:graphicFrame>
      <p:pic>
        <p:nvPicPr>
          <p:cNvPr id="12" name="Picture 11">
            <a:extLst>
              <a:ext uri="{FF2B5EF4-FFF2-40B4-BE49-F238E27FC236}">
                <a16:creationId xmlns:a16="http://schemas.microsoft.com/office/drawing/2014/main" id="{ACB280C1-BC82-B415-5E22-A0E41DDE35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74256" y="2282352"/>
            <a:ext cx="287811" cy="36695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8F35B4A-7D3A-6D7B-4B03-6B6DEFC80D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58220" y="4611772"/>
            <a:ext cx="287811" cy="28781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931E9CD-6085-7909-5484-43D3A8B254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74256" y="5256369"/>
            <a:ext cx="287811" cy="287811"/>
          </a:xfrm>
          <a:prstGeom prst="rect">
            <a:avLst/>
          </a:prstGeom>
        </p:spPr>
      </p:pic>
      <p:sp>
        <p:nvSpPr>
          <p:cNvPr id="3" name="Cím 1">
            <a:extLst>
              <a:ext uri="{FF2B5EF4-FFF2-40B4-BE49-F238E27FC236}">
                <a16:creationId xmlns:a16="http://schemas.microsoft.com/office/drawing/2014/main" id="{7A15E35B-AC70-5A1F-926E-8908ECD58BEC}"/>
              </a:ext>
            </a:extLst>
          </p:cNvPr>
          <p:cNvSpPr txBox="1">
            <a:spLocks/>
          </p:cNvSpPr>
          <p:nvPr/>
        </p:nvSpPr>
        <p:spPr>
          <a:xfrm>
            <a:off x="483623" y="693868"/>
            <a:ext cx="8933093" cy="86400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u-HU" dirty="0" err="1"/>
              <a:t>timing</a:t>
            </a:r>
            <a:r>
              <a:rPr lang="hu-HU" dirty="0"/>
              <a:t> 2024</a:t>
            </a:r>
          </a:p>
        </p:txBody>
      </p:sp>
    </p:spTree>
    <p:extLst>
      <p:ext uri="{BB962C8B-B14F-4D97-AF65-F5344CB8AC3E}">
        <p14:creationId xmlns:p14="http://schemas.microsoft.com/office/powerpoint/2010/main" val="1197390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Table 5">
            <a:extLst>
              <a:ext uri="{FF2B5EF4-FFF2-40B4-BE49-F238E27FC236}">
                <a16:creationId xmlns:a16="http://schemas.microsoft.com/office/drawing/2014/main" id="{D2228CE3-3985-A63A-0631-B44A2ADF0A5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04493682"/>
              </p:ext>
            </p:extLst>
          </p:nvPr>
        </p:nvGraphicFramePr>
        <p:xfrm>
          <a:off x="483623" y="1557868"/>
          <a:ext cx="10148960" cy="430026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499267">
                  <a:extLst>
                    <a:ext uri="{9D8B030D-6E8A-4147-A177-3AD203B41FA5}">
                      <a16:colId xmlns:a16="http://schemas.microsoft.com/office/drawing/2014/main" val="2842184979"/>
                    </a:ext>
                  </a:extLst>
                </a:gridCol>
                <a:gridCol w="6649693">
                  <a:extLst>
                    <a:ext uri="{9D8B030D-6E8A-4147-A177-3AD203B41FA5}">
                      <a16:colId xmlns:a16="http://schemas.microsoft.com/office/drawing/2014/main" val="825861474"/>
                    </a:ext>
                  </a:extLst>
                </a:gridCol>
              </a:tblGrid>
              <a:tr h="603487">
                <a:tc>
                  <a:txBody>
                    <a:bodyPr/>
                    <a:lstStyle/>
                    <a:p>
                      <a:r>
                        <a:rPr lang="hu-HU" sz="1800" b="1" dirty="0">
                          <a:solidFill>
                            <a:schemeClr val="bg1"/>
                          </a:solidFill>
                          <a:latin typeface="IBM Plex Sans" panose="020B0503050203000203" pitchFamily="34" charset="0"/>
                        </a:rPr>
                        <a:t>Timing</a:t>
                      </a:r>
                      <a:endParaRPr lang="x-none" sz="1800" b="1" dirty="0">
                        <a:solidFill>
                          <a:schemeClr val="bg1"/>
                        </a:solidFill>
                        <a:latin typeface="IBM Plex Sans" panose="020B0503050203000203" pitchFamily="34" charset="0"/>
                      </a:endParaRPr>
                    </a:p>
                  </a:txBody>
                  <a:tcPr marL="287811" marR="91380" marT="45690" marB="45690" anchor="ctr"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456AF6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x-none" sz="1800" b="1" dirty="0">
                          <a:solidFill>
                            <a:schemeClr val="bg1"/>
                          </a:solidFill>
                          <a:latin typeface="IBM Plex Sans" panose="020B0503050203000203" pitchFamily="34" charset="0"/>
                        </a:rPr>
                        <a:t>2025</a:t>
                      </a:r>
                    </a:p>
                  </a:txBody>
                  <a:tcPr marL="287811" marR="91380" marT="45690" marB="4569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456A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01960549"/>
                  </a:ext>
                </a:extLst>
              </a:tr>
              <a:tr h="2269719">
                <a:tc>
                  <a:txBody>
                    <a:bodyPr/>
                    <a:lstStyle/>
                    <a:p>
                      <a:r>
                        <a:rPr lang="en-US" sz="1600" b="0" i="0" dirty="0">
                          <a:solidFill>
                            <a:srgbClr val="2C2879"/>
                          </a:solidFill>
                          <a:latin typeface="IBM Plex Sans" panose="020B0503050203000203" pitchFamily="34" charset="0"/>
                          <a:cs typeface="Calibri Light"/>
                        </a:rPr>
                        <a:t>What </a:t>
                      </a:r>
                      <a:r>
                        <a:rPr lang="hu-HU" sz="1600" b="0" i="0" dirty="0">
                          <a:solidFill>
                            <a:srgbClr val="2C2879"/>
                          </a:solidFill>
                          <a:latin typeface="IBM Plex Sans" panose="020B0503050203000203" pitchFamily="34" charset="0"/>
                          <a:cs typeface="Calibri Light"/>
                        </a:rPr>
                        <a:t>is </a:t>
                      </a:r>
                      <a:r>
                        <a:rPr lang="hu-HU" sz="1600" b="0" i="0" dirty="0" err="1">
                          <a:solidFill>
                            <a:srgbClr val="2C2879"/>
                          </a:solidFill>
                          <a:latin typeface="IBM Plex Sans" panose="020B0503050203000203" pitchFamily="34" charset="0"/>
                          <a:cs typeface="Calibri Light"/>
                        </a:rPr>
                        <a:t>available</a:t>
                      </a:r>
                      <a:r>
                        <a:rPr lang="hu-HU" sz="1600" b="0" i="0" dirty="0">
                          <a:solidFill>
                            <a:srgbClr val="2C2879"/>
                          </a:solidFill>
                          <a:latin typeface="IBM Plex Sans" panose="020B0503050203000203" pitchFamily="34" charset="0"/>
                          <a:cs typeface="Calibri Light"/>
                        </a:rPr>
                        <a:t> </a:t>
                      </a:r>
                      <a:r>
                        <a:rPr lang="hu-HU" sz="1600" b="0" i="0" dirty="0" err="1">
                          <a:solidFill>
                            <a:srgbClr val="2C2879"/>
                          </a:solidFill>
                          <a:latin typeface="IBM Plex Sans" panose="020B0503050203000203" pitchFamily="34" charset="0"/>
                          <a:cs typeface="Calibri Light"/>
                        </a:rPr>
                        <a:t>to</a:t>
                      </a:r>
                      <a:r>
                        <a:rPr lang="hu-HU" sz="1600" b="0" i="0" dirty="0">
                          <a:solidFill>
                            <a:srgbClr val="2C2879"/>
                          </a:solidFill>
                          <a:latin typeface="IBM Plex Sans" panose="020B0503050203000203" pitchFamily="34" charset="0"/>
                          <a:cs typeface="Calibri Light"/>
                        </a:rPr>
                        <a:t> </a:t>
                      </a:r>
                      <a:r>
                        <a:rPr lang="hu-HU" sz="1600" b="0" i="0" dirty="0" err="1">
                          <a:solidFill>
                            <a:srgbClr val="2C2879"/>
                          </a:solidFill>
                          <a:latin typeface="IBM Plex Sans" panose="020B0503050203000203" pitchFamily="34" charset="0"/>
                          <a:cs typeface="Calibri Light"/>
                        </a:rPr>
                        <a:t>citizens</a:t>
                      </a:r>
                      <a:r>
                        <a:rPr lang="hu-HU" sz="1600" b="0" i="0" dirty="0">
                          <a:solidFill>
                            <a:srgbClr val="2C2879"/>
                          </a:solidFill>
                          <a:latin typeface="IBM Plex Sans" panose="020B0503050203000203" pitchFamily="34" charset="0"/>
                          <a:cs typeface="Calibri Light"/>
                        </a:rPr>
                        <a:t>?</a:t>
                      </a:r>
                      <a:endParaRPr lang="x-none" sz="1600" b="0" i="0" dirty="0">
                        <a:solidFill>
                          <a:srgbClr val="2C2879"/>
                        </a:solidFill>
                        <a:latin typeface="IBM Plex Sans" panose="020B0503050203000203" pitchFamily="34" charset="0"/>
                        <a:cs typeface="Calibri Light"/>
                      </a:endParaRPr>
                    </a:p>
                  </a:txBody>
                  <a:tcPr marL="287811" marR="91380" marT="169089" marB="169089">
                    <a:lnR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0" i="0" noProof="0" dirty="0">
                          <a:solidFill>
                            <a:srgbClr val="2C2879"/>
                          </a:solidFill>
                          <a:effectLst/>
                          <a:latin typeface="IBM Plex Sans" panose="020B0503050203000203" pitchFamily="34" charset="0"/>
                          <a:cs typeface="Calibri Light"/>
                        </a:rPr>
                        <a:t>Everyone who has registered for the service will have one ID and can handle cases with it</a:t>
                      </a:r>
                      <a:endParaRPr lang="hu-HU" sz="1600" b="0" i="0" noProof="0" dirty="0">
                        <a:solidFill>
                          <a:srgbClr val="2C2879"/>
                        </a:solidFill>
                        <a:effectLst/>
                        <a:latin typeface="IBM Plex Sans" panose="020B0503050203000203" pitchFamily="34" charset="0"/>
                        <a:cs typeface="Calibri Light"/>
                      </a:endParaRPr>
                    </a:p>
                    <a:p>
                      <a:r>
                        <a:rPr lang="en-US" sz="1600" b="0" i="0" noProof="0" dirty="0" smtClean="0">
                          <a:solidFill>
                            <a:srgbClr val="2C2879"/>
                          </a:solidFill>
                          <a:latin typeface="IBM Plex Sans" panose="020B0503050203000203" pitchFamily="34" charset="0"/>
                          <a:cs typeface="Calibri Light"/>
                        </a:rPr>
                        <a:t>administrative cases</a:t>
                      </a:r>
                      <a:r>
                        <a:rPr lang="hu-HU" sz="1600" b="0" i="0" noProof="0" dirty="0" smtClean="0">
                          <a:solidFill>
                            <a:srgbClr val="2C2879"/>
                          </a:solidFill>
                          <a:latin typeface="IBM Plex Sans" panose="020B0503050203000203" pitchFamily="34" charset="0"/>
                          <a:cs typeface="Calibri Light"/>
                        </a:rPr>
                        <a:t>,</a:t>
                      </a:r>
                      <a:r>
                        <a:rPr lang="en-US" sz="1600" b="0" i="0" noProof="0" dirty="0" smtClean="0">
                          <a:solidFill>
                            <a:srgbClr val="2C2879"/>
                          </a:solidFill>
                          <a:latin typeface="IBM Plex Sans" panose="020B0503050203000203" pitchFamily="34" charset="0"/>
                          <a:cs typeface="Calibri Light"/>
                        </a:rPr>
                        <a:t> which is </a:t>
                      </a:r>
                      <a:r>
                        <a:rPr lang="hu-HU" sz="1600" b="0" i="0" noProof="0" dirty="0" err="1" smtClean="0">
                          <a:solidFill>
                            <a:srgbClr val="2C2879"/>
                          </a:solidFill>
                          <a:latin typeface="IBM Plex Sans" panose="020B0503050203000203" pitchFamily="34" charset="0"/>
                          <a:cs typeface="Calibri Light"/>
                        </a:rPr>
                        <a:t>above</a:t>
                      </a:r>
                      <a:r>
                        <a:rPr lang="hu-HU" sz="1600" b="0" i="0" noProof="0" dirty="0" smtClean="0">
                          <a:solidFill>
                            <a:srgbClr val="2C2879"/>
                          </a:solidFill>
                          <a:latin typeface="IBM Plex Sans" panose="020B0503050203000203" pitchFamily="34" charset="0"/>
                          <a:cs typeface="Calibri Light"/>
                        </a:rPr>
                        <a:t> </a:t>
                      </a:r>
                      <a:r>
                        <a:rPr lang="en-US" sz="1600" b="0" i="0" noProof="0" dirty="0" smtClean="0">
                          <a:solidFill>
                            <a:srgbClr val="2C2879"/>
                          </a:solidFill>
                          <a:latin typeface="IBM Plex Sans" panose="020B0503050203000203" pitchFamily="34" charset="0"/>
                          <a:cs typeface="Calibri Light"/>
                        </a:rPr>
                        <a:t>10,000 cases per year, can</a:t>
                      </a:r>
                      <a:r>
                        <a:rPr lang="hu-HU" sz="1600" b="0" i="0" noProof="0" dirty="0" smtClean="0">
                          <a:solidFill>
                            <a:srgbClr val="2C2879"/>
                          </a:solidFill>
                          <a:latin typeface="IBM Plex Sans" panose="020B0503050203000203" pitchFamily="34" charset="0"/>
                          <a:cs typeface="Calibri Light"/>
                        </a:rPr>
                        <a:t> </a:t>
                      </a:r>
                      <a:r>
                        <a:rPr lang="hu-HU" sz="1600" b="0" i="0" noProof="0" dirty="0">
                          <a:solidFill>
                            <a:srgbClr val="2C2879"/>
                          </a:solidFill>
                          <a:latin typeface="IBM Plex Sans" panose="020B0503050203000203" pitchFamily="34" charset="0"/>
                          <a:cs typeface="Calibri Light"/>
                        </a:rPr>
                        <a:t>be</a:t>
                      </a:r>
                      <a:r>
                        <a:rPr lang="en-US" sz="1600" b="0" i="0" noProof="0" dirty="0">
                          <a:solidFill>
                            <a:srgbClr val="2C2879"/>
                          </a:solidFill>
                          <a:latin typeface="IBM Plex Sans" panose="020B0503050203000203" pitchFamily="34" charset="0"/>
                          <a:cs typeface="Calibri Light"/>
                        </a:rPr>
                        <a:t> manage</a:t>
                      </a:r>
                      <a:r>
                        <a:rPr lang="hu-HU" sz="1600" b="0" i="0" noProof="0" dirty="0">
                          <a:solidFill>
                            <a:srgbClr val="2C2879"/>
                          </a:solidFill>
                          <a:latin typeface="IBM Plex Sans" panose="020B0503050203000203" pitchFamily="34" charset="0"/>
                          <a:cs typeface="Calibri Light"/>
                        </a:rPr>
                        <a:t>d</a:t>
                      </a:r>
                      <a:r>
                        <a:rPr lang="en-US" sz="1600" b="0" i="0" noProof="0" dirty="0">
                          <a:solidFill>
                            <a:srgbClr val="2C2879"/>
                          </a:solidFill>
                          <a:latin typeface="IBM Plex Sans" panose="020B0503050203000203" pitchFamily="34" charset="0"/>
                          <a:cs typeface="Calibri Light"/>
                        </a:rPr>
                        <a:t> </a:t>
                      </a:r>
                      <a:r>
                        <a:rPr lang="en-US" sz="1600" b="0" i="0" noProof="0" dirty="0" smtClean="0">
                          <a:solidFill>
                            <a:srgbClr val="2C2879"/>
                          </a:solidFill>
                          <a:latin typeface="IBM Plex Sans" panose="020B0503050203000203" pitchFamily="34" charset="0"/>
                          <a:cs typeface="Calibri Light"/>
                        </a:rPr>
                        <a:t>digitally</a:t>
                      </a:r>
                      <a:endParaRPr lang="hu-HU" sz="1600" b="0" i="0" noProof="0" dirty="0">
                        <a:solidFill>
                          <a:srgbClr val="2C2879"/>
                        </a:solidFill>
                        <a:latin typeface="IBM Plex Sans" panose="020B0503050203000203" pitchFamily="34" charset="0"/>
                        <a:cs typeface="Calibri Light"/>
                      </a:endParaRPr>
                    </a:p>
                    <a:p>
                      <a:r>
                        <a:rPr lang="en-US" sz="1600" b="0" i="0" kern="1200" dirty="0" smtClean="0">
                          <a:solidFill>
                            <a:srgbClr val="2C2879"/>
                          </a:solidFill>
                          <a:latin typeface="IBM Plex Sans" panose="020B0503050203000203" pitchFamily="34" charset="0"/>
                          <a:ea typeface="+mn-ea"/>
                          <a:cs typeface="Calibri Light"/>
                        </a:rPr>
                        <a:t>One pilot </a:t>
                      </a:r>
                      <a:r>
                        <a:rPr lang="en-US" sz="1600" b="0" i="0" kern="1200" dirty="0">
                          <a:solidFill>
                            <a:srgbClr val="2C2879"/>
                          </a:solidFill>
                          <a:latin typeface="IBM Plex Sans" panose="020B0503050203000203" pitchFamily="34" charset="0"/>
                          <a:ea typeface="+mn-ea"/>
                          <a:cs typeface="Calibri Light"/>
                        </a:rPr>
                        <a:t>significant life </a:t>
                      </a:r>
                      <a:r>
                        <a:rPr lang="en-US" sz="1600" b="0" i="0" kern="1200" dirty="0" smtClean="0">
                          <a:solidFill>
                            <a:srgbClr val="2C2879"/>
                          </a:solidFill>
                          <a:latin typeface="IBM Plex Sans" panose="020B0503050203000203" pitchFamily="34" charset="0"/>
                          <a:ea typeface="+mn-ea"/>
                          <a:cs typeface="Calibri Light"/>
                        </a:rPr>
                        <a:t>event </a:t>
                      </a:r>
                      <a:r>
                        <a:rPr lang="en-US" sz="1600" b="0" i="0" kern="1200" dirty="0">
                          <a:solidFill>
                            <a:srgbClr val="2C2879"/>
                          </a:solidFill>
                          <a:latin typeface="IBM Plex Sans" panose="020B0503050203000203" pitchFamily="34" charset="0"/>
                          <a:ea typeface="+mn-ea"/>
                          <a:cs typeface="Calibri Light"/>
                        </a:rPr>
                        <a:t>can be entirely managed through mobile devices, such as purchasing a car or giving birth</a:t>
                      </a:r>
                      <a:endParaRPr lang="hu-HU" sz="1600" b="0" i="0" kern="1200" dirty="0">
                        <a:solidFill>
                          <a:srgbClr val="2C2879"/>
                        </a:solidFill>
                        <a:latin typeface="IBM Plex Sans" panose="020B0503050203000203" pitchFamily="34" charset="0"/>
                        <a:ea typeface="+mn-ea"/>
                        <a:cs typeface="Calibri Light"/>
                      </a:endParaRPr>
                    </a:p>
                    <a:p>
                      <a:r>
                        <a:rPr lang="en-US" sz="1600" b="0" i="0" kern="1200" dirty="0">
                          <a:solidFill>
                            <a:srgbClr val="2C2879"/>
                          </a:solidFill>
                          <a:latin typeface="IBM Plex Sans" panose="020B0503050203000203" pitchFamily="34" charset="0"/>
                          <a:ea typeface="+mn-ea"/>
                          <a:cs typeface="Calibri Light"/>
                        </a:rPr>
                        <a:t>Digital identification and signatures can be utilized for market services</a:t>
                      </a:r>
                      <a:endParaRPr lang="hu-HU" sz="1600" b="0" i="0" kern="1200" noProof="0" dirty="0">
                        <a:solidFill>
                          <a:srgbClr val="2C2879"/>
                        </a:solidFill>
                        <a:latin typeface="IBM Plex Sans" panose="020B0503050203000203" pitchFamily="34" charset="0"/>
                        <a:ea typeface="+mn-ea"/>
                        <a:cs typeface="Calibri Light"/>
                      </a:endParaRPr>
                    </a:p>
                  </a:txBody>
                  <a:tcPr marL="683550" marR="91380" marT="169089" marB="169089">
                    <a:lnL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91449449"/>
                  </a:ext>
                </a:extLst>
              </a:tr>
              <a:tr h="579620">
                <a:tc>
                  <a:txBody>
                    <a:bodyPr/>
                    <a:lstStyle/>
                    <a:p>
                      <a:r>
                        <a:rPr lang="en-US" sz="1600" b="0" i="0" noProof="0" dirty="0">
                          <a:solidFill>
                            <a:srgbClr val="2C2879"/>
                          </a:solidFill>
                          <a:latin typeface="IBM Plex Sans" panose="020B0503050203000203" pitchFamily="34" charset="0"/>
                          <a:cs typeface="Calibri Light"/>
                        </a:rPr>
                        <a:t>How many users are expected? </a:t>
                      </a:r>
                      <a:endParaRPr lang="hu-HU" sz="1600" b="0" i="0" noProof="0">
                        <a:solidFill>
                          <a:srgbClr val="2C2879"/>
                        </a:solidFill>
                        <a:latin typeface="IBM Plex Sans" panose="020B0503050203000203" pitchFamily="34" charset="0"/>
                        <a:cs typeface="Calibri Light" panose="020F0302020204030204" pitchFamily="34" charset="0"/>
                      </a:endParaRPr>
                    </a:p>
                  </a:txBody>
                  <a:tcPr marL="287811" marR="91380" marT="169089" marB="169089">
                    <a:lnR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b="0" i="0" dirty="0">
                          <a:solidFill>
                            <a:srgbClr val="2C2879"/>
                          </a:solidFill>
                          <a:latin typeface="IBM Plex Sans" panose="020B0503050203000203" pitchFamily="34" charset="0"/>
                          <a:cs typeface="Calibri Light"/>
                        </a:rPr>
                        <a:t>2.000.000</a:t>
                      </a:r>
                      <a:endParaRPr lang="x-none" sz="1600" b="0" i="0" dirty="0">
                        <a:solidFill>
                          <a:srgbClr val="2C2879"/>
                        </a:solidFill>
                        <a:latin typeface="IBM Plex Sans" panose="020B0503050203000203" pitchFamily="34" charset="0"/>
                        <a:cs typeface="Calibri Light"/>
                      </a:endParaRPr>
                    </a:p>
                  </a:txBody>
                  <a:tcPr marL="683550" marR="91380" marT="169089" marB="169089">
                    <a:lnL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77299195"/>
                  </a:ext>
                </a:extLst>
              </a:tr>
              <a:tr h="821063">
                <a:tc>
                  <a:txBody>
                    <a:bodyPr/>
                    <a:lstStyle/>
                    <a:p>
                      <a:r>
                        <a:rPr lang="en-US" sz="1600" b="0" i="0" noProof="0" dirty="0">
                          <a:solidFill>
                            <a:srgbClr val="2C2879"/>
                          </a:solidFill>
                          <a:latin typeface="IBM Plex Sans" panose="020B0503050203000203" pitchFamily="34" charset="0"/>
                          <a:cs typeface="Calibri Light"/>
                        </a:rPr>
                        <a:t>What does the public administration do?</a:t>
                      </a:r>
                      <a:endParaRPr lang="hu-HU" sz="1600" b="0" i="0" noProof="0" dirty="0">
                        <a:solidFill>
                          <a:srgbClr val="2C2879"/>
                        </a:solidFill>
                        <a:latin typeface="IBM Plex Sans" panose="020B0503050203000203" pitchFamily="34" charset="0"/>
                        <a:cs typeface="Calibri Light"/>
                      </a:endParaRPr>
                    </a:p>
                  </a:txBody>
                  <a:tcPr marL="287811" marR="91380" marT="169089" marB="169089">
                    <a:lnR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600" b="0" i="0" kern="1200" dirty="0">
                          <a:solidFill>
                            <a:srgbClr val="2C2879"/>
                          </a:solidFill>
                          <a:effectLst/>
                          <a:latin typeface="IBM Plex Sans" panose="020B0503050203000203" pitchFamily="34" charset="0"/>
                          <a:ea typeface="+mn-ea"/>
                          <a:cs typeface="Calibri Light"/>
                        </a:rPr>
                        <a:t>It processes </a:t>
                      </a:r>
                      <a:r>
                        <a:rPr lang="hu-HU" sz="1600" b="0" i="0" kern="1200" dirty="0">
                          <a:solidFill>
                            <a:srgbClr val="2C2879"/>
                          </a:solidFill>
                          <a:effectLst/>
                          <a:latin typeface="IBM Plex Sans" panose="020B0503050203000203" pitchFamily="34" charset="0"/>
                          <a:ea typeface="+mn-ea"/>
                          <a:cs typeface="Calibri Light"/>
                        </a:rPr>
                        <a:t>and </a:t>
                      </a:r>
                      <a:r>
                        <a:rPr lang="hu-HU" sz="1600" b="0" i="0" kern="1200" dirty="0" err="1">
                          <a:solidFill>
                            <a:srgbClr val="2C2879"/>
                          </a:solidFill>
                          <a:effectLst/>
                          <a:latin typeface="IBM Plex Sans" panose="020B0503050203000203" pitchFamily="34" charset="0"/>
                          <a:ea typeface="+mn-ea"/>
                          <a:cs typeface="Calibri Light"/>
                        </a:rPr>
                        <a:t>accepts</a:t>
                      </a:r>
                      <a:r>
                        <a:rPr lang="hu-HU" sz="1600" b="0" i="0" kern="1200" dirty="0">
                          <a:solidFill>
                            <a:srgbClr val="2C2879"/>
                          </a:solidFill>
                          <a:effectLst/>
                          <a:latin typeface="IBM Plex Sans" panose="020B0503050203000203" pitchFamily="34" charset="0"/>
                          <a:ea typeface="+mn-ea"/>
                          <a:cs typeface="Calibri Light"/>
                        </a:rPr>
                        <a:t> </a:t>
                      </a:r>
                      <a:r>
                        <a:rPr lang="en-US" sz="1600" b="0" i="0" kern="1200" dirty="0">
                          <a:solidFill>
                            <a:srgbClr val="2C2879"/>
                          </a:solidFill>
                          <a:effectLst/>
                          <a:latin typeface="IBM Plex Sans" panose="020B0503050203000203" pitchFamily="34" charset="0"/>
                          <a:ea typeface="+mn-ea"/>
                          <a:cs typeface="Calibri Light"/>
                        </a:rPr>
                        <a:t>all requests digitally</a:t>
                      </a:r>
                      <a:endParaRPr lang="hu-HU" sz="1600" b="0" i="0" kern="1200" noProof="0" dirty="0">
                        <a:solidFill>
                          <a:srgbClr val="2C2879"/>
                        </a:solidFill>
                        <a:effectLst/>
                        <a:latin typeface="IBM Plex Sans" panose="020B0503050203000203" pitchFamily="34" charset="0"/>
                        <a:ea typeface="+mn-ea"/>
                        <a:cs typeface="Calibri Light"/>
                      </a:endParaRPr>
                    </a:p>
                  </a:txBody>
                  <a:tcPr marL="683550" marR="91380" marT="169089" marB="169089">
                    <a:lnL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8823241"/>
                  </a:ext>
                </a:extLst>
              </a:tr>
            </a:tbl>
          </a:graphicData>
        </a:graphic>
      </p:graphicFrame>
      <p:pic>
        <p:nvPicPr>
          <p:cNvPr id="12" name="Picture 11">
            <a:extLst>
              <a:ext uri="{FF2B5EF4-FFF2-40B4-BE49-F238E27FC236}">
                <a16:creationId xmlns:a16="http://schemas.microsoft.com/office/drawing/2014/main" id="{ACB280C1-BC82-B415-5E22-A0E41DDE35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13877" y="2346628"/>
            <a:ext cx="287811" cy="36695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8F35B4A-7D3A-6D7B-4B03-6B6DEFC80D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95945" y="4606981"/>
            <a:ext cx="287811" cy="28781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931E9CD-6085-7909-5484-43D3A8B254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12137" y="5203448"/>
            <a:ext cx="287811" cy="28781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83470A9-7FA5-6BCF-A74F-79D5DC9832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13877" y="2815551"/>
            <a:ext cx="287811" cy="36695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4651B16-B0E7-CB40-A36C-CDA4AF33AB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13877" y="3308520"/>
            <a:ext cx="287811" cy="36695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3327B38-8C60-AF7C-8B6C-3C02CF71FF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12137" y="3801489"/>
            <a:ext cx="287811" cy="366958"/>
          </a:xfrm>
          <a:prstGeom prst="rect">
            <a:avLst/>
          </a:prstGeom>
        </p:spPr>
      </p:pic>
      <p:sp>
        <p:nvSpPr>
          <p:cNvPr id="6" name="Cím 1">
            <a:extLst>
              <a:ext uri="{FF2B5EF4-FFF2-40B4-BE49-F238E27FC236}">
                <a16:creationId xmlns:a16="http://schemas.microsoft.com/office/drawing/2014/main" id="{7EDBB625-BE93-5743-E2CF-430DA8452985}"/>
              </a:ext>
            </a:extLst>
          </p:cNvPr>
          <p:cNvSpPr txBox="1">
            <a:spLocks/>
          </p:cNvSpPr>
          <p:nvPr/>
        </p:nvSpPr>
        <p:spPr>
          <a:xfrm>
            <a:off x="483623" y="693868"/>
            <a:ext cx="8933093" cy="864000"/>
          </a:xfrm>
          <a:prstGeom prst="rect">
            <a:avLst/>
          </a:prstGeom>
        </p:spPr>
        <p:txBody>
          <a:bodyPr lIns="91440" tIns="45720" rIns="91440" bIns="4572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u-HU" dirty="0" err="1"/>
              <a:t>timing</a:t>
            </a:r>
            <a:r>
              <a:rPr lang="hu-HU" dirty="0"/>
              <a:t> 2025</a:t>
            </a:r>
          </a:p>
        </p:txBody>
      </p:sp>
    </p:spTree>
    <p:extLst>
      <p:ext uri="{BB962C8B-B14F-4D97-AF65-F5344CB8AC3E}">
        <p14:creationId xmlns:p14="http://schemas.microsoft.com/office/powerpoint/2010/main" val="106923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Table 5">
            <a:extLst>
              <a:ext uri="{FF2B5EF4-FFF2-40B4-BE49-F238E27FC236}">
                <a16:creationId xmlns:a16="http://schemas.microsoft.com/office/drawing/2014/main" id="{D2228CE3-3985-A63A-0631-B44A2ADF0A5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03492929"/>
              </p:ext>
            </p:extLst>
          </p:nvPr>
        </p:nvGraphicFramePr>
        <p:xfrm>
          <a:off x="583589" y="1626501"/>
          <a:ext cx="10148960" cy="332912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499267">
                  <a:extLst>
                    <a:ext uri="{9D8B030D-6E8A-4147-A177-3AD203B41FA5}">
                      <a16:colId xmlns:a16="http://schemas.microsoft.com/office/drawing/2014/main" val="2842184979"/>
                    </a:ext>
                  </a:extLst>
                </a:gridCol>
                <a:gridCol w="6649693">
                  <a:extLst>
                    <a:ext uri="{9D8B030D-6E8A-4147-A177-3AD203B41FA5}">
                      <a16:colId xmlns:a16="http://schemas.microsoft.com/office/drawing/2014/main" val="825861474"/>
                    </a:ext>
                  </a:extLst>
                </a:gridCol>
              </a:tblGrid>
              <a:tr h="607707">
                <a:tc>
                  <a:txBody>
                    <a:bodyPr/>
                    <a:lstStyle/>
                    <a:p>
                      <a:r>
                        <a:rPr lang="hu-HU" sz="1800" b="1" dirty="0">
                          <a:solidFill>
                            <a:schemeClr val="bg1"/>
                          </a:solidFill>
                          <a:latin typeface="IBM Plex Sans" panose="020B0503050203000203" pitchFamily="34" charset="0"/>
                        </a:rPr>
                        <a:t>Timing</a:t>
                      </a:r>
                      <a:endParaRPr lang="x-none" sz="1800" b="1" dirty="0">
                        <a:solidFill>
                          <a:schemeClr val="bg1"/>
                        </a:solidFill>
                        <a:latin typeface="IBM Plex Sans" panose="020B0503050203000203" pitchFamily="34" charset="0"/>
                      </a:endParaRPr>
                    </a:p>
                  </a:txBody>
                  <a:tcPr marL="287811" marR="91380" marT="45690" marB="45690" anchor="ctr"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456AF6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x-none" sz="1800" b="1" dirty="0">
                          <a:solidFill>
                            <a:schemeClr val="bg1"/>
                          </a:solidFill>
                          <a:latin typeface="IBM Plex Sans" panose="020B0503050203000203" pitchFamily="34" charset="0"/>
                        </a:rPr>
                        <a:t>2026</a:t>
                      </a:r>
                    </a:p>
                  </a:txBody>
                  <a:tcPr marL="287811" marR="91380" marT="45690" marB="4569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456A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01960549"/>
                  </a:ext>
                </a:extLst>
              </a:tr>
              <a:tr h="1312895">
                <a:tc>
                  <a:txBody>
                    <a:bodyPr/>
                    <a:lstStyle/>
                    <a:p>
                      <a:r>
                        <a:rPr lang="en-US" sz="1600" b="0" i="0" dirty="0">
                          <a:solidFill>
                            <a:srgbClr val="2C2879"/>
                          </a:solidFill>
                          <a:latin typeface="IBM Plex Sans" panose="020B0503050203000203" pitchFamily="34" charset="0"/>
                          <a:cs typeface="Calibri Light" panose="020F0302020204030204" pitchFamily="34" charset="0"/>
                        </a:rPr>
                        <a:t>What </a:t>
                      </a:r>
                      <a:r>
                        <a:rPr lang="hu-HU" sz="1600" b="0" i="0" dirty="0">
                          <a:solidFill>
                            <a:srgbClr val="2C2879"/>
                          </a:solidFill>
                          <a:latin typeface="IBM Plex Sans" panose="020B0503050203000203" pitchFamily="34" charset="0"/>
                          <a:cs typeface="Calibri Light" panose="020F0302020204030204" pitchFamily="34" charset="0"/>
                        </a:rPr>
                        <a:t>is </a:t>
                      </a:r>
                      <a:r>
                        <a:rPr lang="hu-HU" sz="1600" b="0" i="0" dirty="0" err="1">
                          <a:solidFill>
                            <a:srgbClr val="2C2879"/>
                          </a:solidFill>
                          <a:latin typeface="IBM Plex Sans" panose="020B0503050203000203" pitchFamily="34" charset="0"/>
                          <a:cs typeface="Calibri Light" panose="020F0302020204030204" pitchFamily="34" charset="0"/>
                        </a:rPr>
                        <a:t>available</a:t>
                      </a:r>
                      <a:r>
                        <a:rPr lang="hu-HU" sz="1600" b="0" i="0" dirty="0">
                          <a:solidFill>
                            <a:srgbClr val="2C2879"/>
                          </a:solidFill>
                          <a:latin typeface="IBM Plex Sans" panose="020B0503050203000203" pitchFamily="34" charset="0"/>
                          <a:cs typeface="Calibri Light" panose="020F0302020204030204" pitchFamily="34" charset="0"/>
                        </a:rPr>
                        <a:t> </a:t>
                      </a:r>
                      <a:r>
                        <a:rPr lang="hu-HU" sz="1600" b="0" i="0" dirty="0" err="1">
                          <a:solidFill>
                            <a:srgbClr val="2C2879"/>
                          </a:solidFill>
                          <a:latin typeface="IBM Plex Sans" panose="020B0503050203000203" pitchFamily="34" charset="0"/>
                          <a:cs typeface="Calibri Light" panose="020F0302020204030204" pitchFamily="34" charset="0"/>
                        </a:rPr>
                        <a:t>to</a:t>
                      </a:r>
                      <a:r>
                        <a:rPr lang="hu-HU" sz="1600" b="0" i="0" dirty="0">
                          <a:solidFill>
                            <a:srgbClr val="2C2879"/>
                          </a:solidFill>
                          <a:latin typeface="IBM Plex Sans" panose="020B0503050203000203" pitchFamily="34" charset="0"/>
                          <a:cs typeface="Calibri Light" panose="020F0302020204030204" pitchFamily="34" charset="0"/>
                        </a:rPr>
                        <a:t> </a:t>
                      </a:r>
                      <a:r>
                        <a:rPr lang="hu-HU" sz="1600" b="0" i="0" dirty="0" err="1">
                          <a:solidFill>
                            <a:srgbClr val="2C2879"/>
                          </a:solidFill>
                          <a:latin typeface="IBM Plex Sans" panose="020B0503050203000203" pitchFamily="34" charset="0"/>
                          <a:cs typeface="Calibri Light" panose="020F0302020204030204" pitchFamily="34" charset="0"/>
                        </a:rPr>
                        <a:t>citizens</a:t>
                      </a:r>
                      <a:r>
                        <a:rPr lang="hu-HU" sz="1600" b="0" i="0" dirty="0">
                          <a:solidFill>
                            <a:srgbClr val="2C2879"/>
                          </a:solidFill>
                          <a:latin typeface="IBM Plex Sans" panose="020B0503050203000203" pitchFamily="34" charset="0"/>
                          <a:cs typeface="Calibri Light" panose="020F0302020204030204" pitchFamily="34" charset="0"/>
                        </a:rPr>
                        <a:t>?</a:t>
                      </a:r>
                      <a:endParaRPr lang="x-none" sz="1600" b="0" i="0">
                        <a:solidFill>
                          <a:srgbClr val="2C2879"/>
                        </a:solidFill>
                        <a:latin typeface="IBM Plex Sans" panose="020B0503050203000203" pitchFamily="34" charset="0"/>
                        <a:cs typeface="Calibri Light" panose="020F0302020204030204" pitchFamily="34" charset="0"/>
                      </a:endParaRPr>
                    </a:p>
                  </a:txBody>
                  <a:tcPr marL="287811" marR="91380" marT="169089" marB="169089">
                    <a:lnR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hu-HU" sz="1600" b="0" i="0" kern="1200" dirty="0" err="1">
                          <a:solidFill>
                            <a:srgbClr val="2C2879"/>
                          </a:solidFill>
                          <a:effectLst/>
                          <a:latin typeface="IBM Plex Sans" panose="020B0503050203000203" pitchFamily="34" charset="0"/>
                          <a:ea typeface="+mn-ea"/>
                          <a:cs typeface="Calibri Light" panose="020F0302020204030204" pitchFamily="34" charset="0"/>
                        </a:rPr>
                        <a:t>ePost</a:t>
                      </a:r>
                      <a:r>
                        <a:rPr lang="en-US" sz="1600" b="0" i="0" kern="1200" dirty="0">
                          <a:solidFill>
                            <a:srgbClr val="2C2879"/>
                          </a:solidFill>
                          <a:effectLst/>
                          <a:latin typeface="IBM Plex Sans" panose="020B0503050203000203" pitchFamily="34" charset="0"/>
                          <a:ea typeface="+mn-ea"/>
                          <a:cs typeface="Calibri Light" panose="020F0302020204030204" pitchFamily="34" charset="0"/>
                        </a:rPr>
                        <a:t> account: electronic communication replaces physical mail for letters, warranty cards, and utility bills</a:t>
                      </a:r>
                      <a:endParaRPr lang="hu-HU" sz="1600" b="0" i="0" kern="1200" dirty="0">
                        <a:solidFill>
                          <a:srgbClr val="2C2879"/>
                        </a:solidFill>
                        <a:effectLst/>
                        <a:latin typeface="IBM Plex Sans" panose="020B0503050203000203" pitchFamily="34" charset="0"/>
                        <a:ea typeface="+mn-ea"/>
                        <a:cs typeface="Calibri Light" panose="020F0302020204030204" pitchFamily="34" charset="0"/>
                      </a:endParaRPr>
                    </a:p>
                    <a:p>
                      <a:pPr marL="0" algn="l" defTabSz="914400" rtl="0" eaLnBrk="1" latinLnBrk="0" hangingPunct="1"/>
                      <a:r>
                        <a:rPr lang="hu-HU" sz="1600" b="0" i="0" kern="1200" dirty="0" err="1">
                          <a:solidFill>
                            <a:srgbClr val="2C2879"/>
                          </a:solidFill>
                          <a:effectLst/>
                          <a:latin typeface="IBM Plex Sans" panose="020B0503050203000203" pitchFamily="34" charset="0"/>
                          <a:ea typeface="+mn-ea"/>
                          <a:cs typeface="Calibri Light" panose="020F0302020204030204" pitchFamily="34" charset="0"/>
                        </a:rPr>
                        <a:t>ePayment</a:t>
                      </a:r>
                      <a:r>
                        <a:rPr lang="hu-HU" sz="1600" b="0" i="0" kern="1200" dirty="0">
                          <a:solidFill>
                            <a:srgbClr val="2C2879"/>
                          </a:solidFill>
                          <a:effectLst/>
                          <a:latin typeface="IBM Plex Sans" panose="020B0503050203000203" pitchFamily="34" charset="0"/>
                          <a:ea typeface="+mn-ea"/>
                          <a:cs typeface="Calibri Light" panose="020F0302020204030204" pitchFamily="34" charset="0"/>
                        </a:rPr>
                        <a:t> </a:t>
                      </a:r>
                      <a:r>
                        <a:rPr lang="en-US" sz="1600" b="0" i="0" kern="1200" dirty="0">
                          <a:solidFill>
                            <a:srgbClr val="2C2879"/>
                          </a:solidFill>
                          <a:effectLst/>
                          <a:latin typeface="IBM Plex Sans" panose="020B0503050203000203" pitchFamily="34" charset="0"/>
                          <a:ea typeface="+mn-ea"/>
                          <a:cs typeface="Calibri Light" panose="020F0302020204030204" pitchFamily="34" charset="0"/>
                        </a:rPr>
                        <a:t>enables you to pay for public services and utilities with just a single click</a:t>
                      </a:r>
                      <a:endParaRPr lang="hu-HU" sz="1600" b="0" i="0" kern="1200" dirty="0">
                        <a:solidFill>
                          <a:srgbClr val="2C2879"/>
                        </a:solidFill>
                        <a:effectLst/>
                        <a:latin typeface="IBM Plex Sans" panose="020B0503050203000203" pitchFamily="34" charset="0"/>
                        <a:ea typeface="+mn-ea"/>
                        <a:cs typeface="Calibri Light" panose="020F0302020204030204" pitchFamily="34" charset="0"/>
                      </a:endParaRPr>
                    </a:p>
                  </a:txBody>
                  <a:tcPr marL="683550" marR="91380" marT="169089" marB="169089">
                    <a:lnL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91449449"/>
                  </a:ext>
                </a:extLst>
              </a:tr>
              <a:tr h="581857">
                <a:tc>
                  <a:txBody>
                    <a:bodyPr/>
                    <a:lstStyle/>
                    <a:p>
                      <a:r>
                        <a:rPr lang="en-US" sz="1600" b="0" i="0" noProof="0">
                          <a:solidFill>
                            <a:srgbClr val="2C2879"/>
                          </a:solidFill>
                          <a:latin typeface="IBM Plex Sans" panose="020B0503050203000203" pitchFamily="34" charset="0"/>
                          <a:cs typeface="Calibri Light" panose="020F0302020204030204" pitchFamily="34" charset="0"/>
                        </a:rPr>
                        <a:t>How many users are expected? </a:t>
                      </a:r>
                      <a:endParaRPr lang="hu-HU" sz="1600" b="0" i="0" noProof="0">
                        <a:solidFill>
                          <a:srgbClr val="2C2879"/>
                        </a:solidFill>
                        <a:latin typeface="IBM Plex Sans" panose="020B0503050203000203" pitchFamily="34" charset="0"/>
                        <a:cs typeface="Calibri Light" panose="020F0302020204030204" pitchFamily="34" charset="0"/>
                      </a:endParaRPr>
                    </a:p>
                  </a:txBody>
                  <a:tcPr marL="287811" marR="91380" marT="169089" marB="169089">
                    <a:lnR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b="0" i="0">
                          <a:solidFill>
                            <a:srgbClr val="2C2879"/>
                          </a:solidFill>
                          <a:latin typeface="IBM Plex Sans" panose="020B0503050203000203" pitchFamily="34" charset="0"/>
                          <a:cs typeface="Calibri Light" panose="020F0302020204030204" pitchFamily="34" charset="0"/>
                        </a:rPr>
                        <a:t>3.000.000</a:t>
                      </a:r>
                      <a:endParaRPr lang="x-none" sz="1600" b="0" i="0">
                        <a:solidFill>
                          <a:srgbClr val="2C2879"/>
                        </a:solidFill>
                        <a:latin typeface="IBM Plex Sans" panose="020B0503050203000203" pitchFamily="34" charset="0"/>
                        <a:cs typeface="Calibri Light" panose="020F0302020204030204" pitchFamily="34" charset="0"/>
                      </a:endParaRPr>
                    </a:p>
                  </a:txBody>
                  <a:tcPr marL="683550" marR="91380" marT="169089" marB="169089">
                    <a:lnL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77299195"/>
                  </a:ext>
                </a:extLst>
              </a:tr>
              <a:tr h="825536">
                <a:tc>
                  <a:txBody>
                    <a:bodyPr/>
                    <a:lstStyle/>
                    <a:p>
                      <a:r>
                        <a:rPr lang="en-US" sz="1600" b="0" i="0" noProof="0" dirty="0">
                          <a:solidFill>
                            <a:srgbClr val="2C2879"/>
                          </a:solidFill>
                          <a:latin typeface="IBM Plex Sans" panose="020B0503050203000203" pitchFamily="34" charset="0"/>
                          <a:cs typeface="Calibri Light" panose="020F0302020204030204" pitchFamily="34" charset="0"/>
                        </a:rPr>
                        <a:t>What does the public administration do?</a:t>
                      </a:r>
                      <a:endParaRPr lang="hu-HU" sz="1600" b="0" i="0" noProof="0" dirty="0">
                        <a:solidFill>
                          <a:srgbClr val="2C2879"/>
                        </a:solidFill>
                        <a:latin typeface="IBM Plex Sans" panose="020B0503050203000203" pitchFamily="34" charset="0"/>
                        <a:cs typeface="Calibri Light" panose="020F0302020204030204" pitchFamily="34" charset="0"/>
                      </a:endParaRPr>
                    </a:p>
                  </a:txBody>
                  <a:tcPr marL="287811" marR="91380" marT="169089" marB="169089">
                    <a:lnR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600" b="0" i="0" kern="1200" dirty="0">
                          <a:solidFill>
                            <a:srgbClr val="2C2879"/>
                          </a:solidFill>
                          <a:effectLst/>
                          <a:latin typeface="IBM Plex Sans" panose="020B0503050203000203" pitchFamily="34" charset="0"/>
                          <a:ea typeface="+mn-ea"/>
                          <a:cs typeface="Calibri Light" panose="020F0302020204030204" pitchFamily="34" charset="0"/>
                        </a:rPr>
                        <a:t>Public administration organizations are required to respond using </a:t>
                      </a:r>
                      <a:r>
                        <a:rPr lang="hu-HU" sz="1600" b="0" i="0" kern="1200" dirty="0" err="1">
                          <a:solidFill>
                            <a:srgbClr val="2C2879"/>
                          </a:solidFill>
                          <a:effectLst/>
                          <a:latin typeface="IBM Plex Sans" panose="020B0503050203000203" pitchFamily="34" charset="0"/>
                          <a:ea typeface="+mn-ea"/>
                          <a:cs typeface="Calibri Light" panose="020F0302020204030204" pitchFamily="34" charset="0"/>
                        </a:rPr>
                        <a:t>ePost</a:t>
                      </a:r>
                      <a:endParaRPr lang="hu-HU" sz="1600" b="0" i="0" kern="1200" noProof="0" dirty="0">
                        <a:solidFill>
                          <a:srgbClr val="2C2879"/>
                        </a:solidFill>
                        <a:effectLst/>
                        <a:latin typeface="IBM Plex Sans" panose="020B0503050203000203" pitchFamily="34" charset="0"/>
                        <a:ea typeface="+mn-ea"/>
                        <a:cs typeface="Calibri Light" panose="020F0302020204030204" pitchFamily="34" charset="0"/>
                      </a:endParaRPr>
                    </a:p>
                  </a:txBody>
                  <a:tcPr marL="683550" marR="91380" marT="169089" marB="169089">
                    <a:lnL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8823241"/>
                  </a:ext>
                </a:extLst>
              </a:tr>
            </a:tbl>
          </a:graphicData>
        </a:graphic>
      </p:graphicFrame>
      <p:pic>
        <p:nvPicPr>
          <p:cNvPr id="12" name="Picture 11">
            <a:extLst>
              <a:ext uri="{FF2B5EF4-FFF2-40B4-BE49-F238E27FC236}">
                <a16:creationId xmlns:a16="http://schemas.microsoft.com/office/drawing/2014/main" id="{ACB280C1-BC82-B415-5E22-A0E41DDE35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13843" y="2415261"/>
            <a:ext cx="287811" cy="36695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8F35B4A-7D3A-6D7B-4B03-6B6DEFC80D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13843" y="3694445"/>
            <a:ext cx="287811" cy="28781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931E9CD-6085-7909-5484-43D3A8B254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16690" y="4286883"/>
            <a:ext cx="287811" cy="28781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83470A9-7FA5-6BCF-A74F-79D5DC9832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13843" y="2884184"/>
            <a:ext cx="287811" cy="366958"/>
          </a:xfrm>
          <a:prstGeom prst="rect">
            <a:avLst/>
          </a:prstGeom>
        </p:spPr>
      </p:pic>
      <p:sp>
        <p:nvSpPr>
          <p:cNvPr id="5" name="Cím 1">
            <a:extLst>
              <a:ext uri="{FF2B5EF4-FFF2-40B4-BE49-F238E27FC236}">
                <a16:creationId xmlns:a16="http://schemas.microsoft.com/office/drawing/2014/main" id="{534FD4AB-C00A-9797-99ED-BA935B9ED0F4}"/>
              </a:ext>
            </a:extLst>
          </p:cNvPr>
          <p:cNvSpPr txBox="1">
            <a:spLocks/>
          </p:cNvSpPr>
          <p:nvPr/>
        </p:nvSpPr>
        <p:spPr>
          <a:xfrm>
            <a:off x="483623" y="693868"/>
            <a:ext cx="8933093" cy="864000"/>
          </a:xfrm>
          <a:prstGeom prst="rect">
            <a:avLst/>
          </a:prstGeom>
        </p:spPr>
        <p:txBody>
          <a:bodyPr lIns="91440" tIns="45720" rIns="91440" bIns="4572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u-HU" dirty="0" err="1"/>
              <a:t>timing</a:t>
            </a:r>
            <a:r>
              <a:rPr lang="hu-HU" dirty="0"/>
              <a:t> 2026</a:t>
            </a:r>
          </a:p>
        </p:txBody>
      </p:sp>
      <p:sp>
        <p:nvSpPr>
          <p:cNvPr id="2" name="Szövegdoboz 1"/>
          <p:cNvSpPr txBox="1"/>
          <p:nvPr/>
        </p:nvSpPr>
        <p:spPr>
          <a:xfrm>
            <a:off x="990600" y="5455920"/>
            <a:ext cx="98602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sz="2800" b="1" dirty="0" smtClean="0"/>
              <a:t>…and </a:t>
            </a:r>
            <a:r>
              <a:rPr lang="hu-HU" sz="2800" b="1" dirty="0" err="1" smtClean="0"/>
              <a:t>what</a:t>
            </a:r>
            <a:r>
              <a:rPr lang="hu-HU" sz="2800" b="1" dirty="0" smtClean="0"/>
              <a:t> </a:t>
            </a:r>
            <a:r>
              <a:rPr lang="hu-HU" sz="2800" b="1" dirty="0" err="1" smtClean="0"/>
              <a:t>about</a:t>
            </a:r>
            <a:r>
              <a:rPr lang="hu-HU" sz="2800" b="1" dirty="0" smtClean="0"/>
              <a:t> </a:t>
            </a:r>
            <a:r>
              <a:rPr lang="hu-HU" sz="2800" b="1" dirty="0" err="1" smtClean="0"/>
              <a:t>the</a:t>
            </a:r>
            <a:r>
              <a:rPr lang="hu-HU" sz="2800" b="1" dirty="0" smtClean="0"/>
              <a:t> </a:t>
            </a:r>
            <a:r>
              <a:rPr lang="hu-HU" sz="2800" b="1" dirty="0" err="1" smtClean="0"/>
              <a:t>future</a:t>
            </a:r>
            <a:r>
              <a:rPr lang="hu-HU" sz="2800" b="1" dirty="0" smtClean="0"/>
              <a:t>? </a:t>
            </a:r>
            <a:endParaRPr lang="hu-HU" sz="2800" b="1" dirty="0"/>
          </a:p>
        </p:txBody>
      </p:sp>
    </p:spTree>
    <p:extLst>
      <p:ext uri="{BB962C8B-B14F-4D97-AF65-F5344CB8AC3E}">
        <p14:creationId xmlns:p14="http://schemas.microsoft.com/office/powerpoint/2010/main" val="1057402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ím 1">
            <a:extLst>
              <a:ext uri="{FF2B5EF4-FFF2-40B4-BE49-F238E27FC236}">
                <a16:creationId xmlns:a16="http://schemas.microsoft.com/office/drawing/2014/main" id="{534FD4AB-C00A-9797-99ED-BA935B9ED0F4}"/>
              </a:ext>
            </a:extLst>
          </p:cNvPr>
          <p:cNvSpPr txBox="1">
            <a:spLocks/>
          </p:cNvSpPr>
          <p:nvPr/>
        </p:nvSpPr>
        <p:spPr>
          <a:xfrm>
            <a:off x="883919" y="4574694"/>
            <a:ext cx="8532797" cy="1536546"/>
          </a:xfrm>
          <a:prstGeom prst="rect">
            <a:avLst/>
          </a:prstGeom>
        </p:spPr>
        <p:txBody>
          <a:bodyPr lIns="91440" tIns="45720" rIns="91440" bIns="4572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hu-HU" dirty="0">
              <a:solidFill>
                <a:srgbClr val="203C8A"/>
              </a:solidFill>
            </a:endParaRPr>
          </a:p>
        </p:txBody>
      </p:sp>
      <p:sp>
        <p:nvSpPr>
          <p:cNvPr id="2" name="Téglalap 1"/>
          <p:cNvSpPr/>
          <p:nvPr/>
        </p:nvSpPr>
        <p:spPr>
          <a:xfrm>
            <a:off x="106681" y="5342967"/>
            <a:ext cx="665988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b="1" dirty="0" smtClean="0"/>
              <a:t>„… </a:t>
            </a:r>
            <a:r>
              <a:rPr lang="en-US" b="1" dirty="0" smtClean="0"/>
              <a:t>your </a:t>
            </a:r>
            <a:r>
              <a:rPr lang="en-US" b="1" dirty="0"/>
              <a:t>future hasn’t been written yet. No one’s has! Your future is whatever you make it. So make it a good one</a:t>
            </a:r>
            <a:r>
              <a:rPr lang="en-US" b="1" dirty="0" smtClean="0"/>
              <a:t>!”</a:t>
            </a:r>
            <a:endParaRPr lang="hu-HU" b="1" dirty="0" smtClean="0"/>
          </a:p>
          <a:p>
            <a:endParaRPr lang="hu-HU" b="1" dirty="0"/>
          </a:p>
          <a:p>
            <a:r>
              <a:rPr lang="hu-HU" b="1" dirty="0" err="1" smtClean="0"/>
              <a:t>Doc</a:t>
            </a:r>
            <a:r>
              <a:rPr lang="hu-HU" b="1" dirty="0" smtClean="0"/>
              <a:t> </a:t>
            </a:r>
            <a:r>
              <a:rPr lang="hu-HU" b="1" dirty="0" err="1" smtClean="0"/>
              <a:t>Emmett</a:t>
            </a:r>
            <a:r>
              <a:rPr lang="hu-HU" b="1" dirty="0" smtClean="0"/>
              <a:t> Brown</a:t>
            </a:r>
            <a:endParaRPr lang="en-US" b="1" dirty="0"/>
          </a:p>
        </p:txBody>
      </p:sp>
      <p:pic>
        <p:nvPicPr>
          <p:cNvPr id="8" name="Kép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879" y="764692"/>
            <a:ext cx="8346133" cy="41730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426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ím 1">
            <a:extLst>
              <a:ext uri="{FF2B5EF4-FFF2-40B4-BE49-F238E27FC236}">
                <a16:creationId xmlns:a16="http://schemas.microsoft.com/office/drawing/2014/main" id="{534FD4AB-C00A-9797-99ED-BA935B9ED0F4}"/>
              </a:ext>
            </a:extLst>
          </p:cNvPr>
          <p:cNvSpPr txBox="1">
            <a:spLocks/>
          </p:cNvSpPr>
          <p:nvPr/>
        </p:nvSpPr>
        <p:spPr>
          <a:xfrm>
            <a:off x="883919" y="4574694"/>
            <a:ext cx="8532797" cy="1536546"/>
          </a:xfrm>
          <a:prstGeom prst="rect">
            <a:avLst/>
          </a:prstGeom>
        </p:spPr>
        <p:txBody>
          <a:bodyPr lIns="91440" tIns="45720" rIns="91440" bIns="4572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hu-HU" dirty="0">
              <a:solidFill>
                <a:srgbClr val="203C8A"/>
              </a:solidFill>
            </a:endParaRPr>
          </a:p>
        </p:txBody>
      </p:sp>
      <p:sp>
        <p:nvSpPr>
          <p:cNvPr id="2" name="Téglalap 1"/>
          <p:cNvSpPr/>
          <p:nvPr/>
        </p:nvSpPr>
        <p:spPr>
          <a:xfrm>
            <a:off x="6233160" y="1524000"/>
            <a:ext cx="522732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2000" dirty="0" smtClean="0"/>
              <a:t>„…</a:t>
            </a:r>
            <a:r>
              <a:rPr lang="hu-HU" sz="2000" b="1" dirty="0" err="1" smtClean="0"/>
              <a:t>Look</a:t>
            </a:r>
            <a:r>
              <a:rPr lang="hu-HU" sz="2000" b="1" dirty="0" smtClean="0"/>
              <a:t> </a:t>
            </a:r>
            <a:r>
              <a:rPr lang="hu-HU" sz="2000" b="1" dirty="0" err="1"/>
              <a:t>to</a:t>
            </a:r>
            <a:r>
              <a:rPr lang="hu-HU" sz="2000" b="1" dirty="0"/>
              <a:t> </a:t>
            </a:r>
            <a:r>
              <a:rPr lang="hu-HU" sz="2000" b="1" dirty="0" err="1"/>
              <a:t>the</a:t>
            </a:r>
            <a:r>
              <a:rPr lang="hu-HU" sz="2000" b="1" dirty="0"/>
              <a:t> </a:t>
            </a:r>
            <a:r>
              <a:rPr lang="hu-HU" sz="2000" b="1" dirty="0" err="1"/>
              <a:t>future</a:t>
            </a:r>
            <a:r>
              <a:rPr lang="hu-HU" sz="2000" b="1" dirty="0"/>
              <a:t> and </a:t>
            </a:r>
            <a:r>
              <a:rPr lang="hu-HU" sz="2000" b="1" dirty="0" err="1"/>
              <a:t>measure</a:t>
            </a:r>
            <a:r>
              <a:rPr lang="hu-HU" sz="2000" b="1" dirty="0"/>
              <a:t> </a:t>
            </a:r>
            <a:r>
              <a:rPr lang="hu-HU" sz="2000" b="1" dirty="0" err="1"/>
              <a:t>the</a:t>
            </a:r>
            <a:r>
              <a:rPr lang="hu-HU" sz="2000" b="1" dirty="0"/>
              <a:t> </a:t>
            </a:r>
            <a:r>
              <a:rPr lang="hu-HU" sz="2000" b="1" dirty="0" err="1"/>
              <a:t>present</a:t>
            </a:r>
            <a:r>
              <a:rPr lang="hu-HU" sz="2000" b="1" dirty="0"/>
              <a:t> </a:t>
            </a:r>
            <a:r>
              <a:rPr lang="hu-HU" sz="2000" b="1" dirty="0" err="1"/>
              <a:t>with</a:t>
            </a:r>
            <a:r>
              <a:rPr lang="hu-HU" sz="2000" b="1" dirty="0"/>
              <a:t> </a:t>
            </a:r>
            <a:r>
              <a:rPr lang="hu-HU" sz="2000" b="1" dirty="0" err="1"/>
              <a:t>by</a:t>
            </a:r>
            <a:r>
              <a:rPr lang="hu-HU" sz="2000" b="1" dirty="0"/>
              <a:t> </a:t>
            </a:r>
            <a:r>
              <a:rPr lang="hu-HU" sz="2000" b="1" dirty="0" err="1"/>
              <a:t>what</a:t>
            </a:r>
            <a:r>
              <a:rPr lang="hu-HU" sz="2000" b="1" dirty="0"/>
              <a:t> </a:t>
            </a:r>
            <a:r>
              <a:rPr lang="hu-HU" sz="2000" b="1" dirty="0" err="1"/>
              <a:t>you</a:t>
            </a:r>
            <a:r>
              <a:rPr lang="hu-HU" sz="2000" b="1" dirty="0"/>
              <a:t> </a:t>
            </a:r>
            <a:r>
              <a:rPr lang="hu-HU" sz="2000" b="1" dirty="0" err="1"/>
              <a:t>wish</a:t>
            </a:r>
            <a:r>
              <a:rPr lang="hu-HU" sz="2000" b="1" dirty="0"/>
              <a:t> </a:t>
            </a:r>
            <a:r>
              <a:rPr lang="hu-HU" sz="2000" b="1" dirty="0" err="1"/>
              <a:t>to</a:t>
            </a:r>
            <a:r>
              <a:rPr lang="hu-HU" sz="2000" b="1" dirty="0"/>
              <a:t> </a:t>
            </a:r>
            <a:r>
              <a:rPr lang="hu-HU" sz="2000" b="1" dirty="0" err="1" smtClean="0"/>
              <a:t>achieve</a:t>
            </a:r>
            <a:endParaRPr lang="hu-HU" sz="2000" b="1" dirty="0" smtClean="0"/>
          </a:p>
          <a:p>
            <a:endParaRPr lang="hu-HU" sz="2000" b="1" dirty="0"/>
          </a:p>
          <a:p>
            <a:r>
              <a:rPr lang="hu-HU" sz="2000" b="1" dirty="0" err="1"/>
              <a:t>Do</a:t>
            </a:r>
            <a:r>
              <a:rPr lang="hu-HU" sz="2000" b="1" dirty="0"/>
              <a:t>, </a:t>
            </a:r>
            <a:r>
              <a:rPr lang="hu-HU" sz="2000" b="1" dirty="0" err="1"/>
              <a:t>create</a:t>
            </a:r>
            <a:r>
              <a:rPr lang="hu-HU" sz="2000" b="1" dirty="0"/>
              <a:t>, </a:t>
            </a:r>
            <a:r>
              <a:rPr lang="hu-HU" sz="2000" b="1" dirty="0" err="1"/>
              <a:t>enrich</a:t>
            </a:r>
            <a:r>
              <a:rPr lang="hu-HU" sz="2000" b="1" dirty="0"/>
              <a:t>, and </a:t>
            </a:r>
            <a:r>
              <a:rPr lang="hu-HU" sz="2000" b="1" dirty="0" err="1"/>
              <a:t>the</a:t>
            </a:r>
            <a:r>
              <a:rPr lang="hu-HU" sz="2000" b="1" dirty="0"/>
              <a:t> country </a:t>
            </a:r>
            <a:r>
              <a:rPr lang="hu-HU" sz="2000" b="1" dirty="0" err="1"/>
              <a:t>will</a:t>
            </a:r>
            <a:r>
              <a:rPr lang="hu-HU" sz="2000" b="1" dirty="0"/>
              <a:t> </a:t>
            </a:r>
            <a:r>
              <a:rPr lang="hu-HU" sz="2000" b="1" dirty="0" err="1"/>
              <a:t>arise</a:t>
            </a:r>
            <a:r>
              <a:rPr lang="hu-HU" sz="2000" b="1" dirty="0" smtClean="0"/>
              <a:t>.”</a:t>
            </a:r>
          </a:p>
          <a:p>
            <a:endParaRPr lang="hu-HU" sz="2000" b="1" dirty="0"/>
          </a:p>
          <a:p>
            <a:r>
              <a:rPr lang="hu-HU" sz="2000" b="1" dirty="0" smtClean="0"/>
              <a:t>Ferenc Kölcsey, 1831</a:t>
            </a:r>
            <a:endParaRPr lang="hu-HU" sz="2000" b="1" dirty="0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144" y="290472"/>
            <a:ext cx="5485539" cy="39614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églalap 5"/>
          <p:cNvSpPr/>
          <p:nvPr/>
        </p:nvSpPr>
        <p:spPr>
          <a:xfrm>
            <a:off x="883918" y="4721661"/>
            <a:ext cx="826008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3200" b="1" dirty="0" err="1"/>
              <a:t>Thank</a:t>
            </a:r>
            <a:r>
              <a:rPr lang="hu-HU" sz="3200" b="1" dirty="0"/>
              <a:t> </a:t>
            </a:r>
            <a:r>
              <a:rPr lang="hu-HU" sz="3200" b="1" dirty="0" err="1"/>
              <a:t>you</a:t>
            </a:r>
            <a:r>
              <a:rPr lang="hu-HU" sz="3200" b="1" dirty="0"/>
              <a:t> </a:t>
            </a:r>
            <a:r>
              <a:rPr lang="hu-HU" sz="3200" b="1" dirty="0" err="1"/>
              <a:t>for</a:t>
            </a:r>
            <a:r>
              <a:rPr lang="hu-HU" sz="3200" b="1" dirty="0"/>
              <a:t> </a:t>
            </a:r>
            <a:r>
              <a:rPr lang="hu-HU" sz="3200" b="1" dirty="0" err="1"/>
              <a:t>your</a:t>
            </a:r>
            <a:r>
              <a:rPr lang="hu-HU" sz="3200" b="1" dirty="0"/>
              <a:t> </a:t>
            </a:r>
            <a:r>
              <a:rPr lang="hu-HU" sz="3200" b="1" dirty="0" err="1" smtClean="0"/>
              <a:t>kind</a:t>
            </a:r>
            <a:r>
              <a:rPr lang="hu-HU" sz="3200" b="1" dirty="0" smtClean="0"/>
              <a:t> </a:t>
            </a:r>
            <a:r>
              <a:rPr lang="hu-HU" sz="3200" b="1" dirty="0" err="1" smtClean="0"/>
              <a:t>attention</a:t>
            </a:r>
            <a:r>
              <a:rPr lang="hu-HU" sz="3200" b="1" dirty="0"/>
              <a:t>!</a:t>
            </a:r>
            <a:br>
              <a:rPr lang="hu-HU" sz="3200" b="1" dirty="0"/>
            </a:br>
            <a:endParaRPr lang="hu-HU" sz="3200" b="1" dirty="0"/>
          </a:p>
        </p:txBody>
      </p:sp>
      <p:grpSp>
        <p:nvGrpSpPr>
          <p:cNvPr id="11" name="Group 18"/>
          <p:cNvGrpSpPr>
            <a:grpSpLocks noChangeAspect="1"/>
          </p:cNvGrpSpPr>
          <p:nvPr/>
        </p:nvGrpSpPr>
        <p:grpSpPr>
          <a:xfrm>
            <a:off x="9753599" y="4104009"/>
            <a:ext cx="1934208" cy="1934200"/>
            <a:chOff x="-618057" y="-170719"/>
            <a:chExt cx="6350000" cy="6349975"/>
          </a:xfrm>
        </p:grpSpPr>
        <p:sp>
          <p:nvSpPr>
            <p:cNvPr id="15" name="Freeform 19"/>
            <p:cNvSpPr/>
            <p:nvPr/>
          </p:nvSpPr>
          <p:spPr>
            <a:xfrm>
              <a:off x="-618057" y="-170719"/>
              <a:ext cx="6350000" cy="6349975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3"/>
              <a:stretch>
                <a:fillRect t="-15222" b="-15222"/>
              </a:stretch>
            </a:blipFill>
          </p:spPr>
        </p:sp>
      </p:grpSp>
      <p:sp>
        <p:nvSpPr>
          <p:cNvPr id="7" name="Szövegdoboz 6"/>
          <p:cNvSpPr txBox="1"/>
          <p:nvPr/>
        </p:nvSpPr>
        <p:spPr>
          <a:xfrm>
            <a:off x="8702040" y="6111240"/>
            <a:ext cx="3276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dirty="0" err="1" smtClean="0"/>
              <a:t>peter.domokos</a:t>
            </a:r>
            <a:r>
              <a:rPr lang="hu-HU" dirty="0" smtClean="0"/>
              <a:t>@</a:t>
            </a:r>
            <a:r>
              <a:rPr lang="hu-HU" dirty="0" err="1" smtClean="0"/>
              <a:t>ktm.gov.hu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346087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ép helye 7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33" r="19033"/>
          <a:stretch>
            <a:fillRect/>
          </a:stretch>
        </p:blipFill>
        <p:spPr>
          <a:xfrm>
            <a:off x="563880" y="250382"/>
            <a:ext cx="5913120" cy="63729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Kép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9600" y="2471175"/>
            <a:ext cx="3202897" cy="2944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4462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artalom helye 9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572" y="1203960"/>
            <a:ext cx="11292994" cy="4968239"/>
          </a:xfrm>
          <a:prstGeom prst="rect">
            <a:avLst/>
          </a:prstGeom>
          <a:ln>
            <a:solidFill>
              <a:schemeClr val="tx1">
                <a:lumMod val="75000"/>
              </a:schemeClr>
            </a:solidFill>
          </a:ln>
          <a:effectLst>
            <a:softEdge rad="112500"/>
          </a:effectLst>
        </p:spPr>
      </p:pic>
      <p:sp>
        <p:nvSpPr>
          <p:cNvPr id="8" name="Jobbra nyíl 7"/>
          <p:cNvSpPr/>
          <p:nvPr/>
        </p:nvSpPr>
        <p:spPr>
          <a:xfrm>
            <a:off x="3566160" y="2034540"/>
            <a:ext cx="1783080" cy="68580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>
              <a:solidFill>
                <a:srgbClr val="FF0000"/>
              </a:solidFill>
            </a:endParaRPr>
          </a:p>
        </p:txBody>
      </p:sp>
      <p:pic>
        <p:nvPicPr>
          <p:cNvPr id="9" name="Kép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7635" y="2544992"/>
            <a:ext cx="1193807" cy="1097632"/>
          </a:xfrm>
          <a:prstGeom prst="rect">
            <a:avLst/>
          </a:prstGeom>
        </p:spPr>
      </p:pic>
      <p:sp>
        <p:nvSpPr>
          <p:cNvPr id="10" name="Balra nyíl 9"/>
          <p:cNvSpPr/>
          <p:nvPr/>
        </p:nvSpPr>
        <p:spPr>
          <a:xfrm>
            <a:off x="9448800" y="2926256"/>
            <a:ext cx="868680" cy="502744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4937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ép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000" y="1181889"/>
            <a:ext cx="4556760" cy="30161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Kép helye 5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72" r="15972"/>
          <a:stretch>
            <a:fillRect/>
          </a:stretch>
        </p:blipFill>
        <p:spPr>
          <a:xfrm>
            <a:off x="167640" y="164594"/>
            <a:ext cx="6567856" cy="64648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6" name="Picture 2" descr="Megnyílt a Csepeli Kormányablak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0560" y="4415263"/>
            <a:ext cx="3390264" cy="225164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02868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C752CFC6-B07F-FF56-DE88-5746D8EDC8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480" y="335280"/>
            <a:ext cx="6065520" cy="640080"/>
          </a:xfrm>
        </p:spPr>
        <p:txBody>
          <a:bodyPr>
            <a:normAutofit/>
          </a:bodyPr>
          <a:lstStyle/>
          <a:p>
            <a:r>
              <a:rPr lang="hu-HU" sz="2400" dirty="0" smtClean="0"/>
              <a:t>1 </a:t>
            </a:r>
            <a:r>
              <a:rPr lang="hu-HU" sz="2400" dirty="0" err="1" smtClean="0"/>
              <a:t>million</a:t>
            </a:r>
            <a:r>
              <a:rPr lang="hu-HU" sz="2400" dirty="0" smtClean="0"/>
              <a:t>+ </a:t>
            </a:r>
            <a:r>
              <a:rPr lang="hu-HU" sz="2400" dirty="0" err="1" smtClean="0"/>
              <a:t>clients</a:t>
            </a:r>
            <a:r>
              <a:rPr lang="hu-HU" sz="2400" dirty="0" smtClean="0"/>
              <a:t> / </a:t>
            </a:r>
            <a:r>
              <a:rPr lang="hu-HU" sz="2400" dirty="0" err="1" smtClean="0"/>
              <a:t>month</a:t>
            </a:r>
            <a:endParaRPr lang="hu-HU" sz="2400" dirty="0"/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564" y="1235685"/>
            <a:ext cx="11256516" cy="5622315"/>
          </a:xfrm>
        </p:spPr>
      </p:pic>
    </p:spTree>
    <p:extLst>
      <p:ext uri="{BB962C8B-B14F-4D97-AF65-F5344CB8AC3E}">
        <p14:creationId xmlns:p14="http://schemas.microsoft.com/office/powerpoint/2010/main" val="3118311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C752CFC6-B07F-FF56-DE88-5746D8EDC8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0520" y="228600"/>
            <a:ext cx="7056120" cy="746760"/>
          </a:xfrm>
        </p:spPr>
        <p:txBody>
          <a:bodyPr>
            <a:normAutofit/>
          </a:bodyPr>
          <a:lstStyle/>
          <a:p>
            <a:r>
              <a:rPr lang="hu-HU" sz="2400" dirty="0" err="1" smtClean="0"/>
              <a:t>actually</a:t>
            </a:r>
            <a:r>
              <a:rPr lang="hu-HU" sz="2400" dirty="0" smtClean="0"/>
              <a:t> </a:t>
            </a:r>
            <a:r>
              <a:rPr lang="hu-HU" sz="2400" dirty="0" err="1" smtClean="0"/>
              <a:t>not</a:t>
            </a:r>
            <a:r>
              <a:rPr lang="hu-HU" sz="2400" dirty="0" smtClean="0"/>
              <a:t> </a:t>
            </a:r>
            <a:r>
              <a:rPr lang="hu-HU" sz="2400" dirty="0" err="1" smtClean="0"/>
              <a:t>like</a:t>
            </a:r>
            <a:r>
              <a:rPr lang="hu-HU" sz="2400" dirty="0" smtClean="0"/>
              <a:t> „</a:t>
            </a:r>
            <a:r>
              <a:rPr lang="hu-HU" sz="2400" dirty="0" err="1" smtClean="0"/>
              <a:t>Flash</a:t>
            </a:r>
            <a:r>
              <a:rPr lang="hu-HU" sz="2400" dirty="0" smtClean="0"/>
              <a:t>” </a:t>
            </a:r>
            <a:r>
              <a:rPr lang="hu-HU" sz="2400" dirty="0" err="1" smtClean="0"/>
              <a:t>the</a:t>
            </a:r>
            <a:r>
              <a:rPr lang="hu-HU" sz="2400" dirty="0" smtClean="0"/>
              <a:t> </a:t>
            </a:r>
            <a:r>
              <a:rPr lang="hu-HU" sz="2400" dirty="0" err="1" smtClean="0"/>
              <a:t>Sloth</a:t>
            </a:r>
            <a:r>
              <a:rPr lang="hu-HU" sz="2400" dirty="0" smtClean="0"/>
              <a:t>…</a:t>
            </a:r>
            <a:endParaRPr lang="hu-HU" sz="2400" dirty="0"/>
          </a:p>
        </p:txBody>
      </p:sp>
      <p:pic>
        <p:nvPicPr>
          <p:cNvPr id="7" name="Tartalom helye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664" y="1475235"/>
            <a:ext cx="6517005" cy="43446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0" y="1625860"/>
            <a:ext cx="2891789" cy="468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7554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C752CFC6-B07F-FF56-DE88-5746D8EDC8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7954" y="518160"/>
            <a:ext cx="8869680" cy="685800"/>
          </a:xfrm>
        </p:spPr>
        <p:txBody>
          <a:bodyPr>
            <a:normAutofit/>
          </a:bodyPr>
          <a:lstStyle/>
          <a:p>
            <a:r>
              <a:rPr lang="en-GB" sz="2400" dirty="0"/>
              <a:t>Government Service Centres in Hungary</a:t>
            </a:r>
            <a:endParaRPr lang="hu-HU" sz="2400" dirty="0"/>
          </a:p>
        </p:txBody>
      </p:sp>
      <p:pic>
        <p:nvPicPr>
          <p:cNvPr id="6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" y="1614694"/>
            <a:ext cx="6815462" cy="4486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Kép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8160" y="1203960"/>
            <a:ext cx="3767600" cy="25167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Kép hely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06" r="15206"/>
          <a:stretch>
            <a:fillRect/>
          </a:stretch>
        </p:blipFill>
        <p:spPr>
          <a:xfrm>
            <a:off x="9167634" y="3857878"/>
            <a:ext cx="2628126" cy="28324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242856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680" y="1487025"/>
            <a:ext cx="6294120" cy="472059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1" y="1059425"/>
            <a:ext cx="4003768" cy="23608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Kép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1" y="3725084"/>
            <a:ext cx="4213459" cy="22844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Szövegdoboz 3"/>
          <p:cNvSpPr txBox="1"/>
          <p:nvPr/>
        </p:nvSpPr>
        <p:spPr>
          <a:xfrm>
            <a:off x="990600" y="381000"/>
            <a:ext cx="77571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800" b="1" cap="small" dirty="0"/>
              <a:t>Mobile </a:t>
            </a:r>
            <a:r>
              <a:rPr lang="hu-HU" sz="2800" b="1" cap="small" dirty="0" err="1"/>
              <a:t>Government</a:t>
            </a:r>
            <a:r>
              <a:rPr lang="hu-HU" sz="2800" b="1" cap="small" dirty="0"/>
              <a:t> Service </a:t>
            </a:r>
            <a:r>
              <a:rPr lang="hu-HU" sz="2800" b="1" cap="small" dirty="0" err="1"/>
              <a:t>Centres</a:t>
            </a:r>
            <a:endParaRPr lang="hu-HU" sz="2800" b="1" dirty="0"/>
          </a:p>
        </p:txBody>
      </p:sp>
    </p:spTree>
    <p:extLst>
      <p:ext uri="{BB962C8B-B14F-4D97-AF65-F5344CB8AC3E}">
        <p14:creationId xmlns:p14="http://schemas.microsoft.com/office/powerpoint/2010/main" val="942148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téma">
  <a:themeElements>
    <a:clrScheme name="HUN">
      <a:dk1>
        <a:srgbClr val="203C8A"/>
      </a:dk1>
      <a:lt1>
        <a:sysClr val="window" lastClr="FFFFFF"/>
      </a:lt1>
      <a:dk2>
        <a:srgbClr val="203C8A"/>
      </a:dk2>
      <a:lt2>
        <a:srgbClr val="DADADA"/>
      </a:lt2>
      <a:accent1>
        <a:srgbClr val="4472C4"/>
      </a:accent1>
      <a:accent2>
        <a:srgbClr val="FDC62F"/>
      </a:accent2>
      <a:accent3>
        <a:srgbClr val="E62A29"/>
      </a:accent3>
      <a:accent4>
        <a:srgbClr val="FFFFFF"/>
      </a:accent4>
      <a:accent5>
        <a:srgbClr val="09A550"/>
      </a:accent5>
      <a:accent6>
        <a:srgbClr val="DADADA"/>
      </a:accent6>
      <a:hlink>
        <a:srgbClr val="FFFFFF"/>
      </a:hlink>
      <a:folHlink>
        <a:srgbClr val="85C0FB"/>
      </a:folHlink>
    </a:clrScheme>
    <a:fontScheme name="veszheg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-téma">
  <a:themeElements>
    <a:clrScheme name="HUN">
      <a:dk1>
        <a:srgbClr val="203C8A"/>
      </a:dk1>
      <a:lt1>
        <a:sysClr val="window" lastClr="FFFFFF"/>
      </a:lt1>
      <a:dk2>
        <a:srgbClr val="203C8A"/>
      </a:dk2>
      <a:lt2>
        <a:srgbClr val="DADADA"/>
      </a:lt2>
      <a:accent1>
        <a:srgbClr val="4472C4"/>
      </a:accent1>
      <a:accent2>
        <a:srgbClr val="FDC62F"/>
      </a:accent2>
      <a:accent3>
        <a:srgbClr val="E62A29"/>
      </a:accent3>
      <a:accent4>
        <a:srgbClr val="FFFFFF"/>
      </a:accent4>
      <a:accent5>
        <a:srgbClr val="09A550"/>
      </a:accent5>
      <a:accent6>
        <a:srgbClr val="DADADA"/>
      </a:accent6>
      <a:hlink>
        <a:srgbClr val="FFFFFF"/>
      </a:hlink>
      <a:folHlink>
        <a:srgbClr val="85C0FB"/>
      </a:folHlink>
    </a:clrScheme>
    <a:fontScheme name="veszheg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-téma">
  <a:themeElements>
    <a:clrScheme name="HUN">
      <a:dk1>
        <a:srgbClr val="203C8A"/>
      </a:dk1>
      <a:lt1>
        <a:sysClr val="window" lastClr="FFFFFF"/>
      </a:lt1>
      <a:dk2>
        <a:srgbClr val="203C8A"/>
      </a:dk2>
      <a:lt2>
        <a:srgbClr val="DADADA"/>
      </a:lt2>
      <a:accent1>
        <a:srgbClr val="4472C4"/>
      </a:accent1>
      <a:accent2>
        <a:srgbClr val="FDC62F"/>
      </a:accent2>
      <a:accent3>
        <a:srgbClr val="E62A29"/>
      </a:accent3>
      <a:accent4>
        <a:srgbClr val="FFFFFF"/>
      </a:accent4>
      <a:accent5>
        <a:srgbClr val="09A550"/>
      </a:accent5>
      <a:accent6>
        <a:srgbClr val="DADADA"/>
      </a:accent6>
      <a:hlink>
        <a:srgbClr val="FFFFFF"/>
      </a:hlink>
      <a:folHlink>
        <a:srgbClr val="85C0FB"/>
      </a:folHlink>
    </a:clrScheme>
    <a:fontScheme name="veszheg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13183</TotalTime>
  <Words>967</Words>
  <Application>Microsoft Office PowerPoint</Application>
  <PresentationFormat>Szélesvásznú</PresentationFormat>
  <Paragraphs>117</Paragraphs>
  <Slides>26</Slides>
  <Notes>4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6</vt:i4>
      </vt:variant>
      <vt:variant>
        <vt:lpstr>Téma</vt:lpstr>
      </vt:variant>
      <vt:variant>
        <vt:i4>3</vt:i4>
      </vt:variant>
      <vt:variant>
        <vt:lpstr>Diacímek</vt:lpstr>
      </vt:variant>
      <vt:variant>
        <vt:i4>26</vt:i4>
      </vt:variant>
    </vt:vector>
  </HeadingPairs>
  <TitlesOfParts>
    <vt:vector size="35" baseType="lpstr">
      <vt:lpstr>Arial</vt:lpstr>
      <vt:lpstr>Calibri</vt:lpstr>
      <vt:lpstr>Calibri Light</vt:lpstr>
      <vt:lpstr>IBM Plex Sans</vt:lpstr>
      <vt:lpstr>IBM Plex Sans Medium</vt:lpstr>
      <vt:lpstr>Verdana</vt:lpstr>
      <vt:lpstr>Office-téma</vt:lpstr>
      <vt:lpstr>1_Office-téma</vt:lpstr>
      <vt:lpstr>2_Office-téma</vt:lpstr>
      <vt:lpstr>Digital Citizen – Artificial Intelligence in Public Service</vt:lpstr>
      <vt:lpstr>PowerPoint-bemutató</vt:lpstr>
      <vt:lpstr>PowerPoint-bemutató</vt:lpstr>
      <vt:lpstr>PowerPoint-bemutató</vt:lpstr>
      <vt:lpstr>PowerPoint-bemutató</vt:lpstr>
      <vt:lpstr>1 million+ clients / month</vt:lpstr>
      <vt:lpstr>actually not like „Flash” the Sloth…</vt:lpstr>
      <vt:lpstr>Government Service Centres in Hungary</vt:lpstr>
      <vt:lpstr>PowerPoint-bemutató</vt:lpstr>
      <vt:lpstr>PowerPoint-bemutató</vt:lpstr>
      <vt:lpstr>PowerPoint-bemutató</vt:lpstr>
      <vt:lpstr>PowerPoint-bemutató</vt:lpstr>
      <vt:lpstr>PowerPoint-bemutató</vt:lpstr>
      <vt:lpstr>EVOLUTION…</vt:lpstr>
      <vt:lpstr>Efficiency in bureaucracy</vt:lpstr>
      <vt:lpstr>automated decision-making </vt:lpstr>
      <vt:lpstr>…from september 2024: 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PowerPoint-bemutató</dc:title>
  <dc:creator>domokos péter</dc:creator>
  <cp:lastModifiedBy>Kiss Ádám Valér</cp:lastModifiedBy>
  <cp:revision>85</cp:revision>
  <dcterms:created xsi:type="dcterms:W3CDTF">2024-05-12T19:57:10Z</dcterms:created>
  <dcterms:modified xsi:type="dcterms:W3CDTF">2024-10-24T05:20:22Z</dcterms:modified>
</cp:coreProperties>
</file>