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6" r:id="rId3"/>
    <p:sldMasterId id="2147483690" r:id="rId4"/>
  </p:sldMasterIdLst>
  <p:notesMasterIdLst>
    <p:notesMasterId r:id="rId128"/>
  </p:notesMasterIdLst>
  <p:sldIdLst>
    <p:sldId id="372" r:id="rId5"/>
    <p:sldId id="698" r:id="rId6"/>
    <p:sldId id="613" r:id="rId7"/>
    <p:sldId id="547" r:id="rId8"/>
    <p:sldId id="695" r:id="rId9"/>
    <p:sldId id="385" r:id="rId10"/>
    <p:sldId id="582" r:id="rId11"/>
    <p:sldId id="694" r:id="rId12"/>
    <p:sldId id="669" r:id="rId13"/>
    <p:sldId id="570" r:id="rId14"/>
    <p:sldId id="623" r:id="rId15"/>
    <p:sldId id="614" r:id="rId16"/>
    <p:sldId id="696" r:id="rId17"/>
    <p:sldId id="457" r:id="rId18"/>
    <p:sldId id="697" r:id="rId19"/>
    <p:sldId id="497" r:id="rId20"/>
    <p:sldId id="389" r:id="rId21"/>
    <p:sldId id="499" r:id="rId22"/>
    <p:sldId id="434" r:id="rId23"/>
    <p:sldId id="390" r:id="rId24"/>
    <p:sldId id="417" r:id="rId25"/>
    <p:sldId id="368" r:id="rId26"/>
    <p:sldId id="430" r:id="rId27"/>
    <p:sldId id="366" r:id="rId28"/>
    <p:sldId id="367" r:id="rId29"/>
    <p:sldId id="388" r:id="rId30"/>
    <p:sldId id="375" r:id="rId31"/>
    <p:sldId id="377" r:id="rId32"/>
    <p:sldId id="378" r:id="rId33"/>
    <p:sldId id="380" r:id="rId34"/>
    <p:sldId id="379" r:id="rId35"/>
    <p:sldId id="384" r:id="rId36"/>
    <p:sldId id="403" r:id="rId37"/>
    <p:sldId id="404" r:id="rId38"/>
    <p:sldId id="405" r:id="rId39"/>
    <p:sldId id="406" r:id="rId40"/>
    <p:sldId id="407" r:id="rId41"/>
    <p:sldId id="426" r:id="rId42"/>
    <p:sldId id="588" r:id="rId43"/>
    <p:sldId id="427" r:id="rId44"/>
    <p:sldId id="393" r:id="rId45"/>
    <p:sldId id="395" r:id="rId46"/>
    <p:sldId id="383" r:id="rId47"/>
    <p:sldId id="691" r:id="rId48"/>
    <p:sldId id="692" r:id="rId49"/>
    <p:sldId id="693" r:id="rId50"/>
    <p:sldId id="587" r:id="rId51"/>
    <p:sldId id="428" r:id="rId52"/>
    <p:sldId id="429" r:id="rId53"/>
    <p:sldId id="386" r:id="rId54"/>
    <p:sldId id="387" r:id="rId55"/>
    <p:sldId id="353" r:id="rId56"/>
    <p:sldId id="354" r:id="rId57"/>
    <p:sldId id="355" r:id="rId58"/>
    <p:sldId id="356" r:id="rId59"/>
    <p:sldId id="357" r:id="rId60"/>
    <p:sldId id="358" r:id="rId61"/>
    <p:sldId id="648" r:id="rId62"/>
    <p:sldId id="649" r:id="rId63"/>
    <p:sldId id="651" r:id="rId64"/>
    <p:sldId id="650" r:id="rId65"/>
    <p:sldId id="652" r:id="rId66"/>
    <p:sldId id="371" r:id="rId67"/>
    <p:sldId id="376" r:id="rId68"/>
    <p:sldId id="369" r:id="rId69"/>
    <p:sldId id="370" r:id="rId70"/>
    <p:sldId id="610" r:id="rId71"/>
    <p:sldId id="612" r:id="rId72"/>
    <p:sldId id="611" r:id="rId73"/>
    <p:sldId id="630" r:id="rId74"/>
    <p:sldId id="633" r:id="rId75"/>
    <p:sldId id="634" r:id="rId76"/>
    <p:sldId id="256" r:id="rId77"/>
    <p:sldId id="257" r:id="rId78"/>
    <p:sldId id="690" r:id="rId79"/>
    <p:sldId id="500" r:id="rId80"/>
    <p:sldId id="501" r:id="rId81"/>
    <p:sldId id="597" r:id="rId82"/>
    <p:sldId id="502" r:id="rId83"/>
    <p:sldId id="583" r:id="rId84"/>
    <p:sldId id="503" r:id="rId85"/>
    <p:sldId id="584" r:id="rId86"/>
    <p:sldId id="593" r:id="rId87"/>
    <p:sldId id="744" r:id="rId88"/>
    <p:sldId id="258" r:id="rId89"/>
    <p:sldId id="563" r:id="rId90"/>
    <p:sldId id="559" r:id="rId91"/>
    <p:sldId id="560" r:id="rId92"/>
    <p:sldId id="561" r:id="rId93"/>
    <p:sldId id="748" r:id="rId94"/>
    <p:sldId id="739" r:id="rId95"/>
    <p:sldId id="749" r:id="rId96"/>
    <p:sldId id="750" r:id="rId97"/>
    <p:sldId id="751" r:id="rId98"/>
    <p:sldId id="752" r:id="rId99"/>
    <p:sldId id="753" r:id="rId100"/>
    <p:sldId id="800" r:id="rId101"/>
    <p:sldId id="801" r:id="rId102"/>
    <p:sldId id="802" r:id="rId103"/>
    <p:sldId id="818" r:id="rId104"/>
    <p:sldId id="819" r:id="rId105"/>
    <p:sldId id="806" r:id="rId106"/>
    <p:sldId id="820" r:id="rId107"/>
    <p:sldId id="821" r:id="rId108"/>
    <p:sldId id="598" r:id="rId109"/>
    <p:sldId id="259" r:id="rId110"/>
    <p:sldId id="260" r:id="rId111"/>
    <p:sldId id="262" r:id="rId112"/>
    <p:sldId id="264" r:id="rId113"/>
    <p:sldId id="265" r:id="rId114"/>
    <p:sldId id="745" r:id="rId115"/>
    <p:sldId id="746" r:id="rId116"/>
    <p:sldId id="747" r:id="rId117"/>
    <p:sldId id="548" r:id="rId118"/>
    <p:sldId id="700" r:id="rId119"/>
    <p:sldId id="701" r:id="rId120"/>
    <p:sldId id="702" r:id="rId121"/>
    <p:sldId id="261" r:id="rId122"/>
    <p:sldId id="421" r:id="rId123"/>
    <p:sldId id="433" r:id="rId124"/>
    <p:sldId id="424" r:id="rId125"/>
    <p:sldId id="425" r:id="rId126"/>
    <p:sldId id="315" r:id="rId12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enc Petruska" initials="FP" lastIdx="3" clrIdx="0"/>
  <p:cmAuthor id="2" name="Dorogi Katalin" initials="DK" lastIdx="8" clrIdx="1"/>
  <p:cmAuthor id="3" name="Petruska Ferenc" initials="PF"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özepesen sötét stílus 2 – 4.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1985" autoAdjust="0"/>
  </p:normalViewPr>
  <p:slideViewPr>
    <p:cSldViewPr snapToGrid="0">
      <p:cViewPr varScale="1">
        <p:scale>
          <a:sx n="105" d="100"/>
          <a:sy n="105" d="100"/>
        </p:scale>
        <p:origin x="78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3-24T09:03:12.453" idx="8">
    <p:pos x="7260" y="3588"/>
    <p:text>Dear Author! Here it says adjunct professor, and in the first frame it says associate professor. The name is also missing.</p:text>
  </p:cm>
  <p:cm authorId="3" dt="2023-03-29T14:09:25.856" idx="7">
    <p:pos x="7260" y="3724"/>
    <p:text>I deleted it and the last 2 slides that only had notes on them.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87C99-6013-424A-B88F-5E945AB2DAD3}" type="datetimeFigureOut">
              <a:rPr lang="hu-HU" smtClean="0"/>
              <a:t>2024.10.24.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Editing sample text</a:t>
            </a:r>
          </a:p>
          <a:p>
            <a:pPr lvl="1"/>
            <a:r>
              <a:rPr lang="hu-HU"/>
              <a:t>Second level</a:t>
            </a:r>
          </a:p>
          <a:p>
            <a:pPr lvl="2"/>
            <a:r>
              <a:rPr lang="hu-HU"/>
              <a:t>Third level</a:t>
            </a:r>
          </a:p>
          <a:p>
            <a:pPr lvl="3"/>
            <a:r>
              <a:rPr lang="hu-HU"/>
              <a:t>Fourth level</a:t>
            </a:r>
          </a:p>
          <a:p>
            <a:pPr lvl="4"/>
            <a:r>
              <a:rPr lang="hu-HU"/>
              <a:t>Fifth level</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59B27-53B8-4E48-91F9-5710FEB740D2}" type="slidenum">
              <a:rPr lang="hu-HU" smtClean="0"/>
              <a:t>‹#›</a:t>
            </a:fld>
            <a:endParaRPr lang="hu-HU"/>
          </a:p>
        </p:txBody>
      </p:sp>
    </p:spTree>
    <p:extLst>
      <p:ext uri="{BB962C8B-B14F-4D97-AF65-F5344CB8AC3E}">
        <p14:creationId xmlns:p14="http://schemas.microsoft.com/office/powerpoint/2010/main" val="3005436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"And finally there is the mother of all technologies - artificial intelligence - where machines actually develop the ability to learn and think." "These developments, rapidly converging in space and time, are leading to this profound change - the most profound change ever seen in human history.  And whatever predominance we, the United States, enjoy militarily ... the United States is challenged in all domains of warfare: space, cyber, maritime, air, and land."</a:t>
            </a:r>
          </a:p>
        </p:txBody>
      </p:sp>
      <p:sp>
        <p:nvSpPr>
          <p:cNvPr id="4" name="Dia számának helye 3"/>
          <p:cNvSpPr>
            <a:spLocks noGrp="1"/>
          </p:cNvSpPr>
          <p:nvPr>
            <p:ph type="sldNum" sz="quarter" idx="10"/>
          </p:nvPr>
        </p:nvSpPr>
        <p:spPr/>
        <p:txBody>
          <a:bodyPr/>
          <a:lstStyle/>
          <a:p>
            <a:fld id="{B2F59B27-53B8-4E48-91F9-5710FEB740D2}" type="slidenum">
              <a:rPr lang="hu-HU" smtClean="0"/>
              <a:t>6</a:t>
            </a:fld>
            <a:endParaRPr lang="hu-HU" dirty="0"/>
          </a:p>
        </p:txBody>
      </p:sp>
    </p:spTree>
    <p:extLst>
      <p:ext uri="{BB962C8B-B14F-4D97-AF65-F5344CB8AC3E}">
        <p14:creationId xmlns:p14="http://schemas.microsoft.com/office/powerpoint/2010/main" val="221713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a:p>
            <a:r>
              <a:rPr lang="hu-HU" dirty="0"/>
              <a:t> </a:t>
            </a:r>
          </a:p>
          <a:p>
            <a:r>
              <a:rPr lang="hu-HU" dirty="0"/>
              <a:t>Stanford University</a:t>
            </a:r>
          </a:p>
          <a:p>
            <a:endParaRPr lang="hu-HU" dirty="0"/>
          </a:p>
          <a:p>
            <a:r>
              <a:rPr lang="hu-HU" dirty="0"/>
              <a:t>Stanford University is a private research university in Stanford, California, founded in 1885 by </a:t>
            </a:r>
            <a:r>
              <a:rPr lang="hu-HU" dirty="0" err="1"/>
              <a:t>Leland </a:t>
            </a:r>
            <a:r>
              <a:rPr lang="hu-HU" dirty="0"/>
              <a:t>Stanford Jr. and his wife, Jane </a:t>
            </a:r>
            <a:r>
              <a:rPr lang="hu-HU" dirty="0" err="1"/>
              <a:t>Lathrop </a:t>
            </a:r>
            <a:r>
              <a:rPr lang="hu-HU" dirty="0"/>
              <a:t>Stanford.</a:t>
            </a:r>
          </a:p>
          <a:p>
            <a:endParaRPr lang="hu-HU" dirty="0"/>
          </a:p>
          <a:p>
            <a:r>
              <a:rPr lang="hu-HU" dirty="0"/>
              <a:t>Stanford is regarded as one of the world's top universities and has produced many distinguished alumni, including 30 living </a:t>
            </a:r>
            <a:r>
              <a:rPr lang="hu-HU" dirty="0" err="1"/>
              <a:t>billionaires</a:t>
            </a:r>
            <a:r>
              <a:rPr lang="hu-HU" dirty="0"/>
              <a:t>, 18 Turing Prize winners, 27 </a:t>
            </a:r>
            <a:r>
              <a:rPr lang="hu-HU" dirty="0" err="1"/>
              <a:t>Fields Medallists </a:t>
            </a:r>
            <a:r>
              <a:rPr lang="hu-HU" dirty="0"/>
              <a:t>and eight astronauts.</a:t>
            </a:r>
          </a:p>
          <a:p>
            <a:endParaRPr lang="hu-HU" dirty="0"/>
          </a:p>
          <a:p>
            <a:r>
              <a:rPr lang="hu-HU" dirty="0"/>
              <a:t>The university's motto is "</a:t>
            </a:r>
            <a:r>
              <a:rPr lang="hu-HU" dirty="0" err="1"/>
              <a:t>Die </a:t>
            </a:r>
            <a:r>
              <a:rPr lang="hu-HU" dirty="0"/>
              <a:t>Luft </a:t>
            </a:r>
            <a:r>
              <a:rPr lang="hu-HU" dirty="0" err="1"/>
              <a:t>der Freiheit weht</a:t>
            </a:r>
            <a:r>
              <a:rPr lang="hu-HU" dirty="0"/>
              <a:t>" (German: "The air of freedom blows"), from the 18th century German poet Friedrich Schiller.</a:t>
            </a:r>
          </a:p>
          <a:p>
            <a:endParaRPr lang="hu-HU" dirty="0"/>
          </a:p>
          <a:p>
            <a:r>
              <a:rPr lang="hu-HU" dirty="0"/>
              <a:t>Harvard University</a:t>
            </a:r>
          </a:p>
          <a:p>
            <a:endParaRPr lang="hu-HU" dirty="0"/>
          </a:p>
          <a:p>
            <a:r>
              <a:rPr lang="hu-HU" dirty="0"/>
              <a:t>Harvard University is a private </a:t>
            </a:r>
            <a:r>
              <a:rPr lang="hu-HU" dirty="0" err="1"/>
              <a:t>Ivy </a:t>
            </a:r>
            <a:r>
              <a:rPr lang="hu-HU" dirty="0"/>
              <a:t>League research university in Cambridge, Massachusetts. Founded in 1636, Harvard is the </a:t>
            </a:r>
            <a:r>
              <a:rPr lang="hu-HU" dirty="0" err="1"/>
              <a:t>oldest </a:t>
            </a:r>
            <a:r>
              <a:rPr lang="hu-HU" dirty="0"/>
              <a:t>institution of higher education in the United States and one of the most prestigious universities in the world.</a:t>
            </a:r>
          </a:p>
          <a:p>
            <a:endParaRPr lang="hu-HU" dirty="0"/>
          </a:p>
          <a:p>
            <a:r>
              <a:rPr lang="hu-HU" dirty="0"/>
              <a:t>Harvard is known for its liberal arts and science curriculum, strong alumni network and commitment to academic excellence. The university's motto is "</a:t>
            </a:r>
            <a:r>
              <a:rPr lang="hu-HU" dirty="0" err="1"/>
              <a:t>Veritas</a:t>
            </a:r>
            <a:r>
              <a:rPr lang="hu-HU" dirty="0"/>
              <a:t>" (Latin for "Truth").</a:t>
            </a:r>
          </a:p>
          <a:p>
            <a:endParaRPr lang="hu-HU" dirty="0"/>
          </a:p>
          <a:p>
            <a:r>
              <a:rPr lang="hu-HU" dirty="0"/>
              <a:t>Yale University</a:t>
            </a:r>
          </a:p>
          <a:p>
            <a:endParaRPr lang="hu-HU" dirty="0"/>
          </a:p>
          <a:p>
            <a:r>
              <a:rPr lang="hu-HU" dirty="0"/>
              <a:t>Yale University is a private </a:t>
            </a:r>
            <a:r>
              <a:rPr lang="hu-HU" dirty="0" err="1"/>
              <a:t>Ivy </a:t>
            </a:r>
            <a:r>
              <a:rPr lang="hu-HU" dirty="0"/>
              <a:t>League research university in New </a:t>
            </a:r>
            <a:r>
              <a:rPr lang="hu-HU" dirty="0" err="1"/>
              <a:t>Haven</a:t>
            </a:r>
            <a:r>
              <a:rPr lang="hu-HU" dirty="0"/>
              <a:t>, Connecticut. Founded in 1701, Yale is the third </a:t>
            </a:r>
            <a:r>
              <a:rPr lang="hu-HU" dirty="0" err="1"/>
              <a:t>oldest </a:t>
            </a:r>
            <a:r>
              <a:rPr lang="hu-HU" dirty="0"/>
              <a:t>institution of higher education in the United States and one of the most prestigious universities in the world.</a:t>
            </a:r>
          </a:p>
          <a:p>
            <a:endParaRPr lang="hu-HU" dirty="0"/>
          </a:p>
          <a:p>
            <a:r>
              <a:rPr lang="hu-HU" dirty="0"/>
              <a:t>Yale is known for its undergraduate liberal arts, law </a:t>
            </a:r>
            <a:r>
              <a:rPr lang="hu-HU" dirty="0" err="1"/>
              <a:t>school</a:t>
            </a:r>
            <a:r>
              <a:rPr lang="hu-HU" dirty="0"/>
              <a:t>, and graduate programs in medicine, business and the arts. The university's motto is "Lux </a:t>
            </a:r>
            <a:r>
              <a:rPr lang="hu-HU" dirty="0" err="1"/>
              <a:t>et Veritas</a:t>
            </a:r>
            <a:r>
              <a:rPr lang="hu-HU" dirty="0"/>
              <a:t>" (Latin for "Light and Truth").</a:t>
            </a:r>
          </a:p>
          <a:p>
            <a:endParaRPr lang="hu-HU" dirty="0"/>
          </a:p>
          <a:p>
            <a:r>
              <a:rPr lang="hu-HU" dirty="0" err="1"/>
              <a:t>Johns </a:t>
            </a:r>
            <a:r>
              <a:rPr lang="hu-HU" dirty="0"/>
              <a:t>Hopkins University</a:t>
            </a:r>
          </a:p>
          <a:p>
            <a:endParaRPr lang="hu-HU" dirty="0"/>
          </a:p>
          <a:p>
            <a:r>
              <a:rPr lang="hu-HU" dirty="0" err="1"/>
              <a:t>Johns </a:t>
            </a:r>
            <a:r>
              <a:rPr lang="hu-HU" dirty="0"/>
              <a:t>Hopkins University is a private research university in Baltimore, Maryland. Founded in 1876 by </a:t>
            </a:r>
            <a:r>
              <a:rPr lang="hu-HU" dirty="0" err="1"/>
              <a:t>Johns </a:t>
            </a:r>
            <a:r>
              <a:rPr lang="hu-HU" dirty="0"/>
              <a:t>Hopkins, a wealthy Baltimore merchant, it was the first research university in the United States.</a:t>
            </a:r>
          </a:p>
          <a:p>
            <a:endParaRPr lang="hu-HU" dirty="0"/>
          </a:p>
          <a:p>
            <a:r>
              <a:rPr lang="hu-HU" dirty="0" err="1"/>
              <a:t>Johns </a:t>
            </a:r>
            <a:r>
              <a:rPr lang="hu-HU" dirty="0"/>
              <a:t>Hopkins is known for its medical </a:t>
            </a:r>
            <a:r>
              <a:rPr lang="hu-HU" dirty="0" err="1"/>
              <a:t>school</a:t>
            </a:r>
            <a:r>
              <a:rPr lang="hu-HU" dirty="0"/>
              <a:t>, the </a:t>
            </a:r>
            <a:r>
              <a:rPr lang="hu-HU" dirty="0" err="1"/>
              <a:t>Bloomberg School of </a:t>
            </a:r>
            <a:r>
              <a:rPr lang="hu-HU" dirty="0"/>
              <a:t>Public </a:t>
            </a:r>
            <a:r>
              <a:rPr lang="hu-HU" dirty="0" err="1"/>
              <a:t>Health </a:t>
            </a:r>
            <a:r>
              <a:rPr lang="hu-HU" dirty="0"/>
              <a:t>and the </a:t>
            </a:r>
            <a:r>
              <a:rPr lang="hu-HU" dirty="0" err="1"/>
              <a:t>Peabody Institute</a:t>
            </a:r>
            <a:r>
              <a:rPr lang="hu-HU" dirty="0"/>
              <a:t>, a famous music school. The university's motto is "</a:t>
            </a:r>
            <a:r>
              <a:rPr lang="hu-HU" dirty="0" err="1"/>
              <a:t>Veritas vos liberabit</a:t>
            </a:r>
            <a:r>
              <a:rPr lang="hu-HU" dirty="0"/>
              <a:t>" (Latin for "Truth sets you free").</a:t>
            </a:r>
          </a:p>
        </p:txBody>
      </p:sp>
      <p:sp>
        <p:nvSpPr>
          <p:cNvPr id="4" name="Dia számának helye 3"/>
          <p:cNvSpPr>
            <a:spLocks noGrp="1"/>
          </p:cNvSpPr>
          <p:nvPr>
            <p:ph type="sldNum" sz="quarter" idx="5"/>
          </p:nvPr>
        </p:nvSpPr>
        <p:spPr/>
        <p:txBody>
          <a:bodyPr/>
          <a:lstStyle/>
          <a:p>
            <a:fld id="{B2F59B27-53B8-4E48-91F9-5710FEB740D2}" type="slidenum">
              <a:rPr lang="hu-HU" smtClean="0"/>
              <a:t>10</a:t>
            </a:fld>
            <a:endParaRPr lang="hu-HU"/>
          </a:p>
        </p:txBody>
      </p:sp>
    </p:spTree>
    <p:extLst>
      <p:ext uri="{BB962C8B-B14F-4D97-AF65-F5344CB8AC3E}">
        <p14:creationId xmlns:p14="http://schemas.microsoft.com/office/powerpoint/2010/main" val="185965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i="0" dirty="0" err="1">
                <a:solidFill>
                  <a:srgbClr val="000000"/>
                </a:solidFill>
                <a:effectLst/>
                <a:latin typeface="helvetica" panose="020B0604020202020204" pitchFamily="34" charset="0"/>
              </a:rPr>
              <a:t>Gorodok </a:t>
            </a:r>
            <a:r>
              <a:rPr lang="hu-HU" b="1" i="0" dirty="0">
                <a:solidFill>
                  <a:srgbClr val="000000"/>
                </a:solidFill>
                <a:effectLst/>
                <a:latin typeface="helvetica" panose="020B0604020202020204" pitchFamily="34" charset="0"/>
              </a:rPr>
              <a:t>Cavalry Charge, 17 August 1914 by the Hungarian Royal 5th Honvéd Cavalry Division, Enemy Commander: </a:t>
            </a:r>
            <a:r>
              <a:rPr lang="hu-HU" b="0" i="0" dirty="0">
                <a:solidFill>
                  <a:srgbClr val="000000"/>
                </a:solidFill>
                <a:effectLst/>
                <a:latin typeface="helvetica" panose="020B0604020202020204" pitchFamily="34" charset="0"/>
              </a:rPr>
              <a:t>"It was a beautiful charge. Congratulations to you. I am a cavalryman and I know what it is. I never thought such a charge could be made today." </a:t>
            </a:r>
          </a:p>
          <a:p>
            <a:endParaRPr lang="hu-HU" b="0" i="0" dirty="0">
              <a:solidFill>
                <a:srgbClr val="000000"/>
              </a:solidFill>
              <a:effectLst/>
              <a:latin typeface="helvetica" panose="020B0604020202020204" pitchFamily="34" charset="0"/>
            </a:endParaRPr>
          </a:p>
          <a:p>
            <a:r>
              <a:rPr lang="hu-HU" dirty="0" err="1"/>
              <a:t>Luddism </a:t>
            </a:r>
            <a:r>
              <a:rPr lang="hu-HU" dirty="0"/>
              <a:t>was a particular manifestation of the early English labour movement, and its followers were the </a:t>
            </a:r>
            <a:r>
              <a:rPr lang="hu-HU" dirty="0" err="1"/>
              <a:t>Luddites. </a:t>
            </a:r>
            <a:r>
              <a:rPr lang="hu-HU" dirty="0"/>
              <a:t>One of its main features was, but not limited to, </a:t>
            </a:r>
            <a:r>
              <a:rPr lang="hu-HU" dirty="0" err="1"/>
              <a:t>technophobic </a:t>
            </a:r>
            <a:r>
              <a:rPr lang="hu-HU" dirty="0"/>
              <a:t>machine-breaking, but it also included a wide variety of forms of struggle with employers: illegal organising, negotiating with employers, rioting, </a:t>
            </a:r>
            <a:r>
              <a:rPr lang="hu-HU" dirty="0" err="1"/>
              <a:t>occasional </a:t>
            </a:r>
            <a:r>
              <a:rPr lang="hu-HU" dirty="0"/>
              <a:t>armed confrontations with the authorities, and the destruction of entire factories. </a:t>
            </a:r>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59B27-53B8-4E48-91F9-5710FEB740D2}"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186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noChangeAspect="1"/>
          </p:cNvSpPr>
          <p:nvPr>
            <p:ph type="ctrTitle" hasCustomPrompt="1"/>
          </p:nvPr>
        </p:nvSpPr>
        <p:spPr>
          <a:xfrm>
            <a:off x="679620" y="1998663"/>
            <a:ext cx="10864680" cy="2387600"/>
          </a:xfrm>
        </p:spPr>
        <p:txBody>
          <a:bodyPr anchor="b">
            <a:normAutofit/>
          </a:bodyPr>
          <a:lstStyle>
            <a:lvl1pPr algn="l">
              <a:defRPr sz="4050" b="1">
                <a:solidFill>
                  <a:schemeClr val="bg1"/>
                </a:solidFill>
              </a:defRPr>
            </a:lvl1pPr>
          </a:lstStyle>
          <a:p>
            <a:r>
              <a:rPr lang="hu-HU" dirty="0"/>
              <a:t>MINTACÍM SZERKESZTÉSE</a:t>
            </a:r>
          </a:p>
        </p:txBody>
      </p:sp>
      <p:sp>
        <p:nvSpPr>
          <p:cNvPr id="3" name="Alcím 2"/>
          <p:cNvSpPr>
            <a:spLocks noGrp="1" noChangeAspect="1"/>
          </p:cNvSpPr>
          <p:nvPr>
            <p:ph type="subTitle" idx="1" hasCustomPrompt="1"/>
          </p:nvPr>
        </p:nvSpPr>
        <p:spPr>
          <a:xfrm>
            <a:off x="679620" y="4478338"/>
            <a:ext cx="10864680" cy="1655762"/>
          </a:xfrm>
        </p:spPr>
        <p:txBody>
          <a:bodyPr/>
          <a:lstStyle>
            <a:lvl1pPr marL="0" indent="0" algn="l">
              <a:buNone/>
              <a:defRPr sz="1800" i="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dirty="0"/>
              <a:t>KATTINTSON IDE AZ ALCÍM MINTÁJÁNAK SZERKESZTÉSÉHEZ</a:t>
            </a:r>
          </a:p>
        </p:txBody>
      </p:sp>
      <p:pic>
        <p:nvPicPr>
          <p:cNvPr id="9" name="Picture 19"/>
          <p:cNvPicPr>
            <a:picLocks noChangeAspect="1"/>
          </p:cNvPicPr>
          <p:nvPr userDrawn="1"/>
        </p:nvPicPr>
        <p:blipFill>
          <a:blip r:embed="rId3" cstate="print"/>
          <a:stretch>
            <a:fillRect/>
          </a:stretch>
        </p:blipFill>
        <p:spPr>
          <a:xfrm>
            <a:off x="679621" y="540637"/>
            <a:ext cx="2858361" cy="10595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2400"/>
            </a:lvl1pPr>
          </a:lstStyle>
          <a:p>
            <a:r>
              <a:rPr lang="hu-HU" dirty="0"/>
              <a:t>MINTACÍM SZERKESZTÉSE</a:t>
            </a:r>
          </a:p>
        </p:txBody>
      </p:sp>
      <p:sp>
        <p:nvSpPr>
          <p:cNvPr id="3" name="Kép helye 2"/>
          <p:cNvSpPr>
            <a:spLocks noGrp="1"/>
          </p:cNvSpPr>
          <p:nvPr>
            <p:ph type="pic" idx="1" hasCustomPrompt="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u-HU" dirty="0"/>
              <a:t>Kép beszúrásához kattintson az ikonra</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
        <p:nvSpPr>
          <p:cNvPr id="3" name="Függőleges szöveg helye 2"/>
          <p:cNvSpPr>
            <a:spLocks noGrp="1"/>
          </p:cNvSpPr>
          <p:nvPr>
            <p:ph type="body" orient="vert" idx="1" hasCustomPrompt="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hasCustomPrompt="1"/>
          </p:nvPr>
        </p:nvSpPr>
        <p:spPr>
          <a:xfrm>
            <a:off x="8724901" y="365125"/>
            <a:ext cx="2628900" cy="5811838"/>
          </a:xfrm>
        </p:spPr>
        <p:txBody>
          <a:bodyPr vert="eaVert"/>
          <a:lstStyle/>
          <a:p>
            <a:r>
              <a:rPr lang="hu-HU" dirty="0"/>
              <a:t>MINTACÍM SZERKESZTÉSE</a:t>
            </a:r>
          </a:p>
        </p:txBody>
      </p:sp>
      <p:sp>
        <p:nvSpPr>
          <p:cNvPr id="3" name="Függőleges szöveg helye 2"/>
          <p:cNvSpPr>
            <a:spLocks noGrp="1"/>
          </p:cNvSpPr>
          <p:nvPr>
            <p:ph type="body" orient="vert" idx="1" hasCustomPrompt="1"/>
          </p:nvPr>
        </p:nvSpPr>
        <p:spPr>
          <a:xfrm>
            <a:off x="838201"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lköszöné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5"/>
          <p:cNvSpPr txBox="1"/>
          <p:nvPr userDrawn="1"/>
        </p:nvSpPr>
        <p:spPr>
          <a:xfrm>
            <a:off x="1968841" y="3674920"/>
            <a:ext cx="8254315" cy="507831"/>
          </a:xfrm>
          <a:prstGeom prst="rect">
            <a:avLst/>
          </a:prstGeom>
          <a:noFill/>
        </p:spPr>
        <p:txBody>
          <a:bodyPr wrap="square" rtlCol="0">
            <a:spAutoFit/>
          </a:bodyPr>
          <a:lstStyle/>
          <a:p>
            <a:pPr algn="ctr"/>
            <a:r>
              <a:rPr lang="hu-HU" sz="2700" b="1" dirty="0">
                <a:solidFill>
                  <a:schemeClr val="bg1"/>
                </a:solidFill>
                <a:latin typeface="Verdana" panose="020B0604030504040204" pitchFamily="34" charset="0"/>
                <a:ea typeface="Verdana" panose="020B0604030504040204" pitchFamily="34" charset="0"/>
                <a:cs typeface="Verdana" panose="020B0604030504040204" pitchFamily="34" charset="0"/>
              </a:rPr>
              <a:t>KÖSZÖNÖM A FIGYELMET!</a:t>
            </a:r>
          </a:p>
        </p:txBody>
      </p:sp>
      <p:pic>
        <p:nvPicPr>
          <p:cNvPr id="4" name="Picture 6"/>
          <p:cNvPicPr>
            <a:picLocks noChangeAspect="1"/>
          </p:cNvPicPr>
          <p:nvPr userDrawn="1"/>
        </p:nvPicPr>
        <p:blipFill>
          <a:blip r:embed="rId3" cstate="print"/>
          <a:stretch>
            <a:fillRect/>
          </a:stretch>
        </p:blipFill>
        <p:spPr>
          <a:xfrm>
            <a:off x="5353047" y="4800617"/>
            <a:ext cx="1485900" cy="50800"/>
          </a:xfrm>
          <a:prstGeom prst="rect">
            <a:avLst/>
          </a:prstGeom>
        </p:spPr>
      </p:pic>
      <p:sp>
        <p:nvSpPr>
          <p:cNvPr id="6" name="TextBox 7"/>
          <p:cNvSpPr txBox="1"/>
          <p:nvPr userDrawn="1"/>
        </p:nvSpPr>
        <p:spPr>
          <a:xfrm>
            <a:off x="1968841" y="5019509"/>
            <a:ext cx="8254315" cy="276999"/>
          </a:xfrm>
          <a:prstGeom prst="rect">
            <a:avLst/>
          </a:prstGeom>
          <a:noFill/>
        </p:spPr>
        <p:txBody>
          <a:bodyPr wrap="square" rtlCol="0">
            <a:spAutoFit/>
          </a:bodyPr>
          <a:lstStyle/>
          <a:p>
            <a:pPr algn="ctr"/>
            <a:r>
              <a:rPr lang="hu-HU" sz="1200" dirty="0">
                <a:solidFill>
                  <a:schemeClr val="bg1"/>
                </a:solidFill>
                <a:latin typeface="Verdana" panose="020B0604030504040204" pitchFamily="34" charset="0"/>
                <a:ea typeface="Verdana" panose="020B0604030504040204" pitchFamily="34" charset="0"/>
                <a:cs typeface="Verdana" panose="020B0604030504040204" pitchFamily="34" charset="0"/>
              </a:rPr>
              <a:t>uni-nke.hu</a:t>
            </a:r>
          </a:p>
        </p:txBody>
      </p:sp>
      <p:pic>
        <p:nvPicPr>
          <p:cNvPr id="8" name="Picture 9"/>
          <p:cNvPicPr>
            <a:picLocks noChangeAspect="1"/>
          </p:cNvPicPr>
          <p:nvPr userDrawn="1"/>
        </p:nvPicPr>
        <p:blipFill>
          <a:blip r:embed="rId4" cstate="print"/>
          <a:stretch>
            <a:fillRect/>
          </a:stretch>
        </p:blipFill>
        <p:spPr>
          <a:xfrm>
            <a:off x="5264491" y="1532538"/>
            <a:ext cx="1663013" cy="166301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noChangeAspect="1"/>
          </p:cNvSpPr>
          <p:nvPr>
            <p:ph type="ctrTitle" hasCustomPrompt="1"/>
          </p:nvPr>
        </p:nvSpPr>
        <p:spPr>
          <a:xfrm>
            <a:off x="679620" y="1998663"/>
            <a:ext cx="10864680" cy="2387600"/>
          </a:xfrm>
        </p:spPr>
        <p:txBody>
          <a:bodyPr anchor="b">
            <a:normAutofit/>
          </a:bodyPr>
          <a:lstStyle>
            <a:lvl1pPr algn="l">
              <a:defRPr sz="5400" b="1">
                <a:solidFill>
                  <a:schemeClr val="bg1"/>
                </a:solidFill>
              </a:defRPr>
            </a:lvl1pPr>
          </a:lstStyle>
          <a:p>
            <a:r>
              <a:rPr lang="hu-HU" dirty="0"/>
              <a:t>MINTACÍM SZERKESZTÉSE</a:t>
            </a:r>
          </a:p>
        </p:txBody>
      </p:sp>
      <p:sp>
        <p:nvSpPr>
          <p:cNvPr id="3" name="Alcím 2"/>
          <p:cNvSpPr>
            <a:spLocks noGrp="1" noChangeAspect="1"/>
          </p:cNvSpPr>
          <p:nvPr>
            <p:ph type="subTitle" idx="1" hasCustomPrompt="1"/>
          </p:nvPr>
        </p:nvSpPr>
        <p:spPr>
          <a:xfrm>
            <a:off x="679620" y="4478338"/>
            <a:ext cx="10864680" cy="1655762"/>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p>
        </p:txBody>
      </p:sp>
      <p:pic>
        <p:nvPicPr>
          <p:cNvPr id="8"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306" y="371279"/>
            <a:ext cx="3744656" cy="1535309"/>
          </a:xfrm>
          <a:prstGeom prst="rect">
            <a:avLst/>
          </a:prstGeom>
        </p:spPr>
      </p:pic>
    </p:spTree>
    <p:extLst>
      <p:ext uri="{BB962C8B-B14F-4D97-AF65-F5344CB8AC3E}">
        <p14:creationId xmlns:p14="http://schemas.microsoft.com/office/powerpoint/2010/main" val="2335841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noChangeAspect="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idx="1" hasCustomPrompt="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805676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679619" y="1709738"/>
            <a:ext cx="10828639" cy="2852737"/>
          </a:xfrm>
        </p:spPr>
        <p:txBody>
          <a:bodyPr anchor="b">
            <a:normAutofit/>
          </a:bodyPr>
          <a:lstStyle>
            <a:lvl1pPr>
              <a:defRPr sz="5400" b="1">
                <a:solidFill>
                  <a:schemeClr val="bg1"/>
                </a:solidFill>
              </a:defRPr>
            </a:lvl1pPr>
          </a:lstStyle>
          <a:p>
            <a:r>
              <a:rPr lang="hu-HU" dirty="0"/>
              <a:t>MINTACÍM SZERKESZTÉSE</a:t>
            </a:r>
          </a:p>
        </p:txBody>
      </p:sp>
      <p:sp>
        <p:nvSpPr>
          <p:cNvPr id="3" name="Szöveg helye 2"/>
          <p:cNvSpPr>
            <a:spLocks noGrp="1" noChangeAspect="1"/>
          </p:cNvSpPr>
          <p:nvPr>
            <p:ph type="body" idx="1" hasCustomPrompt="1"/>
          </p:nvPr>
        </p:nvSpPr>
        <p:spPr>
          <a:xfrm>
            <a:off x="679619" y="4589463"/>
            <a:ext cx="10828639" cy="1500187"/>
          </a:xfrm>
        </p:spPr>
        <p:txBody>
          <a:bodyPr/>
          <a:lstStyle>
            <a:lvl1pPr marL="0" indent="0">
              <a:buNone/>
              <a:defRPr sz="24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dirty="0"/>
              <a:t>MINTASZÖVEG SZERKESZTÉSE</a:t>
            </a:r>
          </a:p>
        </p:txBody>
      </p:sp>
      <p:pic>
        <p:nvPicPr>
          <p:cNvPr id="8" name="Picture 19"/>
          <p:cNvPicPr>
            <a:picLocks noChangeAspect="1"/>
          </p:cNvPicPr>
          <p:nvPr userDrawn="1"/>
        </p:nvPicPr>
        <p:blipFill>
          <a:blip r:embed="rId3"/>
          <a:srcRect/>
          <a:stretch>
            <a:fillRect/>
          </a:stretch>
        </p:blipFill>
        <p:spPr>
          <a:xfrm>
            <a:off x="679619" y="540635"/>
            <a:ext cx="3601844" cy="1058400"/>
          </a:xfrm>
          <a:prstGeom prst="rect">
            <a:avLst/>
          </a:prstGeom>
        </p:spPr>
      </p:pic>
    </p:spTree>
    <p:extLst>
      <p:ext uri="{BB962C8B-B14F-4D97-AF65-F5344CB8AC3E}">
        <p14:creationId xmlns:p14="http://schemas.microsoft.com/office/powerpoint/2010/main" val="238549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sz="half" idx="1" hasCustomPrompt="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hasCustomPrompt="1"/>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1996435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365125"/>
            <a:ext cx="10515600" cy="1325563"/>
          </a:xfrm>
        </p:spPr>
        <p:txBody>
          <a:bodyPr/>
          <a:lstStyle/>
          <a:p>
            <a:r>
              <a:rPr lang="hu-HU" dirty="0"/>
              <a:t>MINTACÍM SZERKESZTÉSE</a:t>
            </a:r>
          </a:p>
        </p:txBody>
      </p:sp>
      <p:sp>
        <p:nvSpPr>
          <p:cNvPr id="3" name="Szöveg helye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hasCustomPrompt="1"/>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hasCustomPrompt="1"/>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59269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Tree>
    <p:extLst>
      <p:ext uri="{BB962C8B-B14F-4D97-AF65-F5344CB8AC3E}">
        <p14:creationId xmlns:p14="http://schemas.microsoft.com/office/powerpoint/2010/main" val="29917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noChangeAspect="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idx="1" hasCustomPrompt="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585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05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3200"/>
            </a:lvl1pPr>
          </a:lstStyle>
          <a:p>
            <a:r>
              <a:rPr lang="hu-HU" dirty="0"/>
              <a:t>MINTACÍM SZERKESZTÉSE</a:t>
            </a:r>
          </a:p>
        </p:txBody>
      </p:sp>
      <p:sp>
        <p:nvSpPr>
          <p:cNvPr id="3" name="Tartalom helye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2348669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3200"/>
            </a:lvl1pPr>
          </a:lstStyle>
          <a:p>
            <a:r>
              <a:rPr lang="hu-HU" dirty="0"/>
              <a:t>MINTACÍM SZERKESZTÉSE</a:t>
            </a:r>
          </a:p>
        </p:txBody>
      </p:sp>
      <p:sp>
        <p:nvSpPr>
          <p:cNvPr id="3" name="Kép helye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433138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
        <p:nvSpPr>
          <p:cNvPr id="3" name="Függőleges szöveg helye 2"/>
          <p:cNvSpPr>
            <a:spLocks noGrp="1"/>
          </p:cNvSpPr>
          <p:nvPr>
            <p:ph type="body" orient="vert" idx="1" hasCustomPrompt="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2660930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hasCustomPrompt="1"/>
          </p:nvPr>
        </p:nvSpPr>
        <p:spPr>
          <a:xfrm>
            <a:off x="8724900" y="365125"/>
            <a:ext cx="2628900" cy="5811838"/>
          </a:xfrm>
        </p:spPr>
        <p:txBody>
          <a:bodyPr vert="eaVert"/>
          <a:lstStyle/>
          <a:p>
            <a:r>
              <a:rPr lang="hu-HU" dirty="0"/>
              <a:t>MINTACÍM SZERKESZTÉSE</a:t>
            </a:r>
          </a:p>
        </p:txBody>
      </p:sp>
      <p:sp>
        <p:nvSpPr>
          <p:cNvPr id="3" name="Függőleges szöveg helye 2"/>
          <p:cNvSpPr>
            <a:spLocks noGrp="1"/>
          </p:cNvSpPr>
          <p:nvPr>
            <p:ph type="body" orient="vert" idx="1" hasCustomPrompt="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245933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lköszöné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5"/>
          <p:cNvSpPr txBox="1"/>
          <p:nvPr userDrawn="1"/>
        </p:nvSpPr>
        <p:spPr>
          <a:xfrm>
            <a:off x="1968841" y="3674918"/>
            <a:ext cx="8254315" cy="646331"/>
          </a:xfrm>
          <a:prstGeom prst="rect">
            <a:avLst/>
          </a:prstGeom>
          <a:noFill/>
        </p:spPr>
        <p:txBody>
          <a:bodyPr wrap="square" rtlCol="0">
            <a:spAutoFit/>
          </a:bodyPr>
          <a:lstStyle/>
          <a:p>
            <a:pPr algn="ctr"/>
            <a:r>
              <a:rPr lang="hu-HU" sz="3600" b="1" dirty="0">
                <a:solidFill>
                  <a:schemeClr val="bg1"/>
                </a:solidFill>
                <a:latin typeface="Verdana" panose="020B0604030504040204" pitchFamily="34" charset="0"/>
                <a:ea typeface="Verdana" panose="020B0604030504040204" pitchFamily="34" charset="0"/>
                <a:cs typeface="Verdana" panose="020B0604030504040204" pitchFamily="34" charset="0"/>
              </a:rPr>
              <a:t>THANK</a:t>
            </a:r>
            <a:r>
              <a:rPr lang="hu-HU" sz="3600" b="1" baseline="0" dirty="0">
                <a:solidFill>
                  <a:schemeClr val="bg1"/>
                </a:solidFill>
                <a:latin typeface="Verdana" panose="020B0604030504040204" pitchFamily="34" charset="0"/>
                <a:ea typeface="Verdana" panose="020B0604030504040204" pitchFamily="34" charset="0"/>
                <a:cs typeface="Verdana" panose="020B0604030504040204" pitchFamily="34" charset="0"/>
              </a:rPr>
              <a:t> YOU!</a:t>
            </a:r>
            <a:endParaRPr lang="hu-HU"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6"/>
          <p:cNvPicPr>
            <a:picLocks noChangeAspect="1"/>
          </p:cNvPicPr>
          <p:nvPr userDrawn="1"/>
        </p:nvPicPr>
        <p:blipFill>
          <a:blip r:embed="rId3"/>
          <a:stretch>
            <a:fillRect/>
          </a:stretch>
        </p:blipFill>
        <p:spPr>
          <a:xfrm>
            <a:off x="5353047" y="4800617"/>
            <a:ext cx="1485900" cy="50800"/>
          </a:xfrm>
          <a:prstGeom prst="rect">
            <a:avLst/>
          </a:prstGeom>
        </p:spPr>
      </p:pic>
      <p:sp>
        <p:nvSpPr>
          <p:cNvPr id="6" name="TextBox 7"/>
          <p:cNvSpPr txBox="1"/>
          <p:nvPr userDrawn="1"/>
        </p:nvSpPr>
        <p:spPr>
          <a:xfrm>
            <a:off x="1968840" y="5019507"/>
            <a:ext cx="8254315" cy="338554"/>
          </a:xfrm>
          <a:prstGeom prst="rect">
            <a:avLst/>
          </a:prstGeom>
          <a:noFill/>
        </p:spPr>
        <p:txBody>
          <a:bodyPr wrap="square" rtlCol="0">
            <a:spAutoFit/>
          </a:bodyPr>
          <a:lstStyle/>
          <a:p>
            <a:pPr algn="ctr"/>
            <a:r>
              <a:rPr lang="hu-HU" sz="1600" dirty="0">
                <a:solidFill>
                  <a:schemeClr val="bg1"/>
                </a:solidFill>
                <a:latin typeface="Verdana" panose="020B0604030504040204" pitchFamily="34" charset="0"/>
                <a:ea typeface="Verdana" panose="020B0604030504040204" pitchFamily="34" charset="0"/>
                <a:cs typeface="Verdana" panose="020B0604030504040204" pitchFamily="34" charset="0"/>
              </a:rPr>
              <a:t>en.uni-nke.hu</a:t>
            </a:r>
          </a:p>
        </p:txBody>
      </p:sp>
      <p:pic>
        <p:nvPicPr>
          <p:cNvPr id="7" name="Picture 9"/>
          <p:cNvPicPr>
            <a:picLocks noChangeAspect="1"/>
          </p:cNvPicPr>
          <p:nvPr userDrawn="1"/>
        </p:nvPicPr>
        <p:blipFill>
          <a:blip r:embed="rId4"/>
          <a:srcRect/>
          <a:stretch>
            <a:fillRect/>
          </a:stretch>
        </p:blipFill>
        <p:spPr>
          <a:xfrm>
            <a:off x="5264490" y="1532537"/>
            <a:ext cx="1663013" cy="1663013"/>
          </a:xfrm>
          <a:prstGeom prst="rect">
            <a:avLst/>
          </a:prstGeom>
        </p:spPr>
      </p:pic>
    </p:spTree>
    <p:extLst>
      <p:ext uri="{BB962C8B-B14F-4D97-AF65-F5344CB8AC3E}">
        <p14:creationId xmlns:p14="http://schemas.microsoft.com/office/powerpoint/2010/main" val="2274063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noChangeAspect="1"/>
          </p:cNvSpPr>
          <p:nvPr>
            <p:ph type="ctrTitle" hasCustomPrompt="1"/>
          </p:nvPr>
        </p:nvSpPr>
        <p:spPr>
          <a:xfrm>
            <a:off x="679620" y="1998663"/>
            <a:ext cx="10864680" cy="2387600"/>
          </a:xfrm>
        </p:spPr>
        <p:txBody>
          <a:bodyPr anchor="b">
            <a:normAutofit/>
          </a:bodyPr>
          <a:lstStyle>
            <a:lvl1pPr algn="l">
              <a:defRPr sz="4050" b="1">
                <a:solidFill>
                  <a:schemeClr val="bg1"/>
                </a:solidFill>
              </a:defRPr>
            </a:lvl1pPr>
          </a:lstStyle>
          <a:p>
            <a:r>
              <a:rPr lang="hu-HU" dirty="0"/>
              <a:t>MINTACÍM SZERKESZTÉSE</a:t>
            </a:r>
          </a:p>
        </p:txBody>
      </p:sp>
      <p:sp>
        <p:nvSpPr>
          <p:cNvPr id="3" name="Alcím 2"/>
          <p:cNvSpPr>
            <a:spLocks noGrp="1" noChangeAspect="1"/>
          </p:cNvSpPr>
          <p:nvPr>
            <p:ph type="subTitle" idx="1" hasCustomPrompt="1"/>
          </p:nvPr>
        </p:nvSpPr>
        <p:spPr>
          <a:xfrm>
            <a:off x="679620" y="4478338"/>
            <a:ext cx="10864680" cy="1655762"/>
          </a:xfrm>
        </p:spPr>
        <p:txBody>
          <a:bodyPr/>
          <a:lstStyle>
            <a:lvl1pPr marL="0" indent="0" algn="l">
              <a:buNone/>
              <a:defRPr sz="1800" i="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dirty="0"/>
              <a:t>KATTINTSON IDE AZ ALCÍM MINTÁJÁNAK SZERKESZTÉSÉHEZ</a:t>
            </a:r>
          </a:p>
        </p:txBody>
      </p:sp>
      <p:pic>
        <p:nvPicPr>
          <p:cNvPr id="9" name="Picture 19"/>
          <p:cNvPicPr>
            <a:picLocks noChangeAspect="1"/>
          </p:cNvPicPr>
          <p:nvPr userDrawn="1"/>
        </p:nvPicPr>
        <p:blipFill>
          <a:blip r:embed="rId3"/>
          <a:stretch>
            <a:fillRect/>
          </a:stretch>
        </p:blipFill>
        <p:spPr>
          <a:xfrm>
            <a:off x="679621" y="540637"/>
            <a:ext cx="2858361" cy="1059565"/>
          </a:xfrm>
          <a:prstGeom prst="rect">
            <a:avLst/>
          </a:prstGeom>
        </p:spPr>
      </p:pic>
    </p:spTree>
    <p:extLst>
      <p:ext uri="{BB962C8B-B14F-4D97-AF65-F5344CB8AC3E}">
        <p14:creationId xmlns:p14="http://schemas.microsoft.com/office/powerpoint/2010/main" val="193757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noChangeAspect="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idx="1" hasCustomPrompt="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3265149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679621" y="1709740"/>
            <a:ext cx="10828639" cy="2852737"/>
          </a:xfrm>
        </p:spPr>
        <p:txBody>
          <a:bodyPr anchor="b">
            <a:normAutofit/>
          </a:bodyPr>
          <a:lstStyle>
            <a:lvl1pPr>
              <a:defRPr sz="4050" b="1">
                <a:solidFill>
                  <a:schemeClr val="bg1"/>
                </a:solidFill>
              </a:defRPr>
            </a:lvl1pPr>
          </a:lstStyle>
          <a:p>
            <a:r>
              <a:rPr lang="hu-HU" dirty="0"/>
              <a:t>MINTACÍM SZERKESZTÉSE</a:t>
            </a:r>
          </a:p>
        </p:txBody>
      </p:sp>
      <p:sp>
        <p:nvSpPr>
          <p:cNvPr id="3" name="Szöveg helye 2"/>
          <p:cNvSpPr>
            <a:spLocks noGrp="1" noChangeAspect="1"/>
          </p:cNvSpPr>
          <p:nvPr>
            <p:ph type="body" idx="1" hasCustomPrompt="1"/>
          </p:nvPr>
        </p:nvSpPr>
        <p:spPr>
          <a:xfrm>
            <a:off x="679621" y="4589465"/>
            <a:ext cx="10828639" cy="1500187"/>
          </a:xfrm>
        </p:spPr>
        <p:txBody>
          <a:bodyPr/>
          <a:lstStyle>
            <a:lvl1pPr marL="0" indent="0">
              <a:buNone/>
              <a:defRPr sz="1800" i="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dirty="0"/>
              <a:t>MINTASZÖVEG SZERKESZTÉSE</a:t>
            </a:r>
          </a:p>
        </p:txBody>
      </p:sp>
      <p:pic>
        <p:nvPicPr>
          <p:cNvPr id="9" name="Picture 19"/>
          <p:cNvPicPr>
            <a:picLocks noChangeAspect="1"/>
          </p:cNvPicPr>
          <p:nvPr userDrawn="1"/>
        </p:nvPicPr>
        <p:blipFill>
          <a:blip r:embed="rId3"/>
          <a:stretch>
            <a:fillRect/>
          </a:stretch>
        </p:blipFill>
        <p:spPr>
          <a:xfrm>
            <a:off x="679621" y="540637"/>
            <a:ext cx="2858361" cy="1059565"/>
          </a:xfrm>
          <a:prstGeom prst="rect">
            <a:avLst/>
          </a:prstGeom>
        </p:spPr>
      </p:pic>
    </p:spTree>
    <p:extLst>
      <p:ext uri="{BB962C8B-B14F-4D97-AF65-F5344CB8AC3E}">
        <p14:creationId xmlns:p14="http://schemas.microsoft.com/office/powerpoint/2010/main" val="297289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679621" y="1709740"/>
            <a:ext cx="10828639" cy="2852737"/>
          </a:xfrm>
        </p:spPr>
        <p:txBody>
          <a:bodyPr anchor="b">
            <a:normAutofit/>
          </a:bodyPr>
          <a:lstStyle>
            <a:lvl1pPr>
              <a:defRPr sz="4050" b="1">
                <a:solidFill>
                  <a:schemeClr val="bg1"/>
                </a:solidFill>
              </a:defRPr>
            </a:lvl1pPr>
          </a:lstStyle>
          <a:p>
            <a:r>
              <a:rPr lang="hu-HU" dirty="0"/>
              <a:t>MINTACÍM SZERKESZTÉSE</a:t>
            </a:r>
          </a:p>
        </p:txBody>
      </p:sp>
      <p:sp>
        <p:nvSpPr>
          <p:cNvPr id="3" name="Szöveg helye 2"/>
          <p:cNvSpPr>
            <a:spLocks noGrp="1" noChangeAspect="1"/>
          </p:cNvSpPr>
          <p:nvPr>
            <p:ph type="body" idx="1" hasCustomPrompt="1"/>
          </p:nvPr>
        </p:nvSpPr>
        <p:spPr>
          <a:xfrm>
            <a:off x="679621" y="4589465"/>
            <a:ext cx="10828639" cy="1500187"/>
          </a:xfrm>
        </p:spPr>
        <p:txBody>
          <a:bodyPr/>
          <a:lstStyle>
            <a:lvl1pPr marL="0" indent="0">
              <a:buNone/>
              <a:defRPr sz="1800" i="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dirty="0"/>
              <a:t>MINTASZÖVEG SZERKESZTÉSE</a:t>
            </a:r>
          </a:p>
        </p:txBody>
      </p:sp>
      <p:pic>
        <p:nvPicPr>
          <p:cNvPr id="9" name="Picture 19"/>
          <p:cNvPicPr>
            <a:picLocks noChangeAspect="1"/>
          </p:cNvPicPr>
          <p:nvPr userDrawn="1"/>
        </p:nvPicPr>
        <p:blipFill>
          <a:blip r:embed="rId3" cstate="print"/>
          <a:stretch>
            <a:fillRect/>
          </a:stretch>
        </p:blipFill>
        <p:spPr>
          <a:xfrm>
            <a:off x="679621" y="540637"/>
            <a:ext cx="2858361" cy="105956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sz="half" idx="1" hasCustomPrompt="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hasCustomPrompt="1"/>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81180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365127"/>
            <a:ext cx="10515600" cy="1325563"/>
          </a:xfrm>
        </p:spPr>
        <p:txBody>
          <a:bodyPr/>
          <a:lstStyle/>
          <a:p>
            <a:r>
              <a:rPr lang="hu-HU" dirty="0"/>
              <a:t>MINTACÍM SZERKESZTÉSE</a:t>
            </a:r>
          </a:p>
        </p:txBody>
      </p:sp>
      <p:sp>
        <p:nvSpPr>
          <p:cNvPr id="3" name="Szöveg helye 2"/>
          <p:cNvSpPr>
            <a:spLocks noGrp="1"/>
          </p:cNvSpPr>
          <p:nvPr>
            <p:ph type="body" idx="1" hasCustomPrompt="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Tartalom helye 3"/>
          <p:cNvSpPr>
            <a:spLocks noGrp="1"/>
          </p:cNvSpPr>
          <p:nvPr>
            <p:ph sz="half" idx="2" hasCustomPrompt="1"/>
          </p:nvPr>
        </p:nvSpPr>
        <p:spPr>
          <a:xfrm>
            <a:off x="839789"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Tartalom helye 5"/>
          <p:cNvSpPr>
            <a:spLocks noGrp="1"/>
          </p:cNvSpPr>
          <p:nvPr>
            <p:ph sz="quarter" idx="4" hasCustomPrompt="1"/>
          </p:nvPr>
        </p:nvSpPr>
        <p:spPr>
          <a:xfrm>
            <a:off x="6172201"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450542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Tree>
    <p:extLst>
      <p:ext uri="{BB962C8B-B14F-4D97-AF65-F5344CB8AC3E}">
        <p14:creationId xmlns:p14="http://schemas.microsoft.com/office/powerpoint/2010/main" val="316543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5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73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2400"/>
            </a:lvl1pPr>
          </a:lstStyle>
          <a:p>
            <a:r>
              <a:rPr lang="hu-HU" dirty="0"/>
              <a:t>MINTACÍM SZERKESZTÉSE</a:t>
            </a:r>
          </a:p>
        </p:txBody>
      </p:sp>
      <p:sp>
        <p:nvSpPr>
          <p:cNvPr id="3" name="Tartalom helye 2"/>
          <p:cNvSpPr>
            <a:spLocks noGrp="1"/>
          </p:cNvSpPr>
          <p:nvPr>
            <p:ph idx="1" hasCustomPrompt="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Tree>
    <p:extLst>
      <p:ext uri="{BB962C8B-B14F-4D97-AF65-F5344CB8AC3E}">
        <p14:creationId xmlns:p14="http://schemas.microsoft.com/office/powerpoint/2010/main" val="3873244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2400"/>
            </a:lvl1pPr>
          </a:lstStyle>
          <a:p>
            <a:r>
              <a:rPr lang="hu-HU" dirty="0"/>
              <a:t>MINTACÍM SZERKESZTÉSE</a:t>
            </a:r>
          </a:p>
        </p:txBody>
      </p:sp>
      <p:sp>
        <p:nvSpPr>
          <p:cNvPr id="3" name="Kép helye 2"/>
          <p:cNvSpPr>
            <a:spLocks noGrp="1"/>
          </p:cNvSpPr>
          <p:nvPr>
            <p:ph type="pic" idx="1" hasCustomPrompt="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u-HU"/>
              <a:t>Kép beszúrásához kattintson az ikonra</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Tree>
    <p:extLst>
      <p:ext uri="{BB962C8B-B14F-4D97-AF65-F5344CB8AC3E}">
        <p14:creationId xmlns:p14="http://schemas.microsoft.com/office/powerpoint/2010/main" val="461845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
        <p:nvSpPr>
          <p:cNvPr id="3" name="Függőleges szöveg helye 2"/>
          <p:cNvSpPr>
            <a:spLocks noGrp="1"/>
          </p:cNvSpPr>
          <p:nvPr>
            <p:ph type="body" orient="vert" idx="1" hasCustomPrompt="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222918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hasCustomPrompt="1"/>
          </p:nvPr>
        </p:nvSpPr>
        <p:spPr>
          <a:xfrm>
            <a:off x="8724901" y="365125"/>
            <a:ext cx="2628900" cy="5811838"/>
          </a:xfrm>
        </p:spPr>
        <p:txBody>
          <a:bodyPr vert="eaVert"/>
          <a:lstStyle/>
          <a:p>
            <a:r>
              <a:rPr lang="hu-HU" dirty="0"/>
              <a:t>MINTACÍM SZERKESZTÉSE</a:t>
            </a:r>
          </a:p>
        </p:txBody>
      </p:sp>
      <p:sp>
        <p:nvSpPr>
          <p:cNvPr id="3" name="Függőleges szöveg helye 2"/>
          <p:cNvSpPr>
            <a:spLocks noGrp="1"/>
          </p:cNvSpPr>
          <p:nvPr>
            <p:ph type="body" orient="vert" idx="1" hasCustomPrompt="1"/>
          </p:nvPr>
        </p:nvSpPr>
        <p:spPr>
          <a:xfrm>
            <a:off x="838201"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90229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lköszöné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5"/>
          <p:cNvSpPr txBox="1"/>
          <p:nvPr userDrawn="1"/>
        </p:nvSpPr>
        <p:spPr>
          <a:xfrm>
            <a:off x="1968841" y="3674920"/>
            <a:ext cx="8254315" cy="507831"/>
          </a:xfrm>
          <a:prstGeom prst="rect">
            <a:avLst/>
          </a:prstGeom>
          <a:noFill/>
        </p:spPr>
        <p:txBody>
          <a:bodyPr wrap="square" rtlCol="0">
            <a:spAutoFit/>
          </a:bodyPr>
          <a:lstStyle/>
          <a:p>
            <a:pPr algn="ctr"/>
            <a:r>
              <a:rPr lang="hu-HU" sz="2700" b="1" dirty="0">
                <a:solidFill>
                  <a:schemeClr val="bg1"/>
                </a:solidFill>
                <a:latin typeface="Verdana" panose="020B0604030504040204" pitchFamily="34" charset="0"/>
                <a:ea typeface="Verdana" panose="020B0604030504040204" pitchFamily="34" charset="0"/>
                <a:cs typeface="Verdana" panose="020B0604030504040204" pitchFamily="34" charset="0"/>
              </a:rPr>
              <a:t>KÖSZÖNÖM A FIGYELMET!</a:t>
            </a:r>
          </a:p>
        </p:txBody>
      </p:sp>
      <p:pic>
        <p:nvPicPr>
          <p:cNvPr id="4" name="Picture 6"/>
          <p:cNvPicPr>
            <a:picLocks noChangeAspect="1"/>
          </p:cNvPicPr>
          <p:nvPr userDrawn="1"/>
        </p:nvPicPr>
        <p:blipFill>
          <a:blip r:embed="rId3"/>
          <a:stretch>
            <a:fillRect/>
          </a:stretch>
        </p:blipFill>
        <p:spPr>
          <a:xfrm>
            <a:off x="5353047" y="4800617"/>
            <a:ext cx="1485900" cy="50800"/>
          </a:xfrm>
          <a:prstGeom prst="rect">
            <a:avLst/>
          </a:prstGeom>
        </p:spPr>
      </p:pic>
      <p:sp>
        <p:nvSpPr>
          <p:cNvPr id="6" name="TextBox 7"/>
          <p:cNvSpPr txBox="1"/>
          <p:nvPr userDrawn="1"/>
        </p:nvSpPr>
        <p:spPr>
          <a:xfrm>
            <a:off x="1968841" y="5019509"/>
            <a:ext cx="8254315" cy="276999"/>
          </a:xfrm>
          <a:prstGeom prst="rect">
            <a:avLst/>
          </a:prstGeom>
          <a:noFill/>
        </p:spPr>
        <p:txBody>
          <a:bodyPr wrap="square" rtlCol="0">
            <a:spAutoFit/>
          </a:bodyPr>
          <a:lstStyle/>
          <a:p>
            <a:pPr algn="ctr"/>
            <a:r>
              <a:rPr lang="hu-HU" sz="1200" dirty="0">
                <a:solidFill>
                  <a:schemeClr val="bg1"/>
                </a:solidFill>
                <a:latin typeface="Verdana" panose="020B0604030504040204" pitchFamily="34" charset="0"/>
                <a:ea typeface="Verdana" panose="020B0604030504040204" pitchFamily="34" charset="0"/>
                <a:cs typeface="Verdana" panose="020B0604030504040204" pitchFamily="34" charset="0"/>
              </a:rPr>
              <a:t>uni-nke.hu</a:t>
            </a:r>
          </a:p>
        </p:txBody>
      </p:sp>
      <p:pic>
        <p:nvPicPr>
          <p:cNvPr id="8" name="Picture 9"/>
          <p:cNvPicPr>
            <a:picLocks noChangeAspect="1"/>
          </p:cNvPicPr>
          <p:nvPr userDrawn="1"/>
        </p:nvPicPr>
        <p:blipFill>
          <a:blip r:embed="rId4"/>
          <a:stretch>
            <a:fillRect/>
          </a:stretch>
        </p:blipFill>
        <p:spPr>
          <a:xfrm>
            <a:off x="5264491" y="1532538"/>
            <a:ext cx="1663013" cy="1663013"/>
          </a:xfrm>
          <a:prstGeom prst="rect">
            <a:avLst/>
          </a:prstGeom>
        </p:spPr>
      </p:pic>
    </p:spTree>
    <p:extLst>
      <p:ext uri="{BB962C8B-B14F-4D97-AF65-F5344CB8AC3E}">
        <p14:creationId xmlns:p14="http://schemas.microsoft.com/office/powerpoint/2010/main" val="69694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sz="half" idx="1" hasCustomPrompt="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hasCustomPrompt="1"/>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noChangeAspect="1"/>
          </p:cNvSpPr>
          <p:nvPr>
            <p:ph type="ctrTitle" hasCustomPrompt="1"/>
          </p:nvPr>
        </p:nvSpPr>
        <p:spPr>
          <a:xfrm>
            <a:off x="679620" y="1998663"/>
            <a:ext cx="10864680" cy="2387600"/>
          </a:xfrm>
        </p:spPr>
        <p:txBody>
          <a:bodyPr anchor="b">
            <a:normAutofit/>
          </a:bodyPr>
          <a:lstStyle>
            <a:lvl1pPr algn="l">
              <a:defRPr sz="4050" b="1">
                <a:solidFill>
                  <a:schemeClr val="bg1"/>
                </a:solidFill>
              </a:defRPr>
            </a:lvl1pPr>
          </a:lstStyle>
          <a:p>
            <a:r>
              <a:rPr lang="hu-HU" dirty="0"/>
              <a:t>MINTACÍM SZERKESZTÉSE</a:t>
            </a:r>
          </a:p>
        </p:txBody>
      </p:sp>
      <p:sp>
        <p:nvSpPr>
          <p:cNvPr id="3" name="Alcím 2"/>
          <p:cNvSpPr>
            <a:spLocks noGrp="1" noChangeAspect="1"/>
          </p:cNvSpPr>
          <p:nvPr>
            <p:ph type="subTitle" idx="1" hasCustomPrompt="1"/>
          </p:nvPr>
        </p:nvSpPr>
        <p:spPr>
          <a:xfrm>
            <a:off x="679620" y="4478338"/>
            <a:ext cx="10864680" cy="1655762"/>
          </a:xfrm>
        </p:spPr>
        <p:txBody>
          <a:bodyPr/>
          <a:lstStyle>
            <a:lvl1pPr marL="0" indent="0" algn="l">
              <a:buNone/>
              <a:defRPr sz="1800" i="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dirty="0"/>
              <a:t>KATTINTSON IDE AZ ALCÍM MINTÁJÁNAK SZERKESZTÉSÉHEZ</a:t>
            </a:r>
          </a:p>
        </p:txBody>
      </p:sp>
      <p:pic>
        <p:nvPicPr>
          <p:cNvPr id="9" name="Picture 19"/>
          <p:cNvPicPr>
            <a:picLocks noChangeAspect="1"/>
          </p:cNvPicPr>
          <p:nvPr userDrawn="1"/>
        </p:nvPicPr>
        <p:blipFill>
          <a:blip r:embed="rId3"/>
          <a:stretch>
            <a:fillRect/>
          </a:stretch>
        </p:blipFill>
        <p:spPr>
          <a:xfrm>
            <a:off x="679621" y="540637"/>
            <a:ext cx="2858361" cy="1059565"/>
          </a:xfrm>
          <a:prstGeom prst="rect">
            <a:avLst/>
          </a:prstGeom>
        </p:spPr>
      </p:pic>
    </p:spTree>
    <p:extLst>
      <p:ext uri="{BB962C8B-B14F-4D97-AF65-F5344CB8AC3E}">
        <p14:creationId xmlns:p14="http://schemas.microsoft.com/office/powerpoint/2010/main" val="2592560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noChangeAspect="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idx="1" hasCustomPrompt="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223279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679621" y="1709740"/>
            <a:ext cx="10828639" cy="2852737"/>
          </a:xfrm>
        </p:spPr>
        <p:txBody>
          <a:bodyPr anchor="b">
            <a:normAutofit/>
          </a:bodyPr>
          <a:lstStyle>
            <a:lvl1pPr>
              <a:defRPr sz="4050" b="1">
                <a:solidFill>
                  <a:schemeClr val="bg1"/>
                </a:solidFill>
              </a:defRPr>
            </a:lvl1pPr>
          </a:lstStyle>
          <a:p>
            <a:r>
              <a:rPr lang="hu-HU" dirty="0"/>
              <a:t>MINTACÍM SZERKESZTÉSE</a:t>
            </a:r>
          </a:p>
        </p:txBody>
      </p:sp>
      <p:sp>
        <p:nvSpPr>
          <p:cNvPr id="3" name="Szöveg helye 2"/>
          <p:cNvSpPr>
            <a:spLocks noGrp="1" noChangeAspect="1"/>
          </p:cNvSpPr>
          <p:nvPr>
            <p:ph type="body" idx="1" hasCustomPrompt="1"/>
          </p:nvPr>
        </p:nvSpPr>
        <p:spPr>
          <a:xfrm>
            <a:off x="679621" y="4589465"/>
            <a:ext cx="10828639" cy="1500187"/>
          </a:xfrm>
        </p:spPr>
        <p:txBody>
          <a:bodyPr/>
          <a:lstStyle>
            <a:lvl1pPr marL="0" indent="0">
              <a:buNone/>
              <a:defRPr sz="1800" i="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dirty="0"/>
              <a:t>MINTASZÖVEG SZERKESZTÉSE</a:t>
            </a:r>
          </a:p>
        </p:txBody>
      </p:sp>
      <p:pic>
        <p:nvPicPr>
          <p:cNvPr id="9" name="Picture 19"/>
          <p:cNvPicPr>
            <a:picLocks noChangeAspect="1"/>
          </p:cNvPicPr>
          <p:nvPr userDrawn="1"/>
        </p:nvPicPr>
        <p:blipFill>
          <a:blip r:embed="rId3"/>
          <a:stretch>
            <a:fillRect/>
          </a:stretch>
        </p:blipFill>
        <p:spPr>
          <a:xfrm>
            <a:off x="679621" y="540637"/>
            <a:ext cx="2858361" cy="1059565"/>
          </a:xfrm>
          <a:prstGeom prst="rect">
            <a:avLst/>
          </a:prstGeom>
        </p:spPr>
      </p:pic>
    </p:spTree>
    <p:extLst>
      <p:ext uri="{BB962C8B-B14F-4D97-AF65-F5344CB8AC3E}">
        <p14:creationId xmlns:p14="http://schemas.microsoft.com/office/powerpoint/2010/main" val="2995922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lvl1pPr>
              <a:defRPr b="1"/>
            </a:lvl1pPr>
          </a:lstStyle>
          <a:p>
            <a:r>
              <a:rPr lang="hu-HU" dirty="0"/>
              <a:t>MINTACÍM SZERKESZTÉSE</a:t>
            </a:r>
          </a:p>
        </p:txBody>
      </p:sp>
      <p:sp>
        <p:nvSpPr>
          <p:cNvPr id="3" name="Tartalom helye 2"/>
          <p:cNvSpPr>
            <a:spLocks noGrp="1"/>
          </p:cNvSpPr>
          <p:nvPr>
            <p:ph sz="half" idx="1" hasCustomPrompt="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hasCustomPrompt="1"/>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1244881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365127"/>
            <a:ext cx="10515600" cy="1325563"/>
          </a:xfrm>
        </p:spPr>
        <p:txBody>
          <a:bodyPr/>
          <a:lstStyle/>
          <a:p>
            <a:r>
              <a:rPr lang="hu-HU" dirty="0"/>
              <a:t>MINTACÍM SZERKESZTÉSE</a:t>
            </a:r>
          </a:p>
        </p:txBody>
      </p:sp>
      <p:sp>
        <p:nvSpPr>
          <p:cNvPr id="3" name="Szöveg helye 2"/>
          <p:cNvSpPr>
            <a:spLocks noGrp="1"/>
          </p:cNvSpPr>
          <p:nvPr>
            <p:ph type="body" idx="1" hasCustomPrompt="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Tartalom helye 3"/>
          <p:cNvSpPr>
            <a:spLocks noGrp="1"/>
          </p:cNvSpPr>
          <p:nvPr>
            <p:ph sz="half" idx="2" hasCustomPrompt="1"/>
          </p:nvPr>
        </p:nvSpPr>
        <p:spPr>
          <a:xfrm>
            <a:off x="839789"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Tartalom helye 5"/>
          <p:cNvSpPr>
            <a:spLocks noGrp="1"/>
          </p:cNvSpPr>
          <p:nvPr>
            <p:ph sz="quarter" idx="4" hasCustomPrompt="1"/>
          </p:nvPr>
        </p:nvSpPr>
        <p:spPr>
          <a:xfrm>
            <a:off x="6172201"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417951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Tree>
    <p:extLst>
      <p:ext uri="{BB962C8B-B14F-4D97-AF65-F5344CB8AC3E}">
        <p14:creationId xmlns:p14="http://schemas.microsoft.com/office/powerpoint/2010/main" val="345579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884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967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2400"/>
            </a:lvl1pPr>
          </a:lstStyle>
          <a:p>
            <a:r>
              <a:rPr lang="hu-HU" dirty="0"/>
              <a:t>MINTACÍM SZERKESZTÉSE</a:t>
            </a:r>
          </a:p>
        </p:txBody>
      </p:sp>
      <p:sp>
        <p:nvSpPr>
          <p:cNvPr id="3" name="Tartalom helye 2"/>
          <p:cNvSpPr>
            <a:spLocks noGrp="1"/>
          </p:cNvSpPr>
          <p:nvPr>
            <p:ph idx="1" hasCustomPrompt="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Tree>
    <p:extLst>
      <p:ext uri="{BB962C8B-B14F-4D97-AF65-F5344CB8AC3E}">
        <p14:creationId xmlns:p14="http://schemas.microsoft.com/office/powerpoint/2010/main" val="2652859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2400"/>
            </a:lvl1pPr>
          </a:lstStyle>
          <a:p>
            <a:r>
              <a:rPr lang="hu-HU" dirty="0"/>
              <a:t>MINTACÍM SZERKESZTÉSE</a:t>
            </a:r>
          </a:p>
        </p:txBody>
      </p:sp>
      <p:sp>
        <p:nvSpPr>
          <p:cNvPr id="3" name="Kép helye 2"/>
          <p:cNvSpPr>
            <a:spLocks noGrp="1"/>
          </p:cNvSpPr>
          <p:nvPr>
            <p:ph type="pic" idx="1" hasCustomPrompt="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u-HU" dirty="0"/>
              <a:t>Kép beszúrásához kattintson az ikonra</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Tree>
    <p:extLst>
      <p:ext uri="{BB962C8B-B14F-4D97-AF65-F5344CB8AC3E}">
        <p14:creationId xmlns:p14="http://schemas.microsoft.com/office/powerpoint/2010/main" val="3976935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365127"/>
            <a:ext cx="10515600" cy="1325563"/>
          </a:xfrm>
        </p:spPr>
        <p:txBody>
          <a:bodyPr/>
          <a:lstStyle/>
          <a:p>
            <a:r>
              <a:rPr lang="hu-HU" dirty="0"/>
              <a:t>MINTACÍM SZERKESZTÉSE</a:t>
            </a:r>
          </a:p>
        </p:txBody>
      </p:sp>
      <p:sp>
        <p:nvSpPr>
          <p:cNvPr id="3" name="Szöveg helye 2"/>
          <p:cNvSpPr>
            <a:spLocks noGrp="1"/>
          </p:cNvSpPr>
          <p:nvPr>
            <p:ph type="body" idx="1" hasCustomPrompt="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Tartalom helye 3"/>
          <p:cNvSpPr>
            <a:spLocks noGrp="1"/>
          </p:cNvSpPr>
          <p:nvPr>
            <p:ph sz="half" idx="2" hasCustomPrompt="1"/>
          </p:nvPr>
        </p:nvSpPr>
        <p:spPr>
          <a:xfrm>
            <a:off x="839789"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Tartalom helye 5"/>
          <p:cNvSpPr>
            <a:spLocks noGrp="1"/>
          </p:cNvSpPr>
          <p:nvPr>
            <p:ph sz="quarter" idx="4" hasCustomPrompt="1"/>
          </p:nvPr>
        </p:nvSpPr>
        <p:spPr>
          <a:xfrm>
            <a:off x="6172201"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
        <p:nvSpPr>
          <p:cNvPr id="3" name="Függőleges szöveg helye 2"/>
          <p:cNvSpPr>
            <a:spLocks noGrp="1"/>
          </p:cNvSpPr>
          <p:nvPr>
            <p:ph type="body" orient="vert" idx="1" hasCustomPrompt="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643915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hasCustomPrompt="1"/>
          </p:nvPr>
        </p:nvSpPr>
        <p:spPr>
          <a:xfrm>
            <a:off x="8724901" y="365125"/>
            <a:ext cx="2628900" cy="5811838"/>
          </a:xfrm>
        </p:spPr>
        <p:txBody>
          <a:bodyPr vert="eaVert"/>
          <a:lstStyle/>
          <a:p>
            <a:r>
              <a:rPr lang="hu-HU" dirty="0"/>
              <a:t>MINTACÍM SZERKESZTÉSE</a:t>
            </a:r>
          </a:p>
        </p:txBody>
      </p:sp>
      <p:sp>
        <p:nvSpPr>
          <p:cNvPr id="3" name="Függőleges szöveg helye 2"/>
          <p:cNvSpPr>
            <a:spLocks noGrp="1"/>
          </p:cNvSpPr>
          <p:nvPr>
            <p:ph type="body" orient="vert" idx="1" hasCustomPrompt="1"/>
          </p:nvPr>
        </p:nvSpPr>
        <p:spPr>
          <a:xfrm>
            <a:off x="838201"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2664357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lköszöné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5"/>
          <p:cNvSpPr txBox="1"/>
          <p:nvPr userDrawn="1"/>
        </p:nvSpPr>
        <p:spPr>
          <a:xfrm>
            <a:off x="1968841" y="3674920"/>
            <a:ext cx="8254315" cy="507831"/>
          </a:xfrm>
          <a:prstGeom prst="rect">
            <a:avLst/>
          </a:prstGeom>
          <a:noFill/>
        </p:spPr>
        <p:txBody>
          <a:bodyPr wrap="square" rtlCol="0">
            <a:spAutoFit/>
          </a:bodyPr>
          <a:lstStyle/>
          <a:p>
            <a:pPr algn="ctr"/>
            <a:r>
              <a:rPr lang="hu-HU" sz="2700" b="1" dirty="0">
                <a:solidFill>
                  <a:schemeClr val="bg1"/>
                </a:solidFill>
                <a:latin typeface="Verdana" panose="020B0604030504040204" pitchFamily="34" charset="0"/>
                <a:ea typeface="Verdana" panose="020B0604030504040204" pitchFamily="34" charset="0"/>
                <a:cs typeface="Verdana" panose="020B0604030504040204" pitchFamily="34" charset="0"/>
              </a:rPr>
              <a:t>KÖSZÖNÖM A FIGYELMET!</a:t>
            </a:r>
          </a:p>
        </p:txBody>
      </p:sp>
      <p:pic>
        <p:nvPicPr>
          <p:cNvPr id="4" name="Picture 6"/>
          <p:cNvPicPr>
            <a:picLocks noChangeAspect="1"/>
          </p:cNvPicPr>
          <p:nvPr userDrawn="1"/>
        </p:nvPicPr>
        <p:blipFill>
          <a:blip r:embed="rId3"/>
          <a:stretch>
            <a:fillRect/>
          </a:stretch>
        </p:blipFill>
        <p:spPr>
          <a:xfrm>
            <a:off x="5353047" y="4800617"/>
            <a:ext cx="1485900" cy="50800"/>
          </a:xfrm>
          <a:prstGeom prst="rect">
            <a:avLst/>
          </a:prstGeom>
        </p:spPr>
      </p:pic>
      <p:sp>
        <p:nvSpPr>
          <p:cNvPr id="6" name="TextBox 7"/>
          <p:cNvSpPr txBox="1"/>
          <p:nvPr userDrawn="1"/>
        </p:nvSpPr>
        <p:spPr>
          <a:xfrm>
            <a:off x="1968841" y="5019509"/>
            <a:ext cx="8254315" cy="276999"/>
          </a:xfrm>
          <a:prstGeom prst="rect">
            <a:avLst/>
          </a:prstGeom>
          <a:noFill/>
        </p:spPr>
        <p:txBody>
          <a:bodyPr wrap="square" rtlCol="0">
            <a:spAutoFit/>
          </a:bodyPr>
          <a:lstStyle/>
          <a:p>
            <a:pPr algn="ctr"/>
            <a:r>
              <a:rPr lang="hu-HU" sz="1200" dirty="0">
                <a:solidFill>
                  <a:schemeClr val="bg1"/>
                </a:solidFill>
                <a:latin typeface="Verdana" panose="020B0604030504040204" pitchFamily="34" charset="0"/>
                <a:ea typeface="Verdana" panose="020B0604030504040204" pitchFamily="34" charset="0"/>
                <a:cs typeface="Verdana" panose="020B0604030504040204" pitchFamily="34" charset="0"/>
              </a:rPr>
              <a:t>uni-nke.hu</a:t>
            </a:r>
          </a:p>
        </p:txBody>
      </p:sp>
      <p:pic>
        <p:nvPicPr>
          <p:cNvPr id="8" name="Picture 9"/>
          <p:cNvPicPr>
            <a:picLocks noChangeAspect="1"/>
          </p:cNvPicPr>
          <p:nvPr userDrawn="1"/>
        </p:nvPicPr>
        <p:blipFill>
          <a:blip r:embed="rId4"/>
          <a:stretch>
            <a:fillRect/>
          </a:stretch>
        </p:blipFill>
        <p:spPr>
          <a:xfrm>
            <a:off x="5264491" y="1532538"/>
            <a:ext cx="1663013" cy="1663013"/>
          </a:xfrm>
          <a:prstGeom prst="rect">
            <a:avLst/>
          </a:prstGeom>
        </p:spPr>
      </p:pic>
    </p:spTree>
    <p:extLst>
      <p:ext uri="{BB962C8B-B14F-4D97-AF65-F5344CB8AC3E}">
        <p14:creationId xmlns:p14="http://schemas.microsoft.com/office/powerpoint/2010/main" val="392962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hu-HU" dirty="0"/>
              <a:t>MINTACÍM SZERKESZTÉSE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Ür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839788" y="457200"/>
            <a:ext cx="3932237" cy="1600200"/>
          </a:xfrm>
        </p:spPr>
        <p:txBody>
          <a:bodyPr anchor="b"/>
          <a:lstStyle>
            <a:lvl1pPr>
              <a:defRPr sz="2400"/>
            </a:lvl1pPr>
          </a:lstStyle>
          <a:p>
            <a:r>
              <a:rPr lang="hu-HU" dirty="0"/>
              <a:t>MINTACÍM SZERKESZTÉSE</a:t>
            </a:r>
          </a:p>
        </p:txBody>
      </p:sp>
      <p:sp>
        <p:nvSpPr>
          <p:cNvPr id="3" name="Tartalom helye 2"/>
          <p:cNvSpPr>
            <a:spLocks noGrp="1"/>
          </p:cNvSpPr>
          <p:nvPr>
            <p:ph idx="1" hasCustomPrompt="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noChangeAspect="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hu-HU" dirty="0"/>
              <a:t>EDIT SAMPLE TITLE</a:t>
            </a:r>
          </a:p>
        </p:txBody>
      </p:sp>
      <p:sp>
        <p:nvSpPr>
          <p:cNvPr id="3" name="Szöveg helye 2"/>
          <p:cNvSpPr>
            <a:spLocks noGrp="1" noChangeAspect="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dirty="0"/>
              <a:t>Editing sample text</a:t>
            </a:r>
          </a:p>
          <a:p>
            <a:pPr lvl="1"/>
            <a:r>
              <a:rPr lang="hu-HU" dirty="0"/>
              <a:t>Second level</a:t>
            </a:r>
          </a:p>
          <a:p>
            <a:pPr lvl="2"/>
            <a:r>
              <a:rPr lang="hu-HU" dirty="0"/>
              <a:t>Third level</a:t>
            </a:r>
          </a:p>
          <a:p>
            <a:pPr lvl="3"/>
            <a:r>
              <a:rPr lang="hu-HU" dirty="0"/>
              <a:t>Fourth level</a:t>
            </a:r>
          </a:p>
          <a:p>
            <a:pPr lvl="4"/>
            <a:r>
              <a:rPr lang="hu-HU"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u-H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noChangeAspect="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dirty="0"/>
              <a:t>MINTACÍM SZERKESZTÉSE</a:t>
            </a:r>
          </a:p>
        </p:txBody>
      </p:sp>
      <p:sp>
        <p:nvSpPr>
          <p:cNvPr id="3" name="Szöveg helye 2"/>
          <p:cNvSpPr>
            <a:spLocks noGrp="1" noChangeAspect="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Tree>
    <p:extLst>
      <p:ext uri="{BB962C8B-B14F-4D97-AF65-F5344CB8AC3E}">
        <p14:creationId xmlns:p14="http://schemas.microsoft.com/office/powerpoint/2010/main" val="23680066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noChangeAspect="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dirty="0"/>
              <a:t>EDIT SAMPLE TITLE</a:t>
            </a:r>
            <a:endParaRPr lang="hu-HU" dirty="0"/>
          </a:p>
        </p:txBody>
      </p:sp>
      <p:sp>
        <p:nvSpPr>
          <p:cNvPr id="3" name="Szöveg helye 2"/>
          <p:cNvSpPr>
            <a:spLocks noGrp="1" noChangeAspect="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Edit sample text</a:t>
            </a:r>
          </a:p>
          <a:p>
            <a:pPr lvl="1"/>
            <a:r>
              <a:rPr lang="en-GB" dirty="0"/>
              <a:t>Second level</a:t>
            </a:r>
          </a:p>
          <a:p>
            <a:pPr lvl="2"/>
            <a:r>
              <a:rPr lang="en-GB" dirty="0"/>
              <a:t>Third level</a:t>
            </a:r>
          </a:p>
          <a:p>
            <a:pPr lvl="3"/>
            <a:r>
              <a:rPr lang="en-GB" dirty="0"/>
              <a:t>Fourth level</a:t>
            </a:r>
          </a:p>
          <a:p>
            <a:pPr lvl="4"/>
            <a:r>
              <a:rPr lang="en-GB" dirty="0"/>
              <a:t>Fifth level</a:t>
            </a:r>
            <a:endParaRPr lang="hu-HU" dirty="0"/>
          </a:p>
        </p:txBody>
      </p:sp>
    </p:spTree>
    <p:extLst>
      <p:ext uri="{BB962C8B-B14F-4D97-AF65-F5344CB8AC3E}">
        <p14:creationId xmlns:p14="http://schemas.microsoft.com/office/powerpoint/2010/main" val="10823793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u-H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noChangeAspect="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hu-HU" dirty="0"/>
              <a:t>MINTACÍM SZERKESZTÉSE</a:t>
            </a:r>
          </a:p>
        </p:txBody>
      </p:sp>
      <p:sp>
        <p:nvSpPr>
          <p:cNvPr id="3" name="Szöveg helye 2"/>
          <p:cNvSpPr>
            <a:spLocks noGrp="1" noChangeAspect="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Tree>
    <p:extLst>
      <p:ext uri="{BB962C8B-B14F-4D97-AF65-F5344CB8AC3E}">
        <p14:creationId xmlns:p14="http://schemas.microsoft.com/office/powerpoint/2010/main" val="20973075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u-H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79620" y="1733551"/>
            <a:ext cx="10864680" cy="2038349"/>
          </a:xfrm>
        </p:spPr>
        <p:txBody>
          <a:bodyPr>
            <a:normAutofit fontScale="90000"/>
          </a:bodyPr>
          <a:lstStyle/>
          <a:p>
            <a:pPr algn="ctr"/>
            <a:r>
              <a:rPr lang="en-US" cap="small" dirty="0"/>
              <a:t>Usage of AI in the Scientific Research Practice</a:t>
            </a:r>
            <a:endParaRPr lang="hu-HU" cap="small" dirty="0"/>
          </a:p>
        </p:txBody>
      </p:sp>
      <p:sp>
        <p:nvSpPr>
          <p:cNvPr id="3" name="Alcím 2"/>
          <p:cNvSpPr>
            <a:spLocks noGrp="1"/>
          </p:cNvSpPr>
          <p:nvPr>
            <p:ph type="subTitle" idx="1"/>
          </p:nvPr>
        </p:nvSpPr>
        <p:spPr/>
        <p:txBody>
          <a:bodyPr>
            <a:normAutofit fontScale="92500" lnSpcReduction="10000"/>
          </a:bodyPr>
          <a:lstStyle/>
          <a:p>
            <a:pPr lvl="0" algn="r" defTabSz="685800">
              <a:spcBef>
                <a:spcPts val="750"/>
              </a:spcBef>
            </a:pPr>
            <a:r>
              <a:rPr lang="en-GB" sz="1800" b="1" cap="small" dirty="0">
                <a:solidFill>
                  <a:prstClr val="black"/>
                </a:solidFill>
              </a:rPr>
              <a:t>Lieutenant Colonel </a:t>
            </a:r>
            <a:r>
              <a:rPr lang="en-GB" sz="1800" b="1" cap="small" dirty="0" err="1">
                <a:solidFill>
                  <a:prstClr val="black"/>
                </a:solidFill>
              </a:rPr>
              <a:t>Dr.</a:t>
            </a:r>
            <a:r>
              <a:rPr lang="en-GB" sz="1800" b="1" cap="small" dirty="0">
                <a:solidFill>
                  <a:prstClr val="black"/>
                </a:solidFill>
              </a:rPr>
              <a:t> </a:t>
            </a:r>
            <a:r>
              <a:rPr lang="en-GB" sz="1800" b="1" cap="small" dirty="0" err="1">
                <a:solidFill>
                  <a:prstClr val="black"/>
                </a:solidFill>
              </a:rPr>
              <a:t>Ferenc</a:t>
            </a:r>
            <a:r>
              <a:rPr lang="en-GB" sz="1800" b="1" cap="small" dirty="0">
                <a:solidFill>
                  <a:prstClr val="black"/>
                </a:solidFill>
              </a:rPr>
              <a:t> </a:t>
            </a:r>
            <a:r>
              <a:rPr lang="en-GB" sz="1800" b="1" cap="small" dirty="0" err="1">
                <a:solidFill>
                  <a:prstClr val="black"/>
                </a:solidFill>
              </a:rPr>
              <a:t>Petruska</a:t>
            </a:r>
            <a:endParaRPr lang="en-GB" sz="1800" b="1" cap="small" dirty="0">
              <a:solidFill>
                <a:prstClr val="black"/>
              </a:solidFill>
            </a:endParaRPr>
          </a:p>
          <a:p>
            <a:pPr lvl="0" algn="r" defTabSz="685800">
              <a:spcBef>
                <a:spcPts val="750"/>
              </a:spcBef>
            </a:pPr>
            <a:endParaRPr lang="hu-HU" sz="1800" b="1" cap="small" dirty="0">
              <a:solidFill>
                <a:prstClr val="black"/>
              </a:solidFill>
            </a:endParaRPr>
          </a:p>
          <a:p>
            <a:pPr lvl="0" algn="r" defTabSz="685800">
              <a:spcBef>
                <a:spcPts val="750"/>
              </a:spcBef>
            </a:pPr>
            <a:r>
              <a:rPr lang="hu-HU" sz="1800" cap="small" dirty="0">
                <a:solidFill>
                  <a:prstClr val="black"/>
                </a:solidFill>
              </a:rPr>
              <a:t> </a:t>
            </a:r>
            <a:r>
              <a:rPr lang="en-GB" sz="1800" cap="small" dirty="0">
                <a:solidFill>
                  <a:prstClr val="black"/>
                </a:solidFill>
              </a:rPr>
              <a:t>University of Public Service</a:t>
            </a:r>
          </a:p>
          <a:p>
            <a:pPr lvl="0" algn="r" defTabSz="685800">
              <a:spcBef>
                <a:spcPts val="750"/>
              </a:spcBef>
            </a:pPr>
            <a:r>
              <a:rPr lang="en-GB" sz="1800" cap="small" dirty="0">
                <a:solidFill>
                  <a:prstClr val="black"/>
                </a:solidFill>
              </a:rPr>
              <a:t>Faculty</a:t>
            </a:r>
            <a:r>
              <a:rPr lang="hu-HU" sz="1800" cap="small" dirty="0">
                <a:solidFill>
                  <a:prstClr val="black"/>
                </a:solidFill>
              </a:rPr>
              <a:t> of military Science and </a:t>
            </a:r>
            <a:r>
              <a:rPr lang="hu-HU" sz="1800" cap="small" dirty="0" err="1">
                <a:solidFill>
                  <a:prstClr val="black"/>
                </a:solidFill>
              </a:rPr>
              <a:t>officer</a:t>
            </a:r>
            <a:r>
              <a:rPr lang="hu-HU" sz="1800" cap="small" dirty="0">
                <a:solidFill>
                  <a:prstClr val="black"/>
                </a:solidFill>
              </a:rPr>
              <a:t> </a:t>
            </a:r>
            <a:r>
              <a:rPr lang="hu-HU" sz="1800" cap="small" dirty="0" err="1">
                <a:solidFill>
                  <a:prstClr val="black"/>
                </a:solidFill>
              </a:rPr>
              <a:t>training</a:t>
            </a:r>
            <a:r>
              <a:rPr lang="hu-HU" sz="1800" cap="small" dirty="0">
                <a:solidFill>
                  <a:prstClr val="black"/>
                </a:solidFill>
              </a:rPr>
              <a:t> </a:t>
            </a:r>
            <a:endParaRPr lang="en-GB" sz="1800" cap="small" dirty="0">
              <a:solidFill>
                <a:prstClr val="black"/>
              </a:solidFill>
            </a:endParaRPr>
          </a:p>
          <a:p>
            <a:pPr lvl="0" algn="r" defTabSz="685800">
              <a:spcBef>
                <a:spcPts val="750"/>
              </a:spcBef>
            </a:pPr>
            <a:r>
              <a:rPr lang="hu-HU" sz="1800" cap="small" dirty="0">
                <a:solidFill>
                  <a:prstClr val="black"/>
                </a:solidFill>
              </a:rPr>
              <a:t> </a:t>
            </a:r>
            <a:r>
              <a:rPr lang="en-GB" sz="1800" cap="small" dirty="0">
                <a:solidFill>
                  <a:prstClr val="black"/>
                </a:solidFill>
              </a:rPr>
              <a:t> associate professor</a:t>
            </a:r>
            <a:endParaRPr lang="hu-HU" sz="1800" cap="small" dirty="0">
              <a:solidFill>
                <a:prstClr val="black"/>
              </a:solidFill>
            </a:endParaRPr>
          </a:p>
          <a:p>
            <a:pPr lvl="0" algn="ctr" defTabSz="685800">
              <a:spcBef>
                <a:spcPts val="750"/>
              </a:spcBef>
            </a:pPr>
            <a:endParaRPr lang="hu-HU" sz="1800" dirty="0">
              <a:solidFill>
                <a:prstClr val="black"/>
              </a:solidFill>
            </a:endParaRPr>
          </a:p>
          <a:p>
            <a:endParaRPr lang="hu-H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FD664D-C5C5-49E3-A246-641CC1A4559E}"/>
              </a:ext>
            </a:extLst>
          </p:cNvPr>
          <p:cNvSpPr>
            <a:spLocks noGrp="1"/>
          </p:cNvSpPr>
          <p:nvPr>
            <p:ph type="title"/>
          </p:nvPr>
        </p:nvSpPr>
        <p:spPr>
          <a:xfrm>
            <a:off x="238125" y="365127"/>
            <a:ext cx="11115675" cy="1325563"/>
          </a:xfrm>
        </p:spPr>
        <p:txBody>
          <a:bodyPr/>
          <a:lstStyle/>
          <a:p>
            <a:r>
              <a:rPr lang="hu-HU" dirty="0"/>
              <a:t>Is it ethical to use AI in research?</a:t>
            </a:r>
          </a:p>
        </p:txBody>
      </p:sp>
      <p:pic>
        <p:nvPicPr>
          <p:cNvPr id="5" name="Tartalom helye 4">
            <a:extLst>
              <a:ext uri="{FF2B5EF4-FFF2-40B4-BE49-F238E27FC236}">
                <a16:creationId xmlns:a16="http://schemas.microsoft.com/office/drawing/2014/main" id="{9B818909-EB24-4336-BADF-C4746E2C51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8125" y="1895475"/>
            <a:ext cx="11725274" cy="4762500"/>
          </a:xfrm>
        </p:spPr>
      </p:pic>
    </p:spTree>
    <p:extLst>
      <p:ext uri="{BB962C8B-B14F-4D97-AF65-F5344CB8AC3E}">
        <p14:creationId xmlns:p14="http://schemas.microsoft.com/office/powerpoint/2010/main" val="1671062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D28C97-34DE-4A1D-A3BE-3B24657B9032}"/>
              </a:ext>
            </a:extLst>
          </p:cNvPr>
          <p:cNvSpPr>
            <a:spLocks noGrp="1"/>
          </p:cNvSpPr>
          <p:nvPr>
            <p:ph type="title"/>
          </p:nvPr>
        </p:nvSpPr>
        <p:spPr>
          <a:xfrm>
            <a:off x="838200" y="152401"/>
            <a:ext cx="10515600" cy="673964"/>
          </a:xfrm>
        </p:spPr>
        <p:txBody>
          <a:bodyPr>
            <a:normAutofit/>
          </a:bodyPr>
          <a:lstStyle/>
          <a:p>
            <a:r>
              <a:rPr lang="hu-HU" dirty="0"/>
              <a:t>IX. </a:t>
            </a:r>
            <a:r>
              <a:rPr lang="hu-HU" dirty="0" err="1"/>
              <a:t>Abacus</a:t>
            </a:r>
            <a:r>
              <a:rPr lang="hu-HU" dirty="0"/>
              <a:t> AI</a:t>
            </a:r>
          </a:p>
        </p:txBody>
      </p:sp>
      <p:sp>
        <p:nvSpPr>
          <p:cNvPr id="3" name="Tartalom helye 2">
            <a:extLst>
              <a:ext uri="{FF2B5EF4-FFF2-40B4-BE49-F238E27FC236}">
                <a16:creationId xmlns:a16="http://schemas.microsoft.com/office/drawing/2014/main" id="{15D83850-36DF-4D17-8170-5A99ABB98F5D}"/>
              </a:ext>
            </a:extLst>
          </p:cNvPr>
          <p:cNvSpPr>
            <a:spLocks noGrp="1"/>
          </p:cNvSpPr>
          <p:nvPr>
            <p:ph idx="1"/>
          </p:nvPr>
        </p:nvSpPr>
        <p:spPr/>
        <p:txBody>
          <a:bodyPr/>
          <a:lstStyle/>
          <a:p>
            <a:endParaRPr lang="hu-HU"/>
          </a:p>
        </p:txBody>
      </p:sp>
      <p:pic>
        <p:nvPicPr>
          <p:cNvPr id="5" name="Kép 4">
            <a:extLst>
              <a:ext uri="{FF2B5EF4-FFF2-40B4-BE49-F238E27FC236}">
                <a16:creationId xmlns:a16="http://schemas.microsoft.com/office/drawing/2014/main" id="{2FA75571-3C07-4CCF-AF0C-88F2B7924825}"/>
              </a:ext>
            </a:extLst>
          </p:cNvPr>
          <p:cNvPicPr>
            <a:picLocks noChangeAspect="1"/>
          </p:cNvPicPr>
          <p:nvPr/>
        </p:nvPicPr>
        <p:blipFill>
          <a:blip r:embed="rId2"/>
          <a:stretch>
            <a:fillRect/>
          </a:stretch>
        </p:blipFill>
        <p:spPr>
          <a:xfrm>
            <a:off x="247650" y="557283"/>
            <a:ext cx="10096500" cy="6148316"/>
          </a:xfrm>
          <a:prstGeom prst="rect">
            <a:avLst/>
          </a:prstGeom>
        </p:spPr>
      </p:pic>
    </p:spTree>
    <p:extLst>
      <p:ext uri="{BB962C8B-B14F-4D97-AF65-F5344CB8AC3E}">
        <p14:creationId xmlns:p14="http://schemas.microsoft.com/office/powerpoint/2010/main" val="32442334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A34916-3933-49D2-9EDA-2532A637B09E}"/>
              </a:ext>
            </a:extLst>
          </p:cNvPr>
          <p:cNvSpPr>
            <a:spLocks noGrp="1"/>
          </p:cNvSpPr>
          <p:nvPr>
            <p:ph type="title"/>
          </p:nvPr>
        </p:nvSpPr>
        <p:spPr>
          <a:xfrm>
            <a:off x="647700" y="-130173"/>
            <a:ext cx="10515600" cy="1325563"/>
          </a:xfrm>
        </p:spPr>
        <p:txBody>
          <a:bodyPr/>
          <a:lstStyle/>
          <a:p>
            <a:r>
              <a:rPr lang="hu-HU" dirty="0" err="1"/>
              <a:t>Abucus</a:t>
            </a:r>
            <a:r>
              <a:rPr lang="hu-HU" dirty="0"/>
              <a:t> AI</a:t>
            </a:r>
          </a:p>
        </p:txBody>
      </p:sp>
      <p:pic>
        <p:nvPicPr>
          <p:cNvPr id="5" name="Tartalom helye 4">
            <a:extLst>
              <a:ext uri="{FF2B5EF4-FFF2-40B4-BE49-F238E27FC236}">
                <a16:creationId xmlns:a16="http://schemas.microsoft.com/office/drawing/2014/main" id="{9E003722-1A57-415E-A596-A332550CCF75}"/>
              </a:ext>
            </a:extLst>
          </p:cNvPr>
          <p:cNvPicPr>
            <a:picLocks noGrp="1" noChangeAspect="1"/>
          </p:cNvPicPr>
          <p:nvPr>
            <p:ph idx="1"/>
          </p:nvPr>
        </p:nvPicPr>
        <p:blipFill>
          <a:blip r:embed="rId2"/>
          <a:stretch>
            <a:fillRect/>
          </a:stretch>
        </p:blipFill>
        <p:spPr>
          <a:xfrm>
            <a:off x="528883" y="1101725"/>
            <a:ext cx="9977191" cy="5450914"/>
          </a:xfrm>
        </p:spPr>
      </p:pic>
    </p:spTree>
    <p:extLst>
      <p:ext uri="{BB962C8B-B14F-4D97-AF65-F5344CB8AC3E}">
        <p14:creationId xmlns:p14="http://schemas.microsoft.com/office/powerpoint/2010/main" val="73775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2C7B37F-96AC-4C90-8718-AF3817753A56}"/>
              </a:ext>
            </a:extLst>
          </p:cNvPr>
          <p:cNvSpPr>
            <a:spLocks noGrp="1"/>
          </p:cNvSpPr>
          <p:nvPr>
            <p:ph type="title"/>
          </p:nvPr>
        </p:nvSpPr>
        <p:spPr/>
        <p:txBody>
          <a:bodyPr/>
          <a:lstStyle/>
          <a:p>
            <a:r>
              <a:rPr lang="hu-HU" dirty="0"/>
              <a:t>X. Google AI </a:t>
            </a:r>
            <a:r>
              <a:rPr lang="hu-HU" dirty="0" err="1"/>
              <a:t>Studio</a:t>
            </a:r>
            <a:r>
              <a:rPr lang="hu-HU" dirty="0"/>
              <a:t> – kísérleti labor</a:t>
            </a:r>
          </a:p>
        </p:txBody>
      </p:sp>
      <p:pic>
        <p:nvPicPr>
          <p:cNvPr id="5" name="Tartalom helye 4">
            <a:extLst>
              <a:ext uri="{FF2B5EF4-FFF2-40B4-BE49-F238E27FC236}">
                <a16:creationId xmlns:a16="http://schemas.microsoft.com/office/drawing/2014/main" id="{19681B7E-98CB-4631-9AF1-5453873B3831}"/>
              </a:ext>
            </a:extLst>
          </p:cNvPr>
          <p:cNvPicPr>
            <a:picLocks noGrp="1" noChangeAspect="1"/>
          </p:cNvPicPr>
          <p:nvPr>
            <p:ph idx="1"/>
          </p:nvPr>
        </p:nvPicPr>
        <p:blipFill>
          <a:blip r:embed="rId2"/>
          <a:stretch>
            <a:fillRect/>
          </a:stretch>
        </p:blipFill>
        <p:spPr>
          <a:xfrm>
            <a:off x="257175" y="1502951"/>
            <a:ext cx="11661841" cy="4989922"/>
          </a:xfrm>
        </p:spPr>
      </p:pic>
    </p:spTree>
    <p:extLst>
      <p:ext uri="{BB962C8B-B14F-4D97-AF65-F5344CB8AC3E}">
        <p14:creationId xmlns:p14="http://schemas.microsoft.com/office/powerpoint/2010/main" val="31377766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942ADA-6EFA-4FB9-BB27-36DFE0B2802C}"/>
              </a:ext>
            </a:extLst>
          </p:cNvPr>
          <p:cNvSpPr>
            <a:spLocks noGrp="1"/>
          </p:cNvSpPr>
          <p:nvPr>
            <p:ph type="title"/>
          </p:nvPr>
        </p:nvSpPr>
        <p:spPr>
          <a:xfrm>
            <a:off x="228486" y="365127"/>
            <a:ext cx="11125314" cy="1325563"/>
          </a:xfrm>
        </p:spPr>
        <p:txBody>
          <a:bodyPr/>
          <a:lstStyle/>
          <a:p>
            <a:r>
              <a:rPr lang="hu-HU" dirty="0"/>
              <a:t>XI. Google </a:t>
            </a:r>
            <a:r>
              <a:rPr lang="hu-HU" dirty="0" err="1"/>
              <a:t>NotebokLM</a:t>
            </a:r>
            <a:endParaRPr lang="hu-HU" dirty="0"/>
          </a:p>
        </p:txBody>
      </p:sp>
      <p:pic>
        <p:nvPicPr>
          <p:cNvPr id="5" name="Tartalom helye 4">
            <a:extLst>
              <a:ext uri="{FF2B5EF4-FFF2-40B4-BE49-F238E27FC236}">
                <a16:creationId xmlns:a16="http://schemas.microsoft.com/office/drawing/2014/main" id="{B0D7B3E8-D93F-4FBC-B891-3A394BFBCF36}"/>
              </a:ext>
            </a:extLst>
          </p:cNvPr>
          <p:cNvPicPr>
            <a:picLocks noGrp="1" noChangeAspect="1"/>
          </p:cNvPicPr>
          <p:nvPr>
            <p:ph idx="1"/>
          </p:nvPr>
        </p:nvPicPr>
        <p:blipFill>
          <a:blip r:embed="rId2"/>
          <a:stretch>
            <a:fillRect/>
          </a:stretch>
        </p:blipFill>
        <p:spPr>
          <a:xfrm>
            <a:off x="228486" y="1285875"/>
            <a:ext cx="11125314" cy="5381625"/>
          </a:xfrm>
        </p:spPr>
      </p:pic>
    </p:spTree>
    <p:extLst>
      <p:ext uri="{BB962C8B-B14F-4D97-AF65-F5344CB8AC3E}">
        <p14:creationId xmlns:p14="http://schemas.microsoft.com/office/powerpoint/2010/main" val="2713964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DB24ACD-5C71-419A-9C7D-FD28737EE0AE}"/>
              </a:ext>
            </a:extLst>
          </p:cNvPr>
          <p:cNvSpPr>
            <a:spLocks noGrp="1"/>
          </p:cNvSpPr>
          <p:nvPr>
            <p:ph type="title"/>
          </p:nvPr>
        </p:nvSpPr>
        <p:spPr/>
        <p:txBody>
          <a:bodyPr/>
          <a:lstStyle/>
          <a:p>
            <a:endParaRPr lang="hu-HU"/>
          </a:p>
        </p:txBody>
      </p:sp>
      <p:pic>
        <p:nvPicPr>
          <p:cNvPr id="5" name="Tartalom helye 4">
            <a:extLst>
              <a:ext uri="{FF2B5EF4-FFF2-40B4-BE49-F238E27FC236}">
                <a16:creationId xmlns:a16="http://schemas.microsoft.com/office/drawing/2014/main" id="{AD3DD56C-B249-4D05-BFAD-105F865C37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478" y="844549"/>
            <a:ext cx="11784594" cy="5718175"/>
          </a:xfrm>
        </p:spPr>
      </p:pic>
    </p:spTree>
    <p:extLst>
      <p:ext uri="{BB962C8B-B14F-4D97-AF65-F5344CB8AC3E}">
        <p14:creationId xmlns:p14="http://schemas.microsoft.com/office/powerpoint/2010/main" val="26830677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A3CA2A0-D85D-4027-B9F8-7D11AD08D317}"/>
              </a:ext>
            </a:extLst>
          </p:cNvPr>
          <p:cNvSpPr>
            <a:spLocks noGrp="1"/>
          </p:cNvSpPr>
          <p:nvPr>
            <p:ph type="title"/>
          </p:nvPr>
        </p:nvSpPr>
        <p:spPr>
          <a:xfrm>
            <a:off x="233083" y="215155"/>
            <a:ext cx="11120717" cy="1475536"/>
          </a:xfrm>
        </p:spPr>
        <p:txBody>
          <a:bodyPr/>
          <a:lstStyle/>
          <a:p>
            <a:r>
              <a:rPr lang="hu-HU" dirty="0"/>
              <a:t>XII. </a:t>
            </a:r>
            <a:r>
              <a:rPr lang="hu-HU" dirty="0" err="1"/>
              <a:t>Goggle</a:t>
            </a:r>
            <a:r>
              <a:rPr lang="hu-HU" dirty="0"/>
              <a:t> segédprogramok: többirányú szövegelemzés</a:t>
            </a:r>
          </a:p>
        </p:txBody>
      </p:sp>
      <p:pic>
        <p:nvPicPr>
          <p:cNvPr id="13" name="Tartalom helye 12">
            <a:extLst>
              <a:ext uri="{FF2B5EF4-FFF2-40B4-BE49-F238E27FC236}">
                <a16:creationId xmlns:a16="http://schemas.microsoft.com/office/drawing/2014/main" id="{DD8775EC-B0B6-40CB-8B97-B62B9D2F42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083" y="1403583"/>
            <a:ext cx="11734799" cy="5239263"/>
          </a:xfrm>
        </p:spPr>
      </p:pic>
    </p:spTree>
    <p:extLst>
      <p:ext uri="{BB962C8B-B14F-4D97-AF65-F5344CB8AC3E}">
        <p14:creationId xmlns:p14="http://schemas.microsoft.com/office/powerpoint/2010/main" val="30314699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COSTARL Method</a:t>
            </a:r>
          </a:p>
        </p:txBody>
      </p:sp>
      <p:sp>
        <p:nvSpPr>
          <p:cNvPr id="3" name="Content Placeholder 2"/>
          <p:cNvSpPr>
            <a:spLocks noGrp="1"/>
          </p:cNvSpPr>
          <p:nvPr>
            <p:ph idx="1"/>
          </p:nvPr>
        </p:nvSpPr>
        <p:spPr/>
        <p:txBody>
          <a:bodyPr>
            <a:normAutofit/>
          </a:bodyPr>
          <a:lstStyle/>
          <a:p>
            <a:pPr marL="0" indent="0">
              <a:buNone/>
            </a:pPr>
            <a:r>
              <a:rPr sz="3200" dirty="0"/>
              <a:t>1. Context</a:t>
            </a:r>
          </a:p>
          <a:p>
            <a:pPr marL="0" indent="0">
              <a:buNone/>
            </a:pPr>
            <a:r>
              <a:rPr sz="3200" dirty="0"/>
              <a:t>2. Objective</a:t>
            </a:r>
          </a:p>
          <a:p>
            <a:pPr marL="0" indent="0">
              <a:buNone/>
            </a:pPr>
            <a:r>
              <a:rPr sz="3200" dirty="0"/>
              <a:t>3. Style</a:t>
            </a:r>
          </a:p>
          <a:p>
            <a:pPr marL="0" indent="0">
              <a:buNone/>
            </a:pPr>
            <a:r>
              <a:rPr sz="3200" dirty="0"/>
              <a:t>4. Tone</a:t>
            </a:r>
          </a:p>
          <a:p>
            <a:pPr marL="0" indent="0">
              <a:buNone/>
            </a:pPr>
            <a:r>
              <a:rPr sz="3200" dirty="0"/>
              <a:t>5. Audience</a:t>
            </a:r>
          </a:p>
          <a:p>
            <a:pPr marL="0" indent="0">
              <a:buNone/>
            </a:pPr>
            <a:r>
              <a:rPr sz="3200" dirty="0"/>
              <a:t>6. Response</a:t>
            </a:r>
          </a:p>
          <a:p>
            <a:pPr marL="0" indent="0">
              <a:buNone/>
            </a:pPr>
            <a:r>
              <a:rPr sz="3200" dirty="0"/>
              <a:t>7. Length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Examples in English</a:t>
            </a:r>
          </a:p>
        </p:txBody>
      </p:sp>
      <p:sp>
        <p:nvSpPr>
          <p:cNvPr id="3" name="Content Placeholder 2"/>
          <p:cNvSpPr>
            <a:spLocks noGrp="1"/>
          </p:cNvSpPr>
          <p:nvPr>
            <p:ph sz="half" idx="1"/>
          </p:nvPr>
        </p:nvSpPr>
        <p:spPr/>
        <p:txBody>
          <a:bodyPr/>
          <a:lstStyle/>
          <a:p>
            <a:r>
              <a:t>Context: Financial Advisor</a:t>
            </a:r>
          </a:p>
          <a:p>
            <a:r>
              <a:t>Objective: Blog Post on Cryptocurrency</a:t>
            </a:r>
          </a:p>
        </p:txBody>
      </p:sp>
      <p:sp>
        <p:nvSpPr>
          <p:cNvPr id="4" name="Content Placeholder 3"/>
          <p:cNvSpPr>
            <a:spLocks noGrp="1"/>
          </p:cNvSpPr>
          <p:nvPr>
            <p:ph sz="half" idx="2"/>
          </p:nvPr>
        </p:nvSpPr>
        <p:spPr/>
        <p:txBody>
          <a:bodyPr/>
          <a:lstStyle/>
          <a:p>
            <a:r>
              <a:t>Style: Friendly</a:t>
            </a:r>
          </a:p>
          <a:p>
            <a:r>
              <a:t>Tone: Positive</a:t>
            </a:r>
          </a:p>
          <a:p>
            <a:r>
              <a:t>Audience: Novice Investors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Top Ten Academic Prompts</a:t>
            </a:r>
          </a:p>
        </p:txBody>
      </p:sp>
      <p:sp>
        <p:nvSpPr>
          <p:cNvPr id="3" name="Content Placeholder 2"/>
          <p:cNvSpPr>
            <a:spLocks noGrp="1"/>
          </p:cNvSpPr>
          <p:nvPr>
            <p:ph idx="1"/>
          </p:nvPr>
        </p:nvSpPr>
        <p:spPr/>
        <p:txBody>
          <a:bodyPr>
            <a:normAutofit/>
          </a:bodyPr>
          <a:lstStyle/>
          <a:p>
            <a:pPr marL="0" indent="0">
              <a:buNone/>
            </a:pPr>
            <a:r>
              <a:rPr sz="2400" dirty="0"/>
              <a:t>1. Outline Writing</a:t>
            </a:r>
          </a:p>
          <a:p>
            <a:pPr marL="0" indent="0">
              <a:buNone/>
            </a:pPr>
            <a:r>
              <a:rPr sz="2400" dirty="0"/>
              <a:t>2. Title Generation</a:t>
            </a:r>
          </a:p>
          <a:p>
            <a:pPr marL="0" indent="0">
              <a:buNone/>
            </a:pPr>
            <a:r>
              <a:rPr sz="2400" dirty="0"/>
              <a:t>3. Peer Review</a:t>
            </a:r>
          </a:p>
          <a:p>
            <a:pPr marL="0" indent="0">
              <a:buNone/>
            </a:pPr>
            <a:r>
              <a:rPr sz="2400" dirty="0"/>
              <a:t>4. Summary Creation</a:t>
            </a:r>
          </a:p>
          <a:p>
            <a:pPr marL="0" indent="0">
              <a:buNone/>
            </a:pPr>
            <a:r>
              <a:rPr sz="2400" dirty="0"/>
              <a:t>5. Abstract Writing</a:t>
            </a:r>
          </a:p>
          <a:p>
            <a:pPr marL="0" indent="0">
              <a:buNone/>
            </a:pPr>
            <a:r>
              <a:rPr sz="2400" dirty="0"/>
              <a:t>6. Meeting Summary</a:t>
            </a:r>
          </a:p>
          <a:p>
            <a:pPr marL="0" indent="0">
              <a:buNone/>
            </a:pPr>
            <a:r>
              <a:rPr sz="2400" dirty="0"/>
              <a:t>7. Professional Email</a:t>
            </a:r>
          </a:p>
          <a:p>
            <a:pPr marL="0" indent="0">
              <a:buNone/>
            </a:pPr>
            <a:r>
              <a:rPr sz="2400" dirty="0"/>
              <a:t>8. Explanation</a:t>
            </a:r>
          </a:p>
          <a:p>
            <a:pPr marL="0" indent="0">
              <a:buNone/>
            </a:pPr>
            <a:r>
              <a:rPr sz="2400" dirty="0"/>
              <a:t>9. Conclusion</a:t>
            </a:r>
          </a:p>
          <a:p>
            <a:pPr marL="0" indent="0">
              <a:buNone/>
            </a:pPr>
            <a:r>
              <a:rPr sz="2400" dirty="0"/>
              <a:t>10. Keywords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TLDR and TLTR Summaries</a:t>
            </a:r>
          </a:p>
        </p:txBody>
      </p:sp>
      <p:sp>
        <p:nvSpPr>
          <p:cNvPr id="3" name="Content Placeholder 2"/>
          <p:cNvSpPr>
            <a:spLocks noGrp="1"/>
          </p:cNvSpPr>
          <p:nvPr>
            <p:ph idx="1"/>
          </p:nvPr>
        </p:nvSpPr>
        <p:spPr/>
        <p:txBody>
          <a:bodyPr/>
          <a:lstStyle/>
          <a:p>
            <a:r>
              <a:t>TLDR: Too Long; Didn't Read</a:t>
            </a:r>
          </a:p>
          <a:p>
            <a:r>
              <a:t>TLTR: Too Long to Read</a:t>
            </a:r>
          </a:p>
          <a:p>
            <a:r>
              <a:t>Summarize complex information into concise formats.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FBC184-2C3B-47A7-9F63-A2B77B5A84B1}"/>
              </a:ext>
            </a:extLst>
          </p:cNvPr>
          <p:cNvSpPr>
            <a:spLocks noGrp="1"/>
          </p:cNvSpPr>
          <p:nvPr>
            <p:ph type="title"/>
          </p:nvPr>
        </p:nvSpPr>
        <p:spPr>
          <a:xfrm>
            <a:off x="220925" y="365127"/>
            <a:ext cx="11132875" cy="1325563"/>
          </a:xfrm>
        </p:spPr>
        <p:txBody>
          <a:bodyPr/>
          <a:lstStyle/>
          <a:p>
            <a:r>
              <a:rPr lang="hu-HU" dirty="0" err="1"/>
              <a:t>Rie</a:t>
            </a:r>
            <a:r>
              <a:rPr lang="hu-HU" dirty="0"/>
              <a:t> </a:t>
            </a:r>
            <a:r>
              <a:rPr lang="hu-HU" dirty="0" err="1"/>
              <a:t>Kudan</a:t>
            </a:r>
            <a:r>
              <a:rPr lang="hu-HU" dirty="0"/>
              <a:t>: </a:t>
            </a:r>
            <a:r>
              <a:rPr lang="hu-HU" dirty="0" err="1"/>
              <a:t>Tokyo</a:t>
            </a:r>
            <a:r>
              <a:rPr lang="hu-HU" dirty="0"/>
              <a:t> </a:t>
            </a:r>
            <a:r>
              <a:rPr lang="hu-HU" dirty="0" err="1"/>
              <a:t>Sympathy</a:t>
            </a:r>
            <a:r>
              <a:rPr lang="hu-HU" dirty="0"/>
              <a:t> Tower </a:t>
            </a:r>
            <a:br>
              <a:rPr lang="hu-HU" dirty="0"/>
            </a:br>
            <a:r>
              <a:rPr lang="hu-HU" dirty="0" err="1"/>
              <a:t>novel</a:t>
            </a:r>
            <a:r>
              <a:rPr lang="hu-HU" dirty="0"/>
              <a:t> </a:t>
            </a:r>
          </a:p>
        </p:txBody>
      </p:sp>
      <p:pic>
        <p:nvPicPr>
          <p:cNvPr id="5" name="Tartalom helye 4">
            <a:extLst>
              <a:ext uri="{FF2B5EF4-FFF2-40B4-BE49-F238E27FC236}">
                <a16:creationId xmlns:a16="http://schemas.microsoft.com/office/drawing/2014/main" id="{82FB4975-F3F6-471A-AA89-E51B6D9FE4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25" y="2124868"/>
            <a:ext cx="11750149" cy="4601318"/>
          </a:xfrm>
        </p:spPr>
      </p:pic>
      <p:pic>
        <p:nvPicPr>
          <p:cNvPr id="4" name="Kép 3">
            <a:extLst>
              <a:ext uri="{FF2B5EF4-FFF2-40B4-BE49-F238E27FC236}">
                <a16:creationId xmlns:a16="http://schemas.microsoft.com/office/drawing/2014/main" id="{C386C1B8-520B-4798-9BB7-2AF7847E4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497" y="180280"/>
            <a:ext cx="2797577" cy="3454999"/>
          </a:xfrm>
          <a:prstGeom prst="rect">
            <a:avLst/>
          </a:prstGeom>
        </p:spPr>
      </p:pic>
    </p:spTree>
    <p:extLst>
      <p:ext uri="{BB962C8B-B14F-4D97-AF65-F5344CB8AC3E}">
        <p14:creationId xmlns:p14="http://schemas.microsoft.com/office/powerpoint/2010/main" val="2521087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Academic Prompt Generation</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sz="2800" dirty="0"/>
              <a:t>Use academic style, </a:t>
            </a:r>
            <a:endParaRPr lang="hu-HU" sz="2800" dirty="0"/>
          </a:p>
          <a:p>
            <a:pPr marL="514350" indent="-514350">
              <a:buFont typeface="+mj-lt"/>
              <a:buAutoNum type="arabicPeriod"/>
            </a:pPr>
            <a:r>
              <a:rPr sz="2800" dirty="0"/>
              <a:t>complex sentences, </a:t>
            </a:r>
            <a:endParaRPr lang="hu-HU" sz="2800" dirty="0"/>
          </a:p>
          <a:p>
            <a:pPr marL="514350" indent="-514350">
              <a:buFont typeface="+mj-lt"/>
              <a:buAutoNum type="arabicPeriod"/>
            </a:pPr>
            <a:r>
              <a:rPr sz="2800" dirty="0"/>
              <a:t>structured paragraphs, and </a:t>
            </a:r>
            <a:endParaRPr lang="hu-HU" sz="2800" dirty="0"/>
          </a:p>
          <a:p>
            <a:pPr marL="514350" indent="-514350">
              <a:buFont typeface="+mj-lt"/>
              <a:buAutoNum type="arabicPeriod"/>
            </a:pPr>
            <a:r>
              <a:rPr sz="2800" dirty="0"/>
              <a:t>ensure clarity and precision in prompts.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D77CA4-6585-4E34-88E0-62E118EF516D}"/>
              </a:ext>
            </a:extLst>
          </p:cNvPr>
          <p:cNvSpPr>
            <a:spLocks noGrp="1"/>
          </p:cNvSpPr>
          <p:nvPr>
            <p:ph type="title"/>
          </p:nvPr>
        </p:nvSpPr>
        <p:spPr>
          <a:xfrm>
            <a:off x="679621" y="1709740"/>
            <a:ext cx="10828639" cy="2577125"/>
          </a:xfrm>
        </p:spPr>
        <p:txBody>
          <a:bodyPr>
            <a:normAutofit fontScale="90000"/>
          </a:bodyPr>
          <a:lstStyle/>
          <a:p>
            <a:pPr algn="ctr"/>
            <a:r>
              <a:rPr lang="hu-HU" sz="6000" dirty="0"/>
              <a:t>Ludovika University </a:t>
            </a:r>
            <a:br>
              <a:rPr lang="hu-HU" sz="6000" dirty="0"/>
            </a:br>
            <a:r>
              <a:rPr lang="hu-HU" sz="6000" dirty="0"/>
              <a:t>of Public Service </a:t>
            </a:r>
            <a:r>
              <a:rPr lang="en-US" sz="6000" dirty="0"/>
              <a:t>on the use of artificial intelligence </a:t>
            </a:r>
            <a:endParaRPr lang="hu-HU" sz="6000" dirty="0"/>
          </a:p>
        </p:txBody>
      </p:sp>
      <p:sp>
        <p:nvSpPr>
          <p:cNvPr id="3" name="Szöveg helye 2">
            <a:extLst>
              <a:ext uri="{FF2B5EF4-FFF2-40B4-BE49-F238E27FC236}">
                <a16:creationId xmlns:a16="http://schemas.microsoft.com/office/drawing/2014/main" id="{3EDA9B63-49B5-4A2C-81B6-DE7BF50482D5}"/>
              </a:ext>
            </a:extLst>
          </p:cNvPr>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3355105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8BAD7C-E27D-4B2B-AD50-567EBE0F8393}"/>
              </a:ext>
            </a:extLst>
          </p:cNvPr>
          <p:cNvSpPr>
            <a:spLocks noGrp="1"/>
          </p:cNvSpPr>
          <p:nvPr>
            <p:ph type="title"/>
          </p:nvPr>
        </p:nvSpPr>
        <p:spPr/>
        <p:txBody>
          <a:bodyPr>
            <a:normAutofit fontScale="90000"/>
          </a:bodyPr>
          <a:lstStyle/>
          <a:p>
            <a:r>
              <a:rPr lang="en-US" dirty="0"/>
              <a:t>22/2024 NKE Rector's Instruction (Ru.) on the use of artificial intelligence </a:t>
            </a:r>
            <a:br>
              <a:rPr lang="en-US" dirty="0"/>
            </a:br>
            <a:endParaRPr lang="hu-HU" dirty="0"/>
          </a:p>
        </p:txBody>
      </p:sp>
      <p:sp>
        <p:nvSpPr>
          <p:cNvPr id="3" name="Tartalom helye 2">
            <a:extLst>
              <a:ext uri="{FF2B5EF4-FFF2-40B4-BE49-F238E27FC236}">
                <a16:creationId xmlns:a16="http://schemas.microsoft.com/office/drawing/2014/main" id="{6F516F28-E838-48D8-87B6-E9A4C01C670D}"/>
              </a:ext>
            </a:extLst>
          </p:cNvPr>
          <p:cNvSpPr>
            <a:spLocks noGrp="1"/>
          </p:cNvSpPr>
          <p:nvPr>
            <p:ph idx="1"/>
          </p:nvPr>
        </p:nvSpPr>
        <p:spPr/>
        <p:txBody>
          <a:bodyPr>
            <a:normAutofit/>
          </a:bodyPr>
          <a:lstStyle/>
          <a:p>
            <a:pPr marL="457200" indent="-457200">
              <a:buFont typeface="+mj-lt"/>
              <a:buAutoNum type="arabicPeriod"/>
            </a:pPr>
            <a:r>
              <a:rPr lang="en-US" sz="3200" dirty="0"/>
              <a:t>the content part (1) of the AI must be indicated, </a:t>
            </a:r>
          </a:p>
          <a:p>
            <a:pPr marL="457200" indent="-457200">
              <a:buFont typeface="+mj-lt"/>
              <a:buAutoNum type="arabicPeriod"/>
            </a:pPr>
            <a:r>
              <a:rPr lang="en-US" sz="3200" dirty="0"/>
              <a:t>the AI application (2) and </a:t>
            </a:r>
          </a:p>
          <a:p>
            <a:pPr marL="457200" indent="-457200">
              <a:buFont typeface="+mj-lt"/>
              <a:buAutoNum type="arabicPeriod"/>
            </a:pPr>
            <a:r>
              <a:rPr lang="en-US" sz="3200" dirty="0"/>
              <a:t>functions used with it (3). </a:t>
            </a:r>
          </a:p>
          <a:p>
            <a:pPr marL="0" indent="0">
              <a:buNone/>
            </a:pPr>
            <a:endParaRPr lang="hu-HU" sz="3200" dirty="0"/>
          </a:p>
        </p:txBody>
      </p:sp>
    </p:spTree>
    <p:extLst>
      <p:ext uri="{BB962C8B-B14F-4D97-AF65-F5344CB8AC3E}">
        <p14:creationId xmlns:p14="http://schemas.microsoft.com/office/powerpoint/2010/main" val="14723630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751F46-37EA-484E-927C-A169456D57EC}"/>
              </a:ext>
            </a:extLst>
          </p:cNvPr>
          <p:cNvSpPr>
            <a:spLocks noGrp="1"/>
          </p:cNvSpPr>
          <p:nvPr>
            <p:ph type="title"/>
          </p:nvPr>
        </p:nvSpPr>
        <p:spPr/>
        <p:txBody>
          <a:bodyPr/>
          <a:lstStyle/>
          <a:p>
            <a:r>
              <a:rPr lang="en-US" dirty="0"/>
              <a:t>Building an AI Culture at the University</a:t>
            </a:r>
            <a:endParaRPr lang="hu-HU" dirty="0"/>
          </a:p>
        </p:txBody>
      </p:sp>
      <p:sp>
        <p:nvSpPr>
          <p:cNvPr id="3" name="Tartalom helye 2">
            <a:extLst>
              <a:ext uri="{FF2B5EF4-FFF2-40B4-BE49-F238E27FC236}">
                <a16:creationId xmlns:a16="http://schemas.microsoft.com/office/drawing/2014/main" id="{F8E56501-9D56-4B69-8284-40E1B6FE2E8C}"/>
              </a:ext>
            </a:extLst>
          </p:cNvPr>
          <p:cNvSpPr>
            <a:spLocks noGrp="1"/>
          </p:cNvSpPr>
          <p:nvPr>
            <p:ph idx="1"/>
          </p:nvPr>
        </p:nvSpPr>
        <p:spPr>
          <a:xfrm>
            <a:off x="481781" y="1650903"/>
            <a:ext cx="10793361" cy="5032375"/>
          </a:xfrm>
        </p:spPr>
        <p:txBody>
          <a:bodyPr>
            <a:normAutofit fontScale="92500"/>
          </a:bodyPr>
          <a:lstStyle/>
          <a:p>
            <a:r>
              <a:rPr lang="en-US" sz="2800" dirty="0"/>
              <a:t>Under the leadership of Dr. Gábor Kemény, Vice Rector for Development, and Dr. Balázs Klotz, Head of the Institute for Administrative Continuing Education, a </a:t>
            </a:r>
            <a:r>
              <a:rPr lang="en-US" sz="2800" b="1" dirty="0"/>
              <a:t>comprehensive AI culture</a:t>
            </a:r>
            <a:r>
              <a:rPr lang="en-US" sz="2800" dirty="0"/>
              <a:t> is being developed at the university.</a:t>
            </a:r>
            <a:endParaRPr lang="hu-HU" sz="2800" dirty="0"/>
          </a:p>
          <a:p>
            <a:r>
              <a:rPr lang="en-US" sz="2800" dirty="0"/>
              <a:t>The program aims to make </a:t>
            </a:r>
            <a:r>
              <a:rPr lang="en-US" sz="2800" b="1" dirty="0"/>
              <a:t>the theoretical and practical applications of artificial intelligence accessible </a:t>
            </a:r>
            <a:r>
              <a:rPr lang="en-US" sz="2800" dirty="0"/>
              <a:t>to students and professionals.</a:t>
            </a:r>
            <a:endParaRPr lang="hu-HU" sz="2800" dirty="0"/>
          </a:p>
          <a:p>
            <a:r>
              <a:rPr lang="en-US" sz="2800" b="1" dirty="0"/>
              <a:t>AI is taught at existing bachelor's, master's, and PhD levels</a:t>
            </a:r>
            <a:r>
              <a:rPr lang="en-US" sz="2800" dirty="0"/>
              <a:t>, as well as through various courses.</a:t>
            </a:r>
            <a:endParaRPr lang="hu-HU" sz="2800" dirty="0"/>
          </a:p>
          <a:p>
            <a:r>
              <a:rPr lang="en-US" sz="2800" dirty="0"/>
              <a:t>The educational programs aim to provide participants with </a:t>
            </a:r>
            <a:r>
              <a:rPr lang="en-US" sz="2800" b="1" dirty="0"/>
              <a:t>in-depth knowledge </a:t>
            </a:r>
            <a:r>
              <a:rPr lang="en-US" sz="2800" dirty="0"/>
              <a:t>in the field of artificial intelligence and enable them to apply it effectively across different </a:t>
            </a:r>
            <a:r>
              <a:rPr lang="hu-HU" sz="2800" dirty="0"/>
              <a:t>multi</a:t>
            </a:r>
            <a:r>
              <a:rPr lang="en-US" sz="2800" dirty="0"/>
              <a:t>disciplines.</a:t>
            </a:r>
            <a:endParaRPr lang="hu-HU" sz="2800" dirty="0"/>
          </a:p>
        </p:txBody>
      </p:sp>
    </p:spTree>
    <p:extLst>
      <p:ext uri="{BB962C8B-B14F-4D97-AF65-F5344CB8AC3E}">
        <p14:creationId xmlns:p14="http://schemas.microsoft.com/office/powerpoint/2010/main" val="14313799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9DEE0C-C507-4DEF-A5A0-60BE8161372F}"/>
              </a:ext>
            </a:extLst>
          </p:cNvPr>
          <p:cNvSpPr>
            <a:spLocks noGrp="1"/>
          </p:cNvSpPr>
          <p:nvPr>
            <p:ph type="title"/>
          </p:nvPr>
        </p:nvSpPr>
        <p:spPr>
          <a:xfrm>
            <a:off x="679621" y="1962150"/>
            <a:ext cx="10828639" cy="1743075"/>
          </a:xfrm>
        </p:spPr>
        <p:txBody>
          <a:bodyPr>
            <a:normAutofit/>
          </a:bodyPr>
          <a:lstStyle/>
          <a:p>
            <a:pPr algn="ctr"/>
            <a:r>
              <a:rPr lang="hu-HU" sz="5400" cap="small" dirty="0" err="1"/>
              <a:t>What</a:t>
            </a:r>
            <a:r>
              <a:rPr lang="hu-HU" sz="5400" cap="small" dirty="0"/>
              <a:t> might the future bring?</a:t>
            </a:r>
          </a:p>
        </p:txBody>
      </p:sp>
      <p:sp>
        <p:nvSpPr>
          <p:cNvPr id="3" name="Szöveg helye 2">
            <a:extLst>
              <a:ext uri="{FF2B5EF4-FFF2-40B4-BE49-F238E27FC236}">
                <a16:creationId xmlns:a16="http://schemas.microsoft.com/office/drawing/2014/main" id="{D1A62D54-F247-4525-BC01-8A9CE446AFF3}"/>
              </a:ext>
            </a:extLst>
          </p:cNvPr>
          <p:cNvSpPr>
            <a:spLocks noGrp="1"/>
          </p:cNvSpPr>
          <p:nvPr>
            <p:ph type="body" idx="1"/>
          </p:nvPr>
        </p:nvSpPr>
        <p:spPr/>
        <p:txBody>
          <a:bodyPr/>
          <a:lstStyle/>
          <a:p>
            <a:endParaRPr lang="hu-HU"/>
          </a:p>
        </p:txBody>
      </p:sp>
    </p:spTree>
    <p:extLst>
      <p:ext uri="{BB962C8B-B14F-4D97-AF65-F5344CB8AC3E}">
        <p14:creationId xmlns:p14="http://schemas.microsoft.com/office/powerpoint/2010/main" val="22067577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 5 Years</a:t>
            </a:r>
          </a:p>
        </p:txBody>
      </p:sp>
      <p:sp>
        <p:nvSpPr>
          <p:cNvPr id="3" name="Content Placeholder 2"/>
          <p:cNvSpPr>
            <a:spLocks noGrp="1"/>
          </p:cNvSpPr>
          <p:nvPr>
            <p:ph sz="half" idx="1"/>
          </p:nvPr>
        </p:nvSpPr>
        <p:spPr/>
        <p:txBody>
          <a:bodyPr/>
          <a:lstStyle/>
          <a:p>
            <a:r>
              <a:t>Personalised Learning: AI-based adaptive systems tailor learning experiences to individual needs, styles, and paces.</a:t>
            </a:r>
          </a:p>
          <a:p>
            <a:endParaRPr/>
          </a:p>
          <a:p>
            <a:r>
              <a:t>Automated Assessment: AI provides quick, objective evaluations and feedback.</a:t>
            </a:r>
          </a:p>
        </p:txBody>
      </p:sp>
      <p:sp>
        <p:nvSpPr>
          <p:cNvPr id="4" name="Content Placeholder 3"/>
          <p:cNvSpPr>
            <a:spLocks noGrp="1"/>
          </p:cNvSpPr>
          <p:nvPr>
            <p:ph sz="half" idx="2"/>
          </p:nvPr>
        </p:nvSpPr>
        <p:spPr/>
        <p:txBody>
          <a:bodyPr/>
          <a:lstStyle/>
          <a:p>
            <a:r>
              <a:t>Virtual Teachers: Chatbots and virtual tutors assist students in understanding material.</a:t>
            </a:r>
          </a:p>
          <a:p>
            <a:endParaRPr/>
          </a:p>
          <a:p>
            <a:r>
              <a:t>Efficient Data Analysis: AI tools enable rapid, accurate analysis of large data sets.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 10 Years</a:t>
            </a:r>
          </a:p>
        </p:txBody>
      </p:sp>
      <p:sp>
        <p:nvSpPr>
          <p:cNvPr id="3" name="Content Placeholder 2"/>
          <p:cNvSpPr>
            <a:spLocks noGrp="1"/>
          </p:cNvSpPr>
          <p:nvPr>
            <p:ph sz="half" idx="1"/>
          </p:nvPr>
        </p:nvSpPr>
        <p:spPr/>
        <p:txBody>
          <a:bodyPr/>
          <a:lstStyle/>
          <a:p>
            <a:r>
              <a:t>Immersive Learning: AI with VR/AR creates interactive, realistic environments.</a:t>
            </a:r>
          </a:p>
          <a:p>
            <a:endParaRPr/>
          </a:p>
          <a:p>
            <a:r>
              <a:t>Predictive Analytics: AI forecasts student performance and identifies challenges.</a:t>
            </a:r>
          </a:p>
        </p:txBody>
      </p:sp>
      <p:sp>
        <p:nvSpPr>
          <p:cNvPr id="4" name="Content Placeholder 3"/>
          <p:cNvSpPr>
            <a:spLocks noGrp="1"/>
          </p:cNvSpPr>
          <p:nvPr>
            <p:ph sz="half" idx="2"/>
          </p:nvPr>
        </p:nvSpPr>
        <p:spPr/>
        <p:txBody>
          <a:bodyPr/>
          <a:lstStyle/>
          <a:p>
            <a:r>
              <a:t>Overcoming Barriers: Real-time translation and cultural adaptation facilitate global learning.</a:t>
            </a:r>
          </a:p>
          <a:p>
            <a:endParaRPr/>
          </a:p>
          <a:p>
            <a:r>
              <a:t>Acceleration of Discoveries: AI predicts molecular structures and properties.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 15 Years</a:t>
            </a:r>
          </a:p>
        </p:txBody>
      </p:sp>
      <p:sp>
        <p:nvSpPr>
          <p:cNvPr id="3" name="Content Placeholder 2"/>
          <p:cNvSpPr>
            <a:spLocks noGrp="1"/>
          </p:cNvSpPr>
          <p:nvPr>
            <p:ph sz="half" idx="1"/>
          </p:nvPr>
        </p:nvSpPr>
        <p:spPr/>
        <p:txBody>
          <a:bodyPr/>
          <a:lstStyle/>
          <a:p>
            <a:r>
              <a:t>Integrated AI Curriculum: AI generates personalised learning materials.</a:t>
            </a:r>
          </a:p>
          <a:p>
            <a:endParaRPr/>
          </a:p>
          <a:p>
            <a:r>
              <a:t>Emotion Recognition: AI adjusts teaching methods based on emotional states.</a:t>
            </a:r>
          </a:p>
        </p:txBody>
      </p:sp>
      <p:sp>
        <p:nvSpPr>
          <p:cNvPr id="4" name="Content Placeholder 3"/>
          <p:cNvSpPr>
            <a:spLocks noGrp="1"/>
          </p:cNvSpPr>
          <p:nvPr>
            <p:ph sz="half" idx="2"/>
          </p:nvPr>
        </p:nvSpPr>
        <p:spPr/>
        <p:txBody>
          <a:bodyPr/>
          <a:lstStyle/>
          <a:p>
            <a:r>
              <a:t>Lifelong Learning: AI supports continuous learning throughout careers.</a:t>
            </a:r>
          </a:p>
          <a:p>
            <a:endParaRPr/>
          </a:p>
          <a:p>
            <a:r>
              <a:t>Autonomous Research: AI independently generates hypotheses and evaluates results.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 20 Years</a:t>
            </a:r>
          </a:p>
        </p:txBody>
      </p:sp>
      <p:sp>
        <p:nvSpPr>
          <p:cNvPr id="3" name="Content Placeholder 2"/>
          <p:cNvSpPr>
            <a:spLocks noGrp="1"/>
          </p:cNvSpPr>
          <p:nvPr>
            <p:ph sz="half" idx="1"/>
          </p:nvPr>
        </p:nvSpPr>
        <p:spPr/>
        <p:txBody>
          <a:bodyPr/>
          <a:lstStyle/>
          <a:p>
            <a:r>
              <a:t>AI-Based Education Standard: AI integration transforms traditional models.</a:t>
            </a:r>
          </a:p>
          <a:p>
            <a:endParaRPr/>
          </a:p>
          <a:p>
            <a:r>
              <a:t>Thought-Controlled Interfaces: Neurotechnology enables direct computer communication.</a:t>
            </a:r>
          </a:p>
        </p:txBody>
      </p:sp>
      <p:sp>
        <p:nvSpPr>
          <p:cNvPr id="4" name="Content Placeholder 3"/>
          <p:cNvSpPr>
            <a:spLocks noGrp="1"/>
          </p:cNvSpPr>
          <p:nvPr>
            <p:ph sz="half" idx="2"/>
          </p:nvPr>
        </p:nvSpPr>
        <p:spPr/>
        <p:txBody>
          <a:bodyPr/>
          <a:lstStyle/>
          <a:p>
            <a:r>
              <a:t>Global Equality: AI solutions distribute educational resources equitably.</a:t>
            </a:r>
          </a:p>
          <a:p>
            <a:endParaRPr/>
          </a:p>
          <a:p>
            <a:r>
              <a:t>AGI Application: Artificial General Intelligence revolutionises problem-solving.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9621" y="1709740"/>
            <a:ext cx="10828639" cy="1817231"/>
          </a:xfrm>
        </p:spPr>
        <p:txBody>
          <a:bodyPr>
            <a:normAutofit/>
          </a:bodyPr>
          <a:lstStyle/>
          <a:p>
            <a:pPr algn="ctr"/>
            <a:r>
              <a:rPr lang="hu-HU" sz="7200" dirty="0"/>
              <a:t>Summary</a:t>
            </a:r>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371127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EE2A466-21F7-49DE-802C-AEC96F313731}"/>
              </a:ext>
            </a:extLst>
          </p:cNvPr>
          <p:cNvSpPr>
            <a:spLocks noGrp="1"/>
          </p:cNvSpPr>
          <p:nvPr>
            <p:ph type="title"/>
          </p:nvPr>
        </p:nvSpPr>
        <p:spPr/>
        <p:txBody>
          <a:bodyPr/>
          <a:lstStyle/>
          <a:p>
            <a:r>
              <a:rPr lang="hu-HU" dirty="0"/>
              <a:t>Why do we need large language models (LLMs)?  </a:t>
            </a:r>
          </a:p>
        </p:txBody>
      </p:sp>
      <p:sp>
        <p:nvSpPr>
          <p:cNvPr id="3" name="Tartalom helye 2">
            <a:extLst>
              <a:ext uri="{FF2B5EF4-FFF2-40B4-BE49-F238E27FC236}">
                <a16:creationId xmlns:a16="http://schemas.microsoft.com/office/drawing/2014/main" id="{03775459-29B7-4063-842D-D8EB7B52C1FF}"/>
              </a:ext>
            </a:extLst>
          </p:cNvPr>
          <p:cNvSpPr>
            <a:spLocks noGrp="1"/>
          </p:cNvSpPr>
          <p:nvPr>
            <p:ph idx="1"/>
          </p:nvPr>
        </p:nvSpPr>
        <p:spPr>
          <a:xfrm>
            <a:off x="353961" y="1825624"/>
            <a:ext cx="10999839" cy="4742323"/>
          </a:xfrm>
        </p:spPr>
        <p:txBody>
          <a:bodyPr/>
          <a:lstStyle/>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Verdana"/>
              </a:rPr>
              <a:t>Huge amounts of rapidly changing data of varying quality;</a:t>
            </a:r>
          </a:p>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r>
              <a:rPr kumimoji="0" lang="hu-HU" sz="2800" b="1" i="0" u="none" strike="noStrike" kern="1200" cap="none" spc="0" normalizeH="0" baseline="0" noProof="0" dirty="0">
                <a:ln>
                  <a:noFill/>
                </a:ln>
                <a:solidFill>
                  <a:prstClr val="black"/>
                </a:solidFill>
                <a:effectLst/>
                <a:uLnTx/>
                <a:uFillTx/>
                <a:latin typeface="Verdana"/>
              </a:rPr>
              <a:t>AI</a:t>
            </a:r>
            <a:r>
              <a:rPr kumimoji="0" lang="en-US" sz="2800" b="1" i="0" u="none" strike="noStrike" kern="1200" cap="none" spc="0" normalizeH="0" baseline="0" noProof="0" dirty="0">
                <a:ln>
                  <a:noFill/>
                </a:ln>
                <a:solidFill>
                  <a:prstClr val="black"/>
                </a:solidFill>
                <a:effectLst/>
                <a:uLnTx/>
                <a:uFillTx/>
                <a:latin typeface="Verdana"/>
              </a:rPr>
              <a:t> identifies, assesses, </a:t>
            </a:r>
            <a:r>
              <a:rPr kumimoji="0" lang="hu-HU" sz="2800" b="1" i="0" u="none" strike="noStrike" kern="1200" cap="none" spc="0" normalizeH="0" baseline="0" noProof="0" dirty="0" err="1">
                <a:ln>
                  <a:noFill/>
                </a:ln>
                <a:solidFill>
                  <a:prstClr val="black"/>
                </a:solidFill>
                <a:effectLst/>
                <a:uLnTx/>
                <a:uFillTx/>
                <a:latin typeface="Verdana"/>
              </a:rPr>
              <a:t>decides</a:t>
            </a:r>
            <a:r>
              <a:rPr kumimoji="0" lang="en-US" sz="2800" b="1" i="0" u="none" strike="noStrike" kern="1200" cap="none" spc="0" normalizeH="0" baseline="0" noProof="0" dirty="0">
                <a:ln>
                  <a:noFill/>
                </a:ln>
                <a:solidFill>
                  <a:prstClr val="black"/>
                </a:solidFill>
                <a:effectLst/>
                <a:uLnTx/>
                <a:uFillTx/>
                <a:latin typeface="Verdana"/>
              </a:rPr>
              <a:t> and structures;  </a:t>
            </a:r>
          </a:p>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Verdana"/>
              </a:rPr>
              <a:t>Based on pre-defined, strict criteria; </a:t>
            </a:r>
          </a:p>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Verdana"/>
              </a:rPr>
              <a:t>Immediately;</a:t>
            </a:r>
          </a:p>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r>
              <a:rPr lang="en-US" sz="2800" b="1" dirty="0">
                <a:solidFill>
                  <a:prstClr val="black"/>
                </a:solidFill>
                <a:latin typeface="Verdana"/>
              </a:rPr>
              <a:t>Autonomously;</a:t>
            </a:r>
            <a:endParaRPr kumimoji="0" lang="en-US" sz="2800" b="1" i="0" u="none" strike="noStrike" kern="1200" cap="none" spc="0" normalizeH="0" baseline="0" noProof="0" dirty="0">
              <a:ln>
                <a:noFill/>
              </a:ln>
              <a:solidFill>
                <a:prstClr val="black"/>
              </a:solidFill>
              <a:effectLst/>
              <a:uLnTx/>
              <a:uFillTx/>
              <a:latin typeface="Verdana"/>
            </a:endParaRPr>
          </a:p>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r>
              <a:rPr lang="en-US" sz="2800" b="1" dirty="0">
                <a:solidFill>
                  <a:prstClr val="black"/>
                </a:solidFill>
                <a:latin typeface="Verdana"/>
              </a:rPr>
              <a:t>24/7</a:t>
            </a:r>
            <a:endParaRPr kumimoji="0" lang="en-US" sz="2800" b="1" i="0" u="none" strike="noStrike" kern="1200" cap="none" spc="0" normalizeH="0" baseline="0" noProof="0" dirty="0">
              <a:ln>
                <a:noFill/>
              </a:ln>
              <a:solidFill>
                <a:prstClr val="black"/>
              </a:solidFill>
              <a:effectLst/>
              <a:uLnTx/>
              <a:uFillTx/>
              <a:latin typeface="Verdana"/>
            </a:endParaRPr>
          </a:p>
          <a:p>
            <a:pPr marL="457200" marR="0" lvl="0" indent="-457200" algn="just" defTabSz="685800" rtl="0" eaLnBrk="1" fontAlgn="auto" latinLnBrk="0" hangingPunct="1">
              <a:lnSpc>
                <a:spcPct val="90000"/>
              </a:lnSpc>
              <a:spcBef>
                <a:spcPts val="750"/>
              </a:spcBef>
              <a:spcAft>
                <a:spcPts val="0"/>
              </a:spcAft>
              <a:buClrTx/>
              <a:buSzTx/>
              <a:buFont typeface="+mj-lt"/>
              <a:buAutoNum type="arabicPeriod"/>
              <a:tabLst/>
              <a:defRPr/>
            </a:pPr>
            <a:endParaRPr lang="en-US" sz="2000" b="1" dirty="0">
              <a:solidFill>
                <a:prstClr val="black"/>
              </a:solidFill>
              <a:latin typeface="Verdana"/>
            </a:endParaRPr>
          </a:p>
          <a:p>
            <a:pPr marL="0" marR="0" lvl="0" indent="0" algn="just" defTabSz="685800" rtl="0" eaLnBrk="1" fontAlgn="auto" latinLnBrk="0" hangingPunct="1">
              <a:lnSpc>
                <a:spcPct val="90000"/>
              </a:lnSpc>
              <a:spcBef>
                <a:spcPts val="750"/>
              </a:spcBef>
              <a:spcAft>
                <a:spcPts val="0"/>
              </a:spcAft>
              <a:buClrTx/>
              <a:buSzTx/>
              <a:buNone/>
              <a:tabLst/>
              <a:defRPr/>
            </a:pPr>
            <a:r>
              <a:rPr kumimoji="0" lang="en-US" sz="2000" b="0" i="0" u="none" strike="noStrike" kern="1200" cap="none" spc="0" normalizeH="0" baseline="0" noProof="0" dirty="0">
                <a:ln>
                  <a:noFill/>
                </a:ln>
                <a:solidFill>
                  <a:prstClr val="black"/>
                </a:solidFill>
                <a:effectLst/>
                <a:uLnTx/>
                <a:uFillTx/>
                <a:latin typeface="Verdana"/>
              </a:rPr>
              <a:t>For example, contracts, articles, reports, judgments, decisions, opinions and all literature. </a:t>
            </a:r>
          </a:p>
          <a:p>
            <a:pPr marL="0" indent="0">
              <a:buNone/>
            </a:pPr>
            <a:endParaRPr lang="en-US" dirty="0"/>
          </a:p>
        </p:txBody>
      </p:sp>
    </p:spTree>
    <p:extLst>
      <p:ext uri="{BB962C8B-B14F-4D97-AF65-F5344CB8AC3E}">
        <p14:creationId xmlns:p14="http://schemas.microsoft.com/office/powerpoint/2010/main" val="330130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5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50"/>
                                  </p:iterate>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50"/>
                                  </p:iterate>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50"/>
                                  </p:iterate>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CONCLUSION </a:t>
            </a:r>
          </a:p>
        </p:txBody>
      </p:sp>
      <p:sp>
        <p:nvSpPr>
          <p:cNvPr id="3" name="Tartalom helye 2"/>
          <p:cNvSpPr>
            <a:spLocks noGrp="1"/>
          </p:cNvSpPr>
          <p:nvPr>
            <p:ph idx="1"/>
          </p:nvPr>
        </p:nvSpPr>
        <p:spPr>
          <a:xfrm>
            <a:off x="503904" y="1776464"/>
            <a:ext cx="10515600" cy="4351338"/>
          </a:xfrm>
        </p:spPr>
        <p:txBody>
          <a:bodyPr>
            <a:normAutofit lnSpcReduction="10000"/>
          </a:bodyPr>
          <a:lstStyle/>
          <a:p>
            <a:pPr marL="457200" indent="-457200">
              <a:buFont typeface="+mj-lt"/>
              <a:buAutoNum type="arabicPeriod"/>
            </a:pPr>
            <a:r>
              <a:rPr lang="hu-HU" dirty="0"/>
              <a:t>AI can do everything in research, but it can't do anything perfectly.</a:t>
            </a:r>
          </a:p>
          <a:p>
            <a:pPr marL="457200" indent="-457200">
              <a:buFont typeface="+mj-lt"/>
              <a:buAutoNum type="arabicPeriod"/>
            </a:pPr>
            <a:r>
              <a:rPr lang="hu-HU" dirty="0"/>
              <a:t>AI </a:t>
            </a:r>
            <a:r>
              <a:rPr lang="hu-HU" dirty="0" err="1"/>
              <a:t>does</a:t>
            </a:r>
            <a:r>
              <a:rPr lang="hu-HU" dirty="0"/>
              <a:t> not take anyone's job, it takes the job of the person who can use artificial intelligence.</a:t>
            </a:r>
          </a:p>
          <a:p>
            <a:pPr marL="457200" indent="-457200">
              <a:buFont typeface="+mj-lt"/>
              <a:buAutoNum type="arabicPeriod"/>
            </a:pPr>
            <a:r>
              <a:rPr lang="hu-HU" dirty="0"/>
              <a:t>The knowledge and expertise of the researcher remains indispensable - for now. </a:t>
            </a:r>
          </a:p>
          <a:p>
            <a:pPr marL="457200" indent="-457200">
              <a:buFont typeface="+mj-lt"/>
              <a:buAutoNum type="arabicPeriod"/>
            </a:pPr>
            <a:r>
              <a:rPr lang="hu-HU" i="1" dirty="0"/>
              <a:t>"If I look at my own work: yes, you read a million and a half documents and write a page of it, which for me would be a week. But the main question is still what goes on inside me during that one week while I'm doing research."</a:t>
            </a:r>
          </a:p>
          <a:p>
            <a:pPr marL="685800" lvl="2" indent="0" algn="ctr">
              <a:buNone/>
            </a:pPr>
            <a:endParaRPr lang="hu-HU" dirty="0"/>
          </a:p>
          <a:p>
            <a:pPr marL="685800" lvl="2" indent="0" algn="ctr">
              <a:buNone/>
            </a:pPr>
            <a:endParaRPr lang="hu-HU" dirty="0"/>
          </a:p>
          <a:p>
            <a:pPr marL="685800" lvl="2" indent="0" algn="r">
              <a:buNone/>
            </a:pPr>
            <a:r>
              <a:rPr lang="hu-HU" sz="2400" b="1" dirty="0"/>
              <a:t>Árpád Rab</a:t>
            </a:r>
          </a:p>
          <a:p>
            <a:pPr marL="685800" lvl="2" indent="0" algn="r">
              <a:buNone/>
            </a:pPr>
            <a:r>
              <a:rPr lang="hu-HU" sz="1600" dirty="0"/>
              <a:t>NKE Research Institute for Information Society </a:t>
            </a:r>
          </a:p>
          <a:p>
            <a:pPr marL="685800" lvl="2" indent="0" algn="r">
              <a:buNone/>
            </a:pPr>
            <a:r>
              <a:rPr lang="hu-HU" sz="1600" dirty="0"/>
              <a:t>senior researcher</a:t>
            </a:r>
          </a:p>
        </p:txBody>
      </p:sp>
    </p:spTree>
    <p:extLst>
      <p:ext uri="{BB962C8B-B14F-4D97-AF65-F5344CB8AC3E}">
        <p14:creationId xmlns:p14="http://schemas.microsoft.com/office/powerpoint/2010/main" val="40472610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8357" y="131862"/>
            <a:ext cx="11085443" cy="1325563"/>
          </a:xfrm>
        </p:spPr>
        <p:txBody>
          <a:bodyPr/>
          <a:lstStyle/>
          <a:p>
            <a:r>
              <a:rPr lang="hu-HU" dirty="0"/>
              <a:t>What can artificial intelligence be used for in research?</a:t>
            </a:r>
          </a:p>
        </p:txBody>
      </p:sp>
      <p:sp>
        <p:nvSpPr>
          <p:cNvPr id="3" name="Tartalom helye 2"/>
          <p:cNvSpPr>
            <a:spLocks noGrp="1"/>
          </p:cNvSpPr>
          <p:nvPr>
            <p:ph idx="1"/>
          </p:nvPr>
        </p:nvSpPr>
        <p:spPr>
          <a:xfrm>
            <a:off x="268357" y="1341783"/>
            <a:ext cx="11628173" cy="5384355"/>
          </a:xfrm>
        </p:spPr>
        <p:txBody>
          <a:bodyPr>
            <a:normAutofit/>
          </a:bodyPr>
          <a:lstStyle/>
          <a:p>
            <a:pPr marL="0" indent="0">
              <a:buNone/>
            </a:pPr>
            <a:r>
              <a:rPr lang="hu-HU" dirty="0"/>
              <a:t>1. Answer questions where the answers are based on material that is openly available on the internet.</a:t>
            </a:r>
          </a:p>
          <a:p>
            <a:pPr marL="0" indent="0">
              <a:buNone/>
            </a:pPr>
            <a:r>
              <a:rPr lang="hu-HU" dirty="0"/>
              <a:t>2. Understanding complex material and ideas.</a:t>
            </a:r>
          </a:p>
          <a:p>
            <a:pPr marL="0" indent="0">
              <a:buNone/>
            </a:pPr>
            <a:r>
              <a:rPr lang="hu-HU" dirty="0"/>
              <a:t>3. Plan and structure ideas for written work or presentations.</a:t>
            </a:r>
          </a:p>
          <a:p>
            <a:pPr marL="0" indent="0">
              <a:buNone/>
            </a:pPr>
            <a:r>
              <a:rPr lang="hu-HU" dirty="0"/>
              <a:t>4. Exploring different writing styles and approaches, especially academic ones, for different audiences.</a:t>
            </a:r>
          </a:p>
          <a:p>
            <a:pPr marL="0" indent="0">
              <a:buNone/>
            </a:pPr>
            <a:r>
              <a:rPr lang="hu-HU" dirty="0"/>
              <a:t>5. Review, evaluate and critically analyse written material.</a:t>
            </a:r>
          </a:p>
          <a:p>
            <a:pPr marL="0" indent="0">
              <a:buNone/>
            </a:pPr>
            <a:r>
              <a:rPr lang="hu-HU" dirty="0"/>
              <a:t>6. Identify problems with scientific writing, grammar or structure that you can then address.</a:t>
            </a:r>
          </a:p>
          <a:p>
            <a:pPr marL="0" indent="0">
              <a:buNone/>
            </a:pPr>
            <a:r>
              <a:rPr lang="hu-HU" dirty="0"/>
              <a:t>7. Summaries of notes taken during writings or lectures.</a:t>
            </a:r>
          </a:p>
          <a:p>
            <a:pPr marL="0" indent="0">
              <a:buNone/>
            </a:pPr>
            <a:r>
              <a:rPr lang="hu-HU" dirty="0"/>
              <a:t>8. Monotonous tasks (editing references, bibliography, etc.)</a:t>
            </a:r>
          </a:p>
          <a:p>
            <a:pPr marL="0" indent="0">
              <a:buNone/>
            </a:pPr>
            <a:r>
              <a:rPr lang="hu-HU" dirty="0"/>
              <a:t>9. Ever-expanding possibilities (content generation, link searching, text analysis, etc.)</a:t>
            </a:r>
          </a:p>
          <a:p>
            <a:pPr marL="0" indent="0">
              <a:buNone/>
            </a:pPr>
            <a:r>
              <a:rPr lang="hu-HU" dirty="0"/>
              <a:t>10. And this is just the beginning...</a:t>
            </a:r>
          </a:p>
          <a:p>
            <a:pPr marL="0" indent="0">
              <a:buNone/>
            </a:pPr>
            <a:endParaRPr lang="hu-HU" dirty="0"/>
          </a:p>
        </p:txBody>
      </p:sp>
    </p:spTree>
    <p:extLst>
      <p:ext uri="{BB962C8B-B14F-4D97-AF65-F5344CB8AC3E}">
        <p14:creationId xmlns:p14="http://schemas.microsoft.com/office/powerpoint/2010/main" val="10888715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What are the limits?</a:t>
            </a:r>
          </a:p>
        </p:txBody>
      </p:sp>
      <p:sp>
        <p:nvSpPr>
          <p:cNvPr id="3" name="Tartalom helye 2"/>
          <p:cNvSpPr>
            <a:spLocks noGrp="1"/>
          </p:cNvSpPr>
          <p:nvPr>
            <p:ph idx="1"/>
          </p:nvPr>
        </p:nvSpPr>
        <p:spPr>
          <a:xfrm>
            <a:off x="266700" y="1825625"/>
            <a:ext cx="11087100" cy="4351338"/>
          </a:xfrm>
        </p:spPr>
        <p:txBody>
          <a:bodyPr>
            <a:normAutofit/>
          </a:bodyPr>
          <a:lstStyle/>
          <a:p>
            <a:pPr marL="514350" indent="-514350">
              <a:buFont typeface="+mj-lt"/>
              <a:buAutoNum type="arabicPeriod"/>
            </a:pPr>
            <a:r>
              <a:rPr lang="hu-HU" sz="2800" dirty="0"/>
              <a:t>Data is not always up to date, so you may be relying on sources that are years out of date;</a:t>
            </a:r>
          </a:p>
          <a:p>
            <a:pPr marL="514350" indent="-514350">
              <a:buFont typeface="+mj-lt"/>
              <a:buAutoNum type="arabicPeriod"/>
            </a:pPr>
            <a:r>
              <a:rPr lang="hu-HU" sz="2800" dirty="0"/>
              <a:t>Poor at finding legislation and legal texts;</a:t>
            </a:r>
          </a:p>
          <a:p>
            <a:pPr marL="514350" indent="-514350">
              <a:buFont typeface="+mj-lt"/>
              <a:buAutoNum type="arabicPeriod"/>
            </a:pPr>
            <a:r>
              <a:rPr lang="hu-HU" sz="2800" dirty="0"/>
              <a:t>If the dataset is biased, this bias will be passed on to the generated content;</a:t>
            </a:r>
          </a:p>
          <a:p>
            <a:pPr marL="514350" indent="-514350">
              <a:buFont typeface="+mj-lt"/>
              <a:buAutoNum type="arabicPeriod"/>
            </a:pPr>
            <a:r>
              <a:rPr lang="hu-HU" sz="2800" dirty="0"/>
              <a:t>Totally flawed data - hallucination 3-5%</a:t>
            </a:r>
            <a:r>
              <a:rPr lang="hu-HU" sz="2800" dirty="0">
                <a:latin typeface="Arial" panose="020B0604020202020204" pitchFamily="34" charset="0"/>
                <a:cs typeface="Arial" panose="020B0604020202020204" pitchFamily="34" charset="0"/>
              </a:rPr>
              <a:t> ↔ </a:t>
            </a:r>
            <a:r>
              <a:rPr lang="hu-HU" sz="2800" dirty="0"/>
              <a:t>10-15% for staff; </a:t>
            </a:r>
          </a:p>
        </p:txBody>
      </p:sp>
    </p:spTree>
    <p:extLst>
      <p:ext uri="{BB962C8B-B14F-4D97-AF65-F5344CB8AC3E}">
        <p14:creationId xmlns:p14="http://schemas.microsoft.com/office/powerpoint/2010/main" val="28243310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964047" y="2390549"/>
            <a:ext cx="8148510" cy="1876651"/>
          </a:xfrm>
        </p:spPr>
        <p:txBody>
          <a:bodyPr>
            <a:noAutofit/>
          </a:bodyPr>
          <a:lstStyle/>
          <a:p>
            <a:pPr algn="ctr"/>
            <a:r>
              <a:rPr lang="hu-HU" sz="6600" dirty="0"/>
              <a:t>Thank you for your attention!</a:t>
            </a:r>
          </a:p>
        </p:txBody>
      </p:sp>
      <p:sp>
        <p:nvSpPr>
          <p:cNvPr id="3" name="Alcím 2"/>
          <p:cNvSpPr>
            <a:spLocks noGrp="1"/>
          </p:cNvSpPr>
          <p:nvPr>
            <p:ph type="subTitle" idx="1"/>
          </p:nvPr>
        </p:nvSpPr>
        <p:spPr/>
        <p:txBody>
          <a:bodyPr>
            <a:normAutofit/>
          </a:bodyPr>
          <a:lstStyle/>
          <a:p>
            <a:pPr algn="r"/>
            <a:r>
              <a:rPr lang="hu-HU" b="1" cap="small" dirty="0"/>
              <a:t> </a:t>
            </a:r>
          </a:p>
          <a:p>
            <a:pPr algn="r"/>
            <a:endParaRPr lang="hu-HU" b="1" cap="small" dirty="0"/>
          </a:p>
          <a:p>
            <a:pPr algn="ctr"/>
            <a:endParaRPr lang="hu-H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79620" y="1733551"/>
            <a:ext cx="10864680" cy="2038349"/>
          </a:xfrm>
        </p:spPr>
        <p:txBody>
          <a:bodyPr>
            <a:normAutofit fontScale="90000"/>
          </a:bodyPr>
          <a:lstStyle/>
          <a:p>
            <a:pPr algn="ctr"/>
            <a:r>
              <a:rPr lang="hu-HU" sz="5400" cap="small" dirty="0"/>
              <a:t>The </a:t>
            </a:r>
            <a:r>
              <a:rPr lang="hu-HU" sz="5400" cap="small" dirty="0" err="1"/>
              <a:t>ten</a:t>
            </a:r>
            <a:r>
              <a:rPr lang="hu-HU" sz="5400" cap="small" dirty="0"/>
              <a:t> </a:t>
            </a:r>
            <a:r>
              <a:rPr lang="hu-HU" sz="5400" cap="small" dirty="0" err="1"/>
              <a:t>commandments</a:t>
            </a:r>
            <a:r>
              <a:rPr lang="hu-HU" sz="5400" cap="small" dirty="0"/>
              <a:t> </a:t>
            </a:r>
            <a:r>
              <a:rPr lang="hu-HU" sz="5400" cap="small" dirty="0" err="1"/>
              <a:t>for</a:t>
            </a:r>
            <a:r>
              <a:rPr lang="hu-HU" sz="5400" cap="small" dirty="0"/>
              <a:t> </a:t>
            </a:r>
            <a:r>
              <a:rPr lang="hu-HU" sz="5400" cap="small" dirty="0" err="1"/>
              <a:t>using</a:t>
            </a:r>
            <a:r>
              <a:rPr lang="hu-HU" sz="5400" cap="small" dirty="0"/>
              <a:t> </a:t>
            </a:r>
            <a:r>
              <a:rPr lang="en-US" sz="5400" cap="small" dirty="0"/>
              <a:t>Large Language Models</a:t>
            </a:r>
            <a:endParaRPr lang="hu-HU" cap="small" dirty="0"/>
          </a:p>
        </p:txBody>
      </p:sp>
      <p:sp>
        <p:nvSpPr>
          <p:cNvPr id="3" name="Alcím 2"/>
          <p:cNvSpPr>
            <a:spLocks noGrp="1"/>
          </p:cNvSpPr>
          <p:nvPr>
            <p:ph type="subTitle" idx="1"/>
          </p:nvPr>
        </p:nvSpPr>
        <p:spPr/>
        <p:txBody>
          <a:bodyPr>
            <a:normAutofit/>
          </a:bodyPr>
          <a:lstStyle/>
          <a:p>
            <a:pPr lvl="0" algn="r" defTabSz="685800">
              <a:spcBef>
                <a:spcPts val="750"/>
              </a:spcBef>
            </a:pPr>
            <a:r>
              <a:rPr lang="hu-HU" sz="1800" b="1" cap="small" dirty="0">
                <a:solidFill>
                  <a:prstClr val="black"/>
                </a:solidFill>
              </a:rPr>
              <a:t> </a:t>
            </a:r>
            <a:endParaRPr lang="hu-HU" sz="1800" cap="small" dirty="0">
              <a:solidFill>
                <a:prstClr val="black"/>
              </a:solidFill>
            </a:endParaRPr>
          </a:p>
          <a:p>
            <a:pPr lvl="0" algn="ctr" defTabSz="685800">
              <a:spcBef>
                <a:spcPts val="750"/>
              </a:spcBef>
            </a:pPr>
            <a:endParaRPr lang="hu-HU" sz="1800" dirty="0">
              <a:solidFill>
                <a:prstClr val="black"/>
              </a:solidFill>
            </a:endParaRPr>
          </a:p>
          <a:p>
            <a:endParaRPr lang="hu-HU" dirty="0"/>
          </a:p>
        </p:txBody>
      </p:sp>
    </p:spTree>
    <p:extLst>
      <p:ext uri="{BB962C8B-B14F-4D97-AF65-F5344CB8AC3E}">
        <p14:creationId xmlns:p14="http://schemas.microsoft.com/office/powerpoint/2010/main" val="255090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6142" y="208723"/>
            <a:ext cx="4545884" cy="705678"/>
          </a:xfrm>
        </p:spPr>
        <p:txBody>
          <a:bodyPr>
            <a:normAutofit fontScale="90000"/>
          </a:bodyPr>
          <a:lstStyle/>
          <a:p>
            <a:r>
              <a:rPr lang="hu-HU" sz="3200" dirty="0"/>
              <a:t>Ten Commandments of LLM</a:t>
            </a:r>
          </a:p>
        </p:txBody>
      </p:sp>
      <p:pic>
        <p:nvPicPr>
          <p:cNvPr id="6" name="Tartalom helye 5"/>
          <p:cNvPicPr>
            <a:picLocks noGrp="1" noChangeAspect="1"/>
          </p:cNvPicPr>
          <p:nvPr>
            <p:ph idx="1"/>
          </p:nvPr>
        </p:nvPicPr>
        <p:blipFill>
          <a:blip r:embed="rId3" cstate="print"/>
          <a:stretch>
            <a:fillRect/>
          </a:stretch>
        </p:blipFill>
        <p:spPr>
          <a:xfrm>
            <a:off x="5425740" y="324464"/>
            <a:ext cx="6540118" cy="5122607"/>
          </a:xfrm>
          <a:prstGeom prst="rect">
            <a:avLst/>
          </a:prstGeom>
          <a:effectLst>
            <a:softEdge rad="571500"/>
          </a:effectLst>
        </p:spPr>
      </p:pic>
      <p:sp>
        <p:nvSpPr>
          <p:cNvPr id="4" name="Szöveg helye 3"/>
          <p:cNvSpPr>
            <a:spLocks noGrp="1"/>
          </p:cNvSpPr>
          <p:nvPr>
            <p:ph type="body" sz="half" idx="2"/>
          </p:nvPr>
        </p:nvSpPr>
        <p:spPr>
          <a:xfrm>
            <a:off x="226140" y="1111045"/>
            <a:ext cx="5712543" cy="5538232"/>
          </a:xfrm>
        </p:spPr>
        <p:txBody>
          <a:bodyPr>
            <a:normAutofit fontScale="85000" lnSpcReduction="10000"/>
          </a:bodyPr>
          <a:lstStyle/>
          <a:p>
            <a:pPr marL="342900" indent="-342900">
              <a:buFont typeface="+mj-lt"/>
              <a:buAutoNum type="arabicPeriod"/>
            </a:pPr>
            <a:r>
              <a:rPr lang="hu-HU" sz="2000" dirty="0"/>
              <a:t>Trap of direct full text typing (LIMA2, ChatGPT) = discrediting</a:t>
            </a:r>
          </a:p>
          <a:p>
            <a:pPr marL="342900" indent="-342900">
              <a:buFont typeface="+mj-lt"/>
              <a:buAutoNum type="arabicPeriod"/>
            </a:pPr>
            <a:r>
              <a:rPr lang="hu-HU" sz="2000" dirty="0" err="1"/>
              <a:t>LLMs </a:t>
            </a:r>
            <a:r>
              <a:rPr lang="hu-HU" sz="2000" dirty="0"/>
              <a:t>are not about getting the same quality of work done faster, but much more work done to a significantly higher standard; </a:t>
            </a:r>
          </a:p>
          <a:p>
            <a:pPr marL="342900" indent="-342900">
              <a:buFont typeface="+mj-lt"/>
              <a:buAutoNum type="arabicPeriod"/>
            </a:pPr>
            <a:r>
              <a:rPr lang="hu-HU" sz="2000" dirty="0"/>
              <a:t>Lack of references (Zotero, Citefast, Grammarly, Scispace, etc.) </a:t>
            </a:r>
          </a:p>
          <a:p>
            <a:pPr marL="342900" indent="-342900">
              <a:buFont typeface="+mj-lt"/>
              <a:buAutoNum type="arabicPeriod"/>
            </a:pPr>
            <a:r>
              <a:rPr lang="hu-HU" sz="2000" dirty="0"/>
              <a:t>Lack of paradigm shift = we want to do the same steps as in traditional text writing</a:t>
            </a:r>
          </a:p>
          <a:p>
            <a:pPr marL="457200" indent="-457200">
              <a:buFont typeface="+mj-lt"/>
              <a:buAutoNum type="arabicPeriod"/>
            </a:pPr>
            <a:r>
              <a:rPr lang="hu-HU" sz="2000" dirty="0"/>
              <a:t>Automation of keywords, outline, summary, abstract of writing is lagging behind (Qillbot, </a:t>
            </a:r>
            <a:r>
              <a:rPr lang="hu-HU" sz="2000" dirty="0" err="1"/>
              <a:t>Gemini</a:t>
            </a:r>
            <a:r>
              <a:rPr lang="hu-HU" sz="2000" dirty="0"/>
              <a:t>)</a:t>
            </a:r>
          </a:p>
          <a:p>
            <a:pPr marL="457200" indent="-457200">
              <a:buFont typeface="+mj-lt"/>
              <a:buAutoNum type="arabicPeriod"/>
            </a:pPr>
            <a:r>
              <a:rPr lang="hu-HU" sz="2000" dirty="0"/>
              <a:t>The "machine never" and "man always" preconceptions.</a:t>
            </a:r>
          </a:p>
          <a:p>
            <a:pPr marL="457200" indent="-457200">
              <a:buFont typeface="+mj-lt"/>
              <a:buAutoNum type="arabicPeriod"/>
            </a:pPr>
            <a:r>
              <a:rPr lang="hu-HU" sz="2000" dirty="0"/>
              <a:t>Neo-luddism</a:t>
            </a:r>
          </a:p>
          <a:p>
            <a:pPr marL="457200" indent="-457200">
              <a:buFont typeface="+mj-lt"/>
              <a:buAutoNum type="arabicPeriod"/>
            </a:pPr>
            <a:r>
              <a:rPr lang="hu-HU" sz="2000" dirty="0"/>
              <a:t>We observe a state and not a process (3% error)</a:t>
            </a:r>
          </a:p>
          <a:p>
            <a:pPr marL="457200" indent="-457200">
              <a:buFont typeface="+mj-lt"/>
              <a:buAutoNum type="arabicPeriod"/>
            </a:pPr>
            <a:r>
              <a:rPr lang="hu-HU" sz="2000" dirty="0"/>
              <a:t>A racing driver does not have to be a mechanic! </a:t>
            </a:r>
          </a:p>
          <a:p>
            <a:pPr marL="457200" indent="-457200">
              <a:buFont typeface="+mj-lt"/>
              <a:buAutoNum type="arabicPeriod"/>
            </a:pPr>
            <a:r>
              <a:rPr lang="hu-HU" sz="2000" dirty="0"/>
              <a:t>Feel free to use and share your </a:t>
            </a:r>
            <a:r>
              <a:rPr lang="hu-HU" sz="2000" dirty="0" err="1"/>
              <a:t>GenAI </a:t>
            </a:r>
            <a:r>
              <a:rPr lang="hu-HU" sz="2000" dirty="0"/>
              <a:t>knowledge!</a:t>
            </a:r>
          </a:p>
          <a:p>
            <a:pPr marL="342900" indent="-342900">
              <a:buFont typeface="+mj-lt"/>
              <a:buAutoNum type="arabicPeriod"/>
            </a:pPr>
            <a:endParaRPr lang="hu-HU" sz="1800" dirty="0"/>
          </a:p>
        </p:txBody>
      </p:sp>
      <p:pic>
        <p:nvPicPr>
          <p:cNvPr id="5" name="Kép 4">
            <a:extLst>
              <a:ext uri="{FF2B5EF4-FFF2-40B4-BE49-F238E27FC236}">
                <a16:creationId xmlns:a16="http://schemas.microsoft.com/office/drawing/2014/main" id="{29DC7D09-2017-4FF7-B907-39D8ABBA392C}"/>
              </a:ext>
            </a:extLst>
          </p:cNvPr>
          <p:cNvPicPr>
            <a:picLocks noChangeAspect="1"/>
          </p:cNvPicPr>
          <p:nvPr/>
        </p:nvPicPr>
        <p:blipFill>
          <a:blip r:embed="rId4" cstate="print"/>
          <a:stretch>
            <a:fillRect/>
          </a:stretch>
        </p:blipFill>
        <p:spPr>
          <a:xfrm>
            <a:off x="9096254" y="2087217"/>
            <a:ext cx="3264809" cy="4897213"/>
          </a:xfrm>
          <a:prstGeom prst="rect">
            <a:avLst/>
          </a:prstGeom>
          <a:effectLst>
            <a:softEdge rad="444500"/>
          </a:effectLst>
        </p:spPr>
      </p:pic>
    </p:spTree>
    <p:extLst>
      <p:ext uri="{BB962C8B-B14F-4D97-AF65-F5344CB8AC3E}">
        <p14:creationId xmlns:p14="http://schemas.microsoft.com/office/powerpoint/2010/main" val="157041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100"/>
                                  </p:iterate>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100"/>
                                  </p:iterate>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100"/>
                                  </p:iterate>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iterate type="lt">
                                    <p:tmAbs val="100"/>
                                  </p:iterate>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100"/>
                                  </p:iterate>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iterate type="lt">
                                    <p:tmAbs val="100"/>
                                  </p:iterate>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iterate type="wd">
                                    <p:tmAbs val="500"/>
                                  </p:iterate>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iterate type="wd">
                                    <p:tmAbs val="500"/>
                                  </p:iterate>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iterate type="wd">
                                    <p:tmAbs val="500"/>
                                  </p:iterate>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79620" y="1733551"/>
            <a:ext cx="10864680" cy="2744787"/>
          </a:xfrm>
        </p:spPr>
        <p:txBody>
          <a:bodyPr>
            <a:normAutofit fontScale="90000"/>
          </a:bodyPr>
          <a:lstStyle/>
          <a:p>
            <a:pPr algn="ctr"/>
            <a:r>
              <a:rPr lang="en-US" sz="5400" dirty="0"/>
              <a:t>Large Language Models (LLMs) for higher education </a:t>
            </a:r>
            <a:br>
              <a:rPr lang="en-US" sz="5400" dirty="0"/>
            </a:br>
            <a:r>
              <a:rPr lang="en-US" sz="5400" dirty="0"/>
              <a:t>for higher education </a:t>
            </a:r>
            <a:endParaRPr lang="hu-HU" cap="small" dirty="0"/>
          </a:p>
        </p:txBody>
      </p:sp>
      <p:sp>
        <p:nvSpPr>
          <p:cNvPr id="3" name="Alcím 2"/>
          <p:cNvSpPr>
            <a:spLocks noGrp="1"/>
          </p:cNvSpPr>
          <p:nvPr>
            <p:ph type="subTitle" idx="1"/>
          </p:nvPr>
        </p:nvSpPr>
        <p:spPr/>
        <p:txBody>
          <a:bodyPr>
            <a:normAutofit/>
          </a:bodyPr>
          <a:lstStyle/>
          <a:p>
            <a:pPr lvl="0" algn="r" defTabSz="685800">
              <a:spcBef>
                <a:spcPts val="750"/>
              </a:spcBef>
            </a:pPr>
            <a:r>
              <a:rPr lang="hu-HU" sz="1800" b="1" cap="small" dirty="0">
                <a:solidFill>
                  <a:prstClr val="black"/>
                </a:solidFill>
              </a:rPr>
              <a:t> </a:t>
            </a:r>
            <a:endParaRPr lang="hu-HU" sz="1800" cap="small" dirty="0">
              <a:solidFill>
                <a:prstClr val="black"/>
              </a:solidFill>
            </a:endParaRPr>
          </a:p>
          <a:p>
            <a:pPr lvl="0" algn="ctr" defTabSz="685800">
              <a:spcBef>
                <a:spcPts val="750"/>
              </a:spcBef>
            </a:pPr>
            <a:endParaRPr lang="hu-HU" sz="1800" dirty="0">
              <a:solidFill>
                <a:prstClr val="black"/>
              </a:solidFill>
            </a:endParaRPr>
          </a:p>
          <a:p>
            <a:endParaRPr lang="hu-HU" dirty="0"/>
          </a:p>
        </p:txBody>
      </p:sp>
    </p:spTree>
    <p:extLst>
      <p:ext uri="{BB962C8B-B14F-4D97-AF65-F5344CB8AC3E}">
        <p14:creationId xmlns:p14="http://schemas.microsoft.com/office/powerpoint/2010/main" val="106627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7DE2D5-1A3D-4287-8E3B-3F1B4BB5D77E}"/>
              </a:ext>
            </a:extLst>
          </p:cNvPr>
          <p:cNvSpPr>
            <a:spLocks noGrp="1"/>
          </p:cNvSpPr>
          <p:nvPr>
            <p:ph type="title"/>
          </p:nvPr>
        </p:nvSpPr>
        <p:spPr>
          <a:xfrm>
            <a:off x="247650" y="365127"/>
            <a:ext cx="11106150" cy="1101723"/>
          </a:xfrm>
        </p:spPr>
        <p:txBody>
          <a:bodyPr/>
          <a:lstStyle/>
          <a:p>
            <a:r>
              <a:rPr lang="hu-HU" dirty="0"/>
              <a:t>Use of </a:t>
            </a:r>
            <a:r>
              <a:rPr lang="hu-HU" dirty="0" err="1"/>
              <a:t>GenAI</a:t>
            </a:r>
            <a:r>
              <a:rPr lang="hu-HU" dirty="0"/>
              <a:t>  </a:t>
            </a:r>
            <a:r>
              <a:rPr lang="hu-HU" dirty="0" err="1"/>
              <a:t>by</a:t>
            </a:r>
            <a:r>
              <a:rPr lang="hu-HU" dirty="0"/>
              <a:t> students </a:t>
            </a:r>
          </a:p>
        </p:txBody>
      </p:sp>
      <p:sp>
        <p:nvSpPr>
          <p:cNvPr id="3" name="Tartalom helye 2">
            <a:extLst>
              <a:ext uri="{FF2B5EF4-FFF2-40B4-BE49-F238E27FC236}">
                <a16:creationId xmlns:a16="http://schemas.microsoft.com/office/drawing/2014/main" id="{C57A43ED-89F0-43E3-B9E8-2C0BE5F8DC05}"/>
              </a:ext>
            </a:extLst>
          </p:cNvPr>
          <p:cNvSpPr>
            <a:spLocks noGrp="1"/>
          </p:cNvSpPr>
          <p:nvPr>
            <p:ph idx="1"/>
          </p:nvPr>
        </p:nvSpPr>
        <p:spPr>
          <a:xfrm>
            <a:off x="247650" y="1381125"/>
            <a:ext cx="11515726" cy="5314950"/>
          </a:xfrm>
        </p:spPr>
        <p:txBody>
          <a:bodyPr>
            <a:norm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Understanding difficult concepts </a:t>
            </a:r>
            <a:r>
              <a:rPr kumimoji="0" lang="en-US" altLang="hu-HU" sz="2800" b="1" u="none" strike="noStrike" kern="1200" cap="none" spc="0" normalizeH="0" baseline="0" noProof="0" dirty="0">
                <a:ln>
                  <a:noFill/>
                </a:ln>
                <a:effectLst/>
                <a:uLnTx/>
                <a:uFillTx/>
              </a:rPr>
              <a:t>(36%) </a:t>
            </a:r>
            <a:endParaRPr kumimoji="0" lang="en-US" altLang="hu-HU" sz="3600" b="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Summarising or rewording texts </a:t>
            </a:r>
            <a:r>
              <a:rPr kumimoji="0" lang="en-US" altLang="hu-HU" sz="2800" b="1" u="none" strike="noStrike" kern="1200" cap="none" spc="0" normalizeH="0" baseline="0" noProof="0" dirty="0">
                <a:ln>
                  <a:noFill/>
                </a:ln>
                <a:effectLst/>
                <a:uLnTx/>
                <a:uFillTx/>
              </a:rPr>
              <a:t>(33%) </a:t>
            </a:r>
            <a:endParaRPr kumimoji="0" lang="hu-HU" altLang="hu-HU" sz="2800" b="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Providing help with written assignments </a:t>
            </a:r>
            <a:r>
              <a:rPr kumimoji="0" lang="en-US" altLang="hu-HU" sz="2800" b="1" u="none" strike="noStrike" kern="1200" cap="none" spc="0" normalizeH="0" baseline="0" noProof="0" dirty="0">
                <a:ln>
                  <a:noFill/>
                </a:ln>
                <a:effectLst/>
                <a:uLnTx/>
                <a:uFillTx/>
              </a:rPr>
              <a:t>(32%) </a:t>
            </a:r>
            <a:endParaRPr kumimoji="0" lang="hu-HU" altLang="hu-HU" sz="2800" b="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Answering homework </a:t>
            </a:r>
            <a:r>
              <a:rPr kumimoji="0" lang="en-US" altLang="hu-HU" sz="2800" b="1" u="none" strike="noStrike" kern="1200" cap="none" spc="0" normalizeH="0" baseline="0" noProof="0" dirty="0">
                <a:ln>
                  <a:noFill/>
                </a:ln>
                <a:effectLst/>
                <a:uLnTx/>
                <a:uFillTx/>
              </a:rPr>
              <a:t>(30%) </a:t>
            </a:r>
            <a:endParaRPr kumimoji="0" lang="hu-HU" altLang="hu-HU" sz="2800" b="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Analyse or interpret data </a:t>
            </a:r>
            <a:r>
              <a:rPr kumimoji="0" lang="en-US" altLang="hu-HU" sz="2800" b="1" u="none" strike="noStrike" kern="1200" cap="none" spc="0" normalizeH="0" baseline="0" noProof="0" dirty="0">
                <a:ln>
                  <a:noFill/>
                </a:ln>
                <a:effectLst/>
                <a:uLnTx/>
                <a:uFillTx/>
              </a:rPr>
              <a:t>(28%)</a:t>
            </a:r>
            <a:endParaRPr kumimoji="0" lang="en-US" altLang="hu-HU" sz="3600" b="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0" i="1" u="none" strike="noStrike" kern="1200" cap="none" spc="0" normalizeH="0" baseline="0" noProof="0" dirty="0" err="1">
                <a:ln>
                  <a:noFill/>
                </a:ln>
                <a:effectLst/>
                <a:uLnTx/>
                <a:uFillTx/>
              </a:rPr>
              <a:t>Organising your schedule </a:t>
            </a:r>
            <a:r>
              <a:rPr kumimoji="0" lang="en-US" altLang="hu-HU" sz="2800" b="0" i="1" u="none" strike="noStrike" kern="1200" cap="none" spc="0" normalizeH="0" baseline="0" noProof="0" dirty="0">
                <a:ln>
                  <a:noFill/>
                </a:ln>
                <a:effectLst/>
                <a:uLnTx/>
                <a:uFillTx/>
              </a:rPr>
              <a:t>(21%)</a:t>
            </a:r>
            <a:endParaRPr kumimoji="0" lang="en-US" altLang="hu-HU" sz="3600" b="0" i="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0" i="1" u="none" strike="noStrike" kern="1200" cap="none" spc="0" normalizeH="0" baseline="0" noProof="0" dirty="0" err="1">
                <a:ln>
                  <a:noFill/>
                </a:ln>
                <a:effectLst/>
                <a:uLnTx/>
                <a:uFillTx/>
              </a:rPr>
              <a:t>Preparing CVs</a:t>
            </a:r>
            <a:r>
              <a:rPr kumimoji="0" lang="en-US" altLang="hu-HU" sz="2800" b="0" i="1" u="none" strike="noStrike" kern="1200" cap="none" spc="0" normalizeH="0" baseline="0" noProof="0" dirty="0">
                <a:ln>
                  <a:noFill/>
                </a:ln>
                <a:effectLst/>
                <a:uLnTx/>
                <a:uFillTx/>
              </a:rPr>
              <a:t>, </a:t>
            </a:r>
            <a:r>
              <a:rPr kumimoji="0" lang="en-US" altLang="hu-HU" sz="2800" b="0" i="1" u="none" strike="noStrike" kern="1200" cap="none" spc="0" normalizeH="0" baseline="0" noProof="0" dirty="0" err="1">
                <a:ln>
                  <a:noFill/>
                </a:ln>
                <a:effectLst/>
                <a:uLnTx/>
                <a:uFillTx/>
              </a:rPr>
              <a:t>cover letters or job applications </a:t>
            </a:r>
            <a:r>
              <a:rPr kumimoji="0" lang="en-US" altLang="hu-HU" sz="2800" b="0" i="1" u="none" strike="noStrike" kern="1200" cap="none" spc="0" normalizeH="0" baseline="0" noProof="0" dirty="0">
                <a:ln>
                  <a:noFill/>
                </a:ln>
                <a:effectLst/>
                <a:uLnTx/>
                <a:uFillTx/>
              </a:rPr>
              <a:t>(21%)</a:t>
            </a:r>
            <a:endParaRPr kumimoji="0" lang="en-US" altLang="hu-HU" sz="3600" b="0" i="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Creating content/ideas </a:t>
            </a:r>
            <a:r>
              <a:rPr kumimoji="0" lang="hu-HU" altLang="hu-HU" sz="2800" b="1" u="none" strike="noStrike" kern="1200" cap="none" spc="0" normalizeH="0" baseline="0" noProof="0" dirty="0">
                <a:ln>
                  <a:noFill/>
                </a:ln>
                <a:effectLst/>
                <a:uLnTx/>
                <a:uFillTx/>
              </a:rPr>
              <a:t>for </a:t>
            </a:r>
            <a:r>
              <a:rPr kumimoji="0" lang="en-US" altLang="hu-HU" sz="2800" b="1" u="none" strike="noStrike" kern="1200" cap="none" spc="0" normalizeH="0" baseline="0" noProof="0" dirty="0" err="1">
                <a:ln>
                  <a:noFill/>
                </a:ln>
                <a:effectLst/>
                <a:uLnTx/>
                <a:uFillTx/>
              </a:rPr>
              <a:t>scientific </a:t>
            </a:r>
            <a:r>
              <a:rPr kumimoji="0" lang="hu-HU" altLang="hu-HU" sz="2800" b="1" u="none" strike="noStrike" kern="1200" cap="none" spc="0" normalizeH="0" baseline="0" noProof="0" dirty="0">
                <a:ln>
                  <a:noFill/>
                </a:ln>
                <a:effectLst/>
                <a:uLnTx/>
                <a:uFillTx/>
              </a:rPr>
              <a:t>work </a:t>
            </a:r>
            <a:r>
              <a:rPr kumimoji="0" lang="en-US" altLang="hu-HU" sz="2800" b="1" u="none" strike="noStrike" kern="1200" cap="none" spc="0" normalizeH="0" baseline="0" noProof="0" dirty="0">
                <a:ln>
                  <a:noFill/>
                </a:ln>
                <a:effectLst/>
                <a:uLnTx/>
                <a:uFillTx/>
              </a:rPr>
              <a:t>(21%)</a:t>
            </a:r>
            <a:endParaRPr kumimoji="0" lang="en-US" altLang="hu-HU" sz="3600" b="1" u="none" strike="noStrike" kern="1200" cap="none" spc="0" normalizeH="0" baseline="0" noProof="0" dirty="0">
              <a:ln>
                <a:noFill/>
              </a:ln>
              <a:effectLst/>
              <a:uLnTx/>
              <a:uFillTx/>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hu-HU" sz="2800" b="1" u="none" strike="noStrike" kern="1200" cap="none" spc="0" normalizeH="0" baseline="0" noProof="0" dirty="0" err="1">
                <a:ln>
                  <a:noFill/>
                </a:ln>
                <a:effectLst/>
                <a:uLnTx/>
                <a:uFillTx/>
              </a:rPr>
              <a:t>Making practical materials for learning </a:t>
            </a:r>
            <a:r>
              <a:rPr kumimoji="0" lang="en-US" altLang="hu-HU" sz="2800" b="1" u="none" strike="noStrike" kern="1200" cap="none" spc="0" normalizeH="0" baseline="0" noProof="0" dirty="0">
                <a:ln>
                  <a:noFill/>
                </a:ln>
                <a:effectLst/>
                <a:uLnTx/>
                <a:uFillTx/>
              </a:rPr>
              <a:t>(19%) </a:t>
            </a:r>
            <a:endParaRPr kumimoji="0" lang="hu-HU" altLang="hu-HU" sz="2800" b="1" u="none" strike="noStrike" kern="1200" cap="none" spc="0" normalizeH="0" baseline="0" noProof="0" dirty="0">
              <a:ln>
                <a:noFill/>
              </a:ln>
              <a:effectLst/>
              <a:uLnTx/>
              <a:uFillTx/>
            </a:endParaRPr>
          </a:p>
          <a:p>
            <a:pPr marL="457200" indent="-457200" defTabSz="914400" eaLnBrk="0" fontAlgn="base" hangingPunct="0">
              <a:lnSpc>
                <a:spcPct val="100000"/>
              </a:lnSpc>
              <a:spcBef>
                <a:spcPct val="0"/>
              </a:spcBef>
              <a:spcAft>
                <a:spcPct val="0"/>
              </a:spcAft>
              <a:buFont typeface="+mj-lt"/>
              <a:buAutoNum type="arabicPeriod"/>
              <a:defRPr/>
            </a:pPr>
            <a:r>
              <a:rPr kumimoji="0" lang="en-US" altLang="hu-HU" sz="2800" b="1" u="none" strike="noStrike" kern="1200" cap="none" spc="0" normalizeH="0" baseline="0" noProof="0" dirty="0" err="1">
                <a:ln>
                  <a:noFill/>
                </a:ln>
                <a:effectLst/>
                <a:uLnTx/>
                <a:uFillTx/>
              </a:rPr>
              <a:t> Translation of text into another language </a:t>
            </a:r>
            <a:r>
              <a:rPr kumimoji="0" lang="en-US" altLang="hu-HU" sz="2800" b="1" u="none" strike="noStrike" kern="1200" cap="none" spc="0" normalizeH="0" baseline="0" noProof="0" dirty="0">
                <a:ln>
                  <a:noFill/>
                </a:ln>
                <a:effectLst/>
                <a:uLnTx/>
                <a:uFillTx/>
              </a:rPr>
              <a:t>(17%)</a:t>
            </a:r>
            <a:endParaRPr kumimoji="0" lang="hu-HU" altLang="hu-HU" sz="2800" b="1" u="none" strike="noStrike" kern="1200" cap="none" spc="0" normalizeH="0" baseline="0" noProof="0" dirty="0">
              <a:ln>
                <a:noFill/>
              </a:ln>
              <a:effectLst/>
              <a:uLnTx/>
              <a:uFillTx/>
            </a:endParaRPr>
          </a:p>
          <a:p>
            <a:pPr marL="0" indent="0" defTabSz="914400" eaLnBrk="0" fontAlgn="base" hangingPunct="0">
              <a:lnSpc>
                <a:spcPct val="100000"/>
              </a:lnSpc>
              <a:spcBef>
                <a:spcPct val="0"/>
              </a:spcBef>
              <a:spcAft>
                <a:spcPct val="0"/>
              </a:spcAft>
              <a:buNone/>
              <a:defRPr/>
            </a:pPr>
            <a:endParaRPr kumimoji="0" lang="hu-HU" altLang="hu-HU" sz="2800" b="0" u="none" strike="noStrike" kern="1200" cap="none" spc="0" normalizeH="0" baseline="0" noProof="0" dirty="0">
              <a:ln>
                <a:noFill/>
              </a:ln>
              <a:effectLst/>
              <a:uLnTx/>
              <a:uFillTx/>
            </a:endParaRPr>
          </a:p>
          <a:p>
            <a:pPr marL="0" indent="0" algn="r" defTabSz="914400" eaLnBrk="0" fontAlgn="base" hangingPunct="0">
              <a:lnSpc>
                <a:spcPct val="100000"/>
              </a:lnSpc>
              <a:spcBef>
                <a:spcPct val="0"/>
              </a:spcBef>
              <a:spcAft>
                <a:spcPct val="0"/>
              </a:spcAft>
              <a:buNone/>
              <a:defRPr/>
            </a:pPr>
            <a:r>
              <a:rPr lang="hu-HU" sz="1800" i="1" dirty="0">
                <a:effectLst/>
                <a:latin typeface="Calibri" panose="020F0502020204030204" pitchFamily="34" charset="0"/>
                <a:ea typeface="Calibri" panose="020F0502020204030204" pitchFamily="34" charset="0"/>
              </a:rPr>
              <a:t> Sources:</a:t>
            </a:r>
            <a:r>
              <a:rPr lang="hu-HU" sz="1800" i="1" dirty="0" err="1">
                <a:effectLst/>
                <a:latin typeface="Calibri" panose="020F0502020204030204" pitchFamily="34" charset="0"/>
                <a:ea typeface="Calibri" panose="020F0502020204030204" pitchFamily="34" charset="0"/>
              </a:rPr>
              <a:t>Tyton Partners </a:t>
            </a:r>
            <a:r>
              <a:rPr lang="hu-HU" sz="1800" i="1" spc="-10" dirty="0">
                <a:effectLst/>
                <a:latin typeface="Calibri" panose="020F0502020204030204" pitchFamily="34" charset="0"/>
                <a:ea typeface="Calibri" panose="020F0502020204030204" pitchFamily="34" charset="0"/>
              </a:rPr>
              <a:t>analysis: </a:t>
            </a:r>
            <a:r>
              <a:rPr lang="hu-HU" sz="1800" i="1" dirty="0">
                <a:effectLst/>
                <a:latin typeface="Calibri" panose="020F0502020204030204" pitchFamily="34" charset="0"/>
                <a:ea typeface="Calibri" panose="020F0502020204030204" pitchFamily="34" charset="0"/>
              </a:rPr>
              <a:t>2023 Autumn </a:t>
            </a:r>
            <a:r>
              <a:rPr lang="hu-HU" sz="1800" i="1" dirty="0" err="1">
                <a:effectLst/>
                <a:latin typeface="Calibri" panose="020F0502020204030204" pitchFamily="34" charset="0"/>
                <a:ea typeface="Calibri" panose="020F0502020204030204" pitchFamily="34" charset="0"/>
              </a:rPr>
              <a:t>Student Pulse </a:t>
            </a:r>
            <a:r>
              <a:rPr lang="hu-HU" sz="1800" i="1" dirty="0">
                <a:effectLst/>
                <a:latin typeface="Calibri" panose="020F0502020204030204" pitchFamily="34" charset="0"/>
                <a:ea typeface="Calibri" panose="020F0502020204030204" pitchFamily="34" charset="0"/>
              </a:rPr>
              <a:t>survey, </a:t>
            </a:r>
            <a:r>
              <a:rPr lang="hu-HU" sz="1800" i="1" dirty="0" err="1">
                <a:effectLst/>
                <a:latin typeface="Calibri" panose="020F0502020204030204" pitchFamily="34" charset="0"/>
                <a:ea typeface="Calibri" panose="020F0502020204030204" pitchFamily="34" charset="0"/>
              </a:rPr>
              <a:t>Tyton Partners </a:t>
            </a:r>
            <a:r>
              <a:rPr lang="hu-HU" sz="1800" i="1" spc="-10" dirty="0">
                <a:effectLst/>
                <a:latin typeface="Calibri" panose="020F0502020204030204" pitchFamily="34" charset="0"/>
                <a:ea typeface="Calibri" panose="020F0502020204030204" pitchFamily="34" charset="0"/>
              </a:rPr>
              <a:t>analysis</a:t>
            </a:r>
            <a:endParaRPr lang="hu-HU" sz="1800" dirty="0">
              <a:effectLst/>
              <a:latin typeface="Calibri" panose="020F0502020204030204" pitchFamily="34" charset="0"/>
              <a:ea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altLang="hu-HU" sz="8000" b="0" i="0" u="none" strike="noStrike" kern="1200" cap="none" spc="0" normalizeH="0" baseline="0" noProof="0" dirty="0">
              <a:ln>
                <a:noFill/>
              </a:ln>
              <a:effectLst/>
              <a:uLnTx/>
              <a:uFillTx/>
              <a:latin typeface="Arial" panose="020B0604020202020204" pitchFamily="34" charset="0"/>
              <a:ea typeface="+mn-ea"/>
              <a:cs typeface="+mn-cs"/>
            </a:endParaRPr>
          </a:p>
          <a:p>
            <a:pPr marL="0" indent="0">
              <a:buNone/>
            </a:pPr>
            <a:endParaRPr lang="hu-HU" sz="2800" dirty="0"/>
          </a:p>
        </p:txBody>
      </p:sp>
    </p:spTree>
    <p:extLst>
      <p:ext uri="{BB962C8B-B14F-4D97-AF65-F5344CB8AC3E}">
        <p14:creationId xmlns:p14="http://schemas.microsoft.com/office/powerpoint/2010/main" val="193818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31862"/>
            <a:ext cx="10515600" cy="1325563"/>
          </a:xfrm>
        </p:spPr>
        <p:txBody>
          <a:bodyPr/>
          <a:lstStyle/>
          <a:p>
            <a:r>
              <a:rPr lang="hu-HU" dirty="0"/>
              <a:t>What can artificial intelligence be used for in research?</a:t>
            </a:r>
          </a:p>
        </p:txBody>
      </p:sp>
      <p:sp>
        <p:nvSpPr>
          <p:cNvPr id="3" name="Tartalom helye 2"/>
          <p:cNvSpPr>
            <a:spLocks noGrp="1"/>
          </p:cNvSpPr>
          <p:nvPr>
            <p:ph idx="1"/>
          </p:nvPr>
        </p:nvSpPr>
        <p:spPr>
          <a:xfrm>
            <a:off x="401216" y="1548882"/>
            <a:ext cx="11495314" cy="5038530"/>
          </a:xfrm>
        </p:spPr>
        <p:txBody>
          <a:bodyPr>
            <a:normAutofit/>
          </a:bodyPr>
          <a:lstStyle/>
          <a:p>
            <a:pPr marL="457200" indent="-457200">
              <a:buFont typeface="+mj-lt"/>
              <a:buAutoNum type="arabicParenR"/>
            </a:pPr>
            <a:r>
              <a:rPr lang="hu-HU" b="1" dirty="0"/>
              <a:t>Answering questions </a:t>
            </a:r>
            <a:r>
              <a:rPr lang="hu-HU" dirty="0"/>
              <a:t>where the answers are based on material that is openly available on the internet;</a:t>
            </a:r>
          </a:p>
          <a:p>
            <a:pPr marL="457200" indent="-457200">
              <a:buFont typeface="+mj-lt"/>
              <a:buAutoNum type="arabicParenR"/>
            </a:pPr>
            <a:r>
              <a:rPr lang="hu-HU" b="1" dirty="0"/>
              <a:t>Understanding </a:t>
            </a:r>
            <a:r>
              <a:rPr lang="hu-HU" dirty="0"/>
              <a:t>complex material and ideas;</a:t>
            </a:r>
          </a:p>
          <a:p>
            <a:pPr marL="457200" indent="-457200">
              <a:buFont typeface="+mj-lt"/>
              <a:buAutoNum type="arabicParenR"/>
            </a:pPr>
            <a:r>
              <a:rPr lang="hu-HU" dirty="0"/>
              <a:t>Plan and structure </a:t>
            </a:r>
            <a:r>
              <a:rPr lang="hu-HU" b="1" dirty="0"/>
              <a:t>ideas for </a:t>
            </a:r>
            <a:r>
              <a:rPr lang="hu-HU" dirty="0"/>
              <a:t>written work or presentations;</a:t>
            </a:r>
          </a:p>
          <a:p>
            <a:pPr marL="457200" indent="-457200">
              <a:buFont typeface="+mj-lt"/>
              <a:buAutoNum type="arabicParenR"/>
            </a:pPr>
            <a:r>
              <a:rPr lang="hu-HU" dirty="0"/>
              <a:t>Exploring different writing </a:t>
            </a:r>
            <a:r>
              <a:rPr lang="hu-HU" b="1" dirty="0"/>
              <a:t>styles, text structures and approaches, </a:t>
            </a:r>
            <a:r>
              <a:rPr lang="hu-HU" dirty="0"/>
              <a:t>especially academic ones, for different audiences;</a:t>
            </a:r>
          </a:p>
          <a:p>
            <a:pPr marL="457200" indent="-457200">
              <a:buFont typeface="+mj-lt"/>
              <a:buAutoNum type="arabicParenR"/>
            </a:pPr>
            <a:r>
              <a:rPr lang="hu-HU" b="1" dirty="0"/>
              <a:t>Review, evaluation and critical analysis of </a:t>
            </a:r>
            <a:r>
              <a:rPr lang="hu-HU" dirty="0"/>
              <a:t>written material;</a:t>
            </a:r>
          </a:p>
          <a:p>
            <a:pPr marL="457200" indent="-457200">
              <a:buFont typeface="+mj-lt"/>
              <a:buAutoNum type="arabicParenR"/>
            </a:pPr>
            <a:r>
              <a:rPr lang="hu-HU" dirty="0"/>
              <a:t>Identify and then address problems with scientific </a:t>
            </a:r>
            <a:r>
              <a:rPr lang="hu-HU" b="1" dirty="0"/>
              <a:t>writing, grammar, grammatical correctness or structure;</a:t>
            </a:r>
          </a:p>
          <a:p>
            <a:pPr marL="457200" indent="-457200">
              <a:buFont typeface="+mj-lt"/>
              <a:buAutoNum type="arabicParenR"/>
            </a:pPr>
            <a:r>
              <a:rPr lang="hu-HU" b="1" dirty="0"/>
              <a:t>Summaries of </a:t>
            </a:r>
            <a:r>
              <a:rPr lang="hu-HU" dirty="0"/>
              <a:t>notes taken during writings or lectures;</a:t>
            </a:r>
          </a:p>
          <a:p>
            <a:pPr marL="457200" indent="-457200">
              <a:buFont typeface="+mj-lt"/>
              <a:buAutoNum type="arabicParenR"/>
            </a:pPr>
            <a:r>
              <a:rPr lang="hu-HU" dirty="0"/>
              <a:t>Continuously expanding possibilities (content generation, link searching, text analysis, etc.)</a:t>
            </a:r>
          </a:p>
        </p:txBody>
      </p:sp>
    </p:spTree>
    <p:extLst>
      <p:ext uri="{BB962C8B-B14F-4D97-AF65-F5344CB8AC3E}">
        <p14:creationId xmlns:p14="http://schemas.microsoft.com/office/powerpoint/2010/main" val="192219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95470" y="131862"/>
            <a:ext cx="11058330" cy="1325563"/>
          </a:xfrm>
        </p:spPr>
        <p:txBody>
          <a:bodyPr/>
          <a:lstStyle/>
          <a:p>
            <a:endParaRPr lang="hu-HU" dirty="0"/>
          </a:p>
        </p:txBody>
      </p:sp>
      <p:sp>
        <p:nvSpPr>
          <p:cNvPr id="3" name="Tartalom helye 2"/>
          <p:cNvSpPr>
            <a:spLocks noGrp="1"/>
          </p:cNvSpPr>
          <p:nvPr>
            <p:ph idx="1"/>
          </p:nvPr>
        </p:nvSpPr>
        <p:spPr>
          <a:xfrm>
            <a:off x="401216" y="1085850"/>
            <a:ext cx="11495314" cy="5501562"/>
          </a:xfrm>
        </p:spPr>
        <p:txBody>
          <a:bodyPr>
            <a:normAutofit/>
          </a:bodyPr>
          <a:lstStyle/>
          <a:p>
            <a:pPr marL="0" indent="0">
              <a:buNone/>
            </a:pPr>
            <a:endParaRPr lang="hu-HU" dirty="0"/>
          </a:p>
          <a:p>
            <a:pPr marL="0" indent="0">
              <a:buNone/>
            </a:pPr>
            <a:r>
              <a:rPr lang="hu-HU" sz="2400" b="1" dirty="0"/>
              <a:t>What can artificial intelligence be used for in research?</a:t>
            </a:r>
          </a:p>
          <a:p>
            <a:r>
              <a:rPr lang="hu-HU" sz="2400" dirty="0"/>
              <a:t>Source research, translation and citation are almost automated.</a:t>
            </a:r>
          </a:p>
          <a:p>
            <a:r>
              <a:rPr lang="hu-HU" sz="2400" dirty="0"/>
              <a:t>Reduces text generation (writing) to a fraction</a:t>
            </a:r>
          </a:p>
          <a:p>
            <a:r>
              <a:rPr lang="hu-HU" sz="2400" dirty="0"/>
              <a:t>Authentication remains the more knowledge- and time-intensive task</a:t>
            </a:r>
          </a:p>
          <a:p>
            <a:pPr marL="0" indent="0">
              <a:buNone/>
            </a:pPr>
            <a:endParaRPr lang="hu-HU" sz="2400" dirty="0"/>
          </a:p>
          <a:p>
            <a:pPr marL="0" indent="0">
              <a:buNone/>
            </a:pPr>
            <a:r>
              <a:rPr lang="hu-HU" sz="2400" b="1" dirty="0"/>
              <a:t>What can artificial intelligence be used for in education?</a:t>
            </a:r>
          </a:p>
          <a:p>
            <a:r>
              <a:rPr lang="hu-HU" sz="2400" dirty="0"/>
              <a:t>Reducing teaching time to a fraction.</a:t>
            </a:r>
          </a:p>
          <a:p>
            <a:r>
              <a:rPr lang="hu-HU" sz="2400" dirty="0"/>
              <a:t>Structuring the presentation, creating a language adapted to the audience is the most knowledge- and time-consuming task. </a:t>
            </a:r>
          </a:p>
          <a:p>
            <a:pPr marL="0" indent="0">
              <a:buNone/>
            </a:pPr>
            <a:endParaRPr lang="hu-HU" sz="2400" dirty="0"/>
          </a:p>
          <a:p>
            <a:pPr marL="0" indent="0">
              <a:buNone/>
            </a:pPr>
            <a:r>
              <a:rPr lang="hu-HU" sz="2400" b="1" dirty="0"/>
              <a:t>What can artificial intelligence be used for in examinations?</a:t>
            </a:r>
          </a:p>
          <a:p>
            <a:r>
              <a:rPr lang="hu-HU" sz="2400" dirty="0"/>
              <a:t>Examinations are almost completely automated.</a:t>
            </a:r>
          </a:p>
        </p:txBody>
      </p:sp>
    </p:spTree>
    <p:extLst>
      <p:ext uri="{BB962C8B-B14F-4D97-AF65-F5344CB8AC3E}">
        <p14:creationId xmlns:p14="http://schemas.microsoft.com/office/powerpoint/2010/main" val="2076358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1026" name="Picture 2" descr="Gordon Ramsay Editorial Stock Photo - Stock Image | Shutterstoc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1322" y="234671"/>
            <a:ext cx="9069355" cy="6433196"/>
          </a:xfrm>
          <a:prstGeom prst="rect">
            <a:avLst/>
          </a:prstGeom>
          <a:noFill/>
          <a:effectLst>
            <a:softEdge rad="774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6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944" y="365127"/>
            <a:ext cx="11157856" cy="1325563"/>
          </a:xfrm>
        </p:spPr>
        <p:txBody>
          <a:bodyPr/>
          <a:lstStyle/>
          <a:p>
            <a:r>
              <a:rPr lang="en-GB" dirty="0"/>
              <a:t>L</a:t>
            </a:r>
            <a:r>
              <a:rPr lang="hu-HU" altLang="en-GB" dirty="0"/>
              <a:t>t. Col.</a:t>
            </a:r>
            <a:r>
              <a:rPr lang="en-GB" dirty="0"/>
              <a:t> Dr. Ferenc Petruska</a:t>
            </a:r>
            <a:endParaRPr lang="hu-HU" dirty="0"/>
          </a:p>
        </p:txBody>
      </p:sp>
      <p:graphicFrame>
        <p:nvGraphicFramePr>
          <p:cNvPr id="4" name="Tartalom helye 3"/>
          <p:cNvGraphicFramePr>
            <a:graphicFrameLocks noGrp="1"/>
          </p:cNvGraphicFramePr>
          <p:nvPr>
            <p:ph idx="1"/>
          </p:nvPr>
        </p:nvGraphicFramePr>
        <p:xfrm>
          <a:off x="196215" y="1623060"/>
          <a:ext cx="8444230" cy="4933082"/>
        </p:xfrm>
        <a:graphic>
          <a:graphicData uri="http://schemas.openxmlformats.org/drawingml/2006/table">
            <a:tbl>
              <a:tblPr firstRow="1" firstCol="1" bandRow="1">
                <a:tableStyleId>{5C22544A-7EE6-4342-B048-85BDC9FD1C3A}</a:tableStyleId>
              </a:tblPr>
              <a:tblGrid>
                <a:gridCol w="1717040">
                  <a:extLst>
                    <a:ext uri="{9D8B030D-6E8A-4147-A177-3AD203B41FA5}">
                      <a16:colId xmlns:a16="http://schemas.microsoft.com/office/drawing/2014/main" val="20000"/>
                    </a:ext>
                  </a:extLst>
                </a:gridCol>
                <a:gridCol w="6727190">
                  <a:extLst>
                    <a:ext uri="{9D8B030D-6E8A-4147-A177-3AD203B41FA5}">
                      <a16:colId xmlns:a16="http://schemas.microsoft.com/office/drawing/2014/main" val="20001"/>
                    </a:ext>
                  </a:extLst>
                </a:gridCol>
              </a:tblGrid>
              <a:tr h="308377">
                <a:tc gridSpan="2">
                  <a:txBody>
                    <a:bodyPr/>
                    <a:lstStyle/>
                    <a:p>
                      <a:pPr>
                        <a:lnSpc>
                          <a:spcPct val="107000"/>
                        </a:lnSpc>
                        <a:spcAft>
                          <a:spcPts val="0"/>
                        </a:spcAft>
                      </a:pPr>
                      <a:r>
                        <a:rPr lang="en-GB" sz="1400">
                          <a:effectLst/>
                        </a:rPr>
                        <a:t>JOBS AND ASSIGNMENTS</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hu-HU"/>
                    </a:p>
                  </a:txBody>
                  <a:tcPr/>
                </a:tc>
                <a:extLst>
                  <a:ext uri="{0D108BD9-81ED-4DB2-BD59-A6C34878D82A}">
                    <a16:rowId xmlns:a16="http://schemas.microsoft.com/office/drawing/2014/main" val="10000"/>
                  </a:ext>
                </a:extLst>
              </a:tr>
              <a:tr h="683895">
                <a:tc>
                  <a:txBody>
                    <a:bodyPr/>
                    <a:lstStyle/>
                    <a:p>
                      <a:pPr>
                        <a:lnSpc>
                          <a:spcPct val="107000"/>
                        </a:lnSpc>
                        <a:spcAft>
                          <a:spcPts val="0"/>
                        </a:spcAft>
                      </a:pPr>
                      <a:r>
                        <a:rPr lang="en-GB" sz="1400">
                          <a:effectLst/>
                        </a:rPr>
                        <a:t>2019-</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University of Public Service, Faculty of Military Science and Officer Training, Department of Defense Law and Administration - head of department, associate professor</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83895">
                <a:tc>
                  <a:txBody>
                    <a:bodyPr/>
                    <a:lstStyle/>
                    <a:p>
                      <a:pPr>
                        <a:lnSpc>
                          <a:spcPct val="107000"/>
                        </a:lnSpc>
                        <a:spcAft>
                          <a:spcPts val="0"/>
                        </a:spcAft>
                      </a:pPr>
                      <a:r>
                        <a:rPr lang="en-GB" sz="1400">
                          <a:effectLst/>
                        </a:rPr>
                        <a:t>2017-2019</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University of Public Service, Faculty of Military Science and Officer Training, Department of Defense Law and Administration - assistant professor</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256915">
                <a:tc>
                  <a:txBody>
                    <a:bodyPr/>
                    <a:lstStyle/>
                    <a:p>
                      <a:pPr>
                        <a:lnSpc>
                          <a:spcPct val="107000"/>
                        </a:lnSpc>
                        <a:spcAft>
                          <a:spcPts val="0"/>
                        </a:spcAft>
                      </a:pPr>
                      <a:r>
                        <a:rPr lang="en-GB" sz="1400" dirty="0">
                          <a:effectLst/>
                        </a:rPr>
                        <a:t>2015-2017</a:t>
                      </a:r>
                      <a:endParaRPr lang="hu-HU" sz="1800" dirty="0">
                        <a:effectLst/>
                      </a:endParaRPr>
                    </a:p>
                    <a:p>
                      <a:pPr>
                        <a:lnSpc>
                          <a:spcPct val="107000"/>
                        </a:lnSpc>
                        <a:spcAft>
                          <a:spcPts val="0"/>
                        </a:spcAft>
                      </a:pPr>
                      <a:r>
                        <a:rPr lang="en-GB" sz="1400" dirty="0">
                          <a:effectLst/>
                        </a:rPr>
                        <a:t> </a:t>
                      </a:r>
                      <a:endParaRPr lang="hu-HU" sz="1800" dirty="0">
                        <a:effectLst/>
                      </a:endParaRPr>
                    </a:p>
                    <a:p>
                      <a:pPr>
                        <a:lnSpc>
                          <a:spcPct val="107000"/>
                        </a:lnSpc>
                        <a:spcAft>
                          <a:spcPts val="0"/>
                        </a:spcAft>
                      </a:pPr>
                      <a:r>
                        <a:rPr lang="en-GB" sz="1400" dirty="0">
                          <a:effectLst/>
                        </a:rPr>
                        <a:t>2012-2015</a:t>
                      </a:r>
                      <a:endParaRPr lang="hu-HU" sz="1800" dirty="0">
                        <a:effectLst/>
                      </a:endParaRPr>
                    </a:p>
                    <a:p>
                      <a:pPr>
                        <a:lnSpc>
                          <a:spcPct val="107000"/>
                        </a:lnSpc>
                        <a:spcAft>
                          <a:spcPts val="0"/>
                        </a:spcAft>
                      </a:pPr>
                      <a:r>
                        <a:rPr lang="en-GB" sz="1400" dirty="0">
                          <a:effectLst/>
                        </a:rPr>
                        <a:t> </a:t>
                      </a:r>
                      <a:endParaRPr lang="hu-HU" sz="1800" dirty="0">
                        <a:effectLst/>
                      </a:endParaRPr>
                    </a:p>
                    <a:p>
                      <a:pPr>
                        <a:lnSpc>
                          <a:spcPct val="107000"/>
                        </a:lnSpc>
                        <a:spcAft>
                          <a:spcPts val="0"/>
                        </a:spcAft>
                      </a:pPr>
                      <a:r>
                        <a:rPr lang="en-GB" sz="1400" dirty="0">
                          <a:effectLst/>
                        </a:rPr>
                        <a:t>2011</a:t>
                      </a:r>
                      <a:endParaRPr lang="hu-HU" sz="1800" dirty="0">
                        <a:effectLst/>
                      </a:endParaRPr>
                    </a:p>
                    <a:p>
                      <a:pPr>
                        <a:lnSpc>
                          <a:spcPct val="107000"/>
                        </a:lnSpc>
                        <a:spcAft>
                          <a:spcPts val="0"/>
                        </a:spcAft>
                      </a:pPr>
                      <a:r>
                        <a:rPr lang="en-GB" sz="1400" dirty="0">
                          <a:effectLst/>
                        </a:rPr>
                        <a:t>2010</a:t>
                      </a:r>
                      <a:endParaRPr lang="hu-HU" sz="1800" dirty="0">
                        <a:effectLst/>
                      </a:endParaRPr>
                    </a:p>
                    <a:p>
                      <a:pPr>
                        <a:lnSpc>
                          <a:spcPct val="107000"/>
                        </a:lnSpc>
                        <a:spcAft>
                          <a:spcPts val="0"/>
                        </a:spcAft>
                      </a:pPr>
                      <a:r>
                        <a:rPr lang="en-GB" sz="1400" dirty="0">
                          <a:effectLst/>
                        </a:rPr>
                        <a:t>2007-2010</a:t>
                      </a:r>
                      <a:endParaRPr lang="hu-HU" sz="1800" dirty="0">
                        <a:effectLst/>
                      </a:endParaRPr>
                    </a:p>
                    <a:p>
                      <a:pPr>
                        <a:lnSpc>
                          <a:spcPct val="107000"/>
                        </a:lnSpc>
                        <a:spcAft>
                          <a:spcPts val="0"/>
                        </a:spcAft>
                      </a:pPr>
                      <a:r>
                        <a:rPr lang="en-GB" sz="1400" dirty="0">
                          <a:effectLst/>
                        </a:rPr>
                        <a:t> </a:t>
                      </a:r>
                      <a:endParaRPr lang="hu-HU" sz="1800" dirty="0">
                        <a:effectLst/>
                      </a:endParaRPr>
                    </a:p>
                    <a:p>
                      <a:pPr>
                        <a:lnSpc>
                          <a:spcPct val="107000"/>
                        </a:lnSpc>
                        <a:spcAft>
                          <a:spcPts val="0"/>
                        </a:spcAft>
                      </a:pPr>
                      <a:r>
                        <a:rPr lang="en-GB" sz="1400" dirty="0">
                          <a:effectLst/>
                        </a:rPr>
                        <a:t>2007</a:t>
                      </a:r>
                      <a:endParaRPr lang="hu-HU" sz="1800" dirty="0">
                        <a:effectLst/>
                      </a:endParaRPr>
                    </a:p>
                    <a:p>
                      <a:pPr>
                        <a:lnSpc>
                          <a:spcPct val="107000"/>
                        </a:lnSpc>
                        <a:spcAft>
                          <a:spcPts val="0"/>
                        </a:spcAft>
                      </a:pPr>
                      <a:r>
                        <a:rPr lang="en-GB" sz="1400" dirty="0">
                          <a:effectLst/>
                        </a:rPr>
                        <a:t>2005-2006</a:t>
                      </a:r>
                      <a:endParaRPr lang="hu-HU" sz="1800" dirty="0">
                        <a:effectLst/>
                      </a:endParaRPr>
                    </a:p>
                    <a:p>
                      <a:pPr>
                        <a:lnSpc>
                          <a:spcPct val="107000"/>
                        </a:lnSpc>
                        <a:spcAft>
                          <a:spcPts val="0"/>
                        </a:spcAft>
                      </a:pPr>
                      <a:r>
                        <a:rPr lang="en-GB" sz="1400" dirty="0">
                          <a:effectLst/>
                        </a:rPr>
                        <a:t>2001-2005</a:t>
                      </a:r>
                      <a:endParaRPr lang="hu-HU" sz="1800" dirty="0">
                        <a:effectLst/>
                      </a:endParaRPr>
                    </a:p>
                    <a:p>
                      <a:pPr>
                        <a:lnSpc>
                          <a:spcPct val="107000"/>
                        </a:lnSpc>
                        <a:spcAft>
                          <a:spcPts val="0"/>
                        </a:spcAft>
                      </a:pPr>
                      <a:r>
                        <a:rPr lang="en-GB" sz="1400" dirty="0">
                          <a:effectLst/>
                        </a:rPr>
                        <a:t> </a:t>
                      </a:r>
                      <a:endParaRPr lang="hu-HU" sz="1800" dirty="0">
                        <a:effectLst/>
                      </a:endParaRPr>
                    </a:p>
                    <a:p>
                      <a:pPr>
                        <a:lnSpc>
                          <a:spcPct val="107000"/>
                        </a:lnSpc>
                        <a:spcAft>
                          <a:spcPts val="0"/>
                        </a:spcAft>
                      </a:pPr>
                      <a:r>
                        <a:rPr lang="en-GB" sz="1400" dirty="0">
                          <a:effectLst/>
                        </a:rPr>
                        <a:t>2001</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University of Public Service, Faculty of Military Science and Officer Training, Department of War - assistant professor</a:t>
                      </a:r>
                      <a:endParaRPr lang="hu-HU" sz="1800" dirty="0">
                        <a:effectLst/>
                      </a:endParaRPr>
                    </a:p>
                    <a:p>
                      <a:pPr>
                        <a:lnSpc>
                          <a:spcPct val="107000"/>
                        </a:lnSpc>
                        <a:spcAft>
                          <a:spcPts val="0"/>
                        </a:spcAft>
                      </a:pPr>
                      <a:r>
                        <a:rPr lang="en-GB" sz="1400" dirty="0">
                          <a:effectLst/>
                        </a:rPr>
                        <a:t>University of Public Service, Faculty of Military Science and Officer Training - legal advisor and appointed instructor</a:t>
                      </a:r>
                      <a:endParaRPr lang="hu-HU" sz="1800" dirty="0">
                        <a:effectLst/>
                      </a:endParaRPr>
                    </a:p>
                    <a:p>
                      <a:pPr>
                        <a:lnSpc>
                          <a:spcPct val="107000"/>
                        </a:lnSpc>
                        <a:spcAft>
                          <a:spcPts val="0"/>
                        </a:spcAft>
                      </a:pPr>
                      <a:r>
                        <a:rPr lang="en-GB" sz="1400" dirty="0" err="1">
                          <a:effectLst/>
                        </a:rPr>
                        <a:t>Miklós</a:t>
                      </a:r>
                      <a:r>
                        <a:rPr lang="en-GB" sz="1400" dirty="0">
                          <a:effectLst/>
                        </a:rPr>
                        <a:t> Zrínyi National </a:t>
                      </a:r>
                      <a:r>
                        <a:rPr lang="en-GB" sz="1400" dirty="0" err="1">
                          <a:effectLst/>
                        </a:rPr>
                        <a:t>Defense</a:t>
                      </a:r>
                      <a:r>
                        <a:rPr lang="en-GB" sz="1400" dirty="0">
                          <a:effectLst/>
                        </a:rPr>
                        <a:t> University</a:t>
                      </a:r>
                      <a:r>
                        <a:rPr lang="hu-HU" sz="1400" dirty="0">
                          <a:effectLst/>
                        </a:rPr>
                        <a:t> </a:t>
                      </a:r>
                      <a:r>
                        <a:rPr lang="en-GB" sz="1400" dirty="0">
                          <a:effectLst/>
                        </a:rPr>
                        <a:t>- senior legal advisor</a:t>
                      </a:r>
                      <a:r>
                        <a:rPr lang="en-GB" sz="1800" dirty="0">
                          <a:effectLst/>
                        </a:rPr>
                        <a:t> </a:t>
                      </a:r>
                      <a:r>
                        <a:rPr lang="en-GB" sz="1400" dirty="0">
                          <a:effectLst/>
                        </a:rPr>
                        <a:t>and acting instructor</a:t>
                      </a:r>
                      <a:endParaRPr lang="hu-HU" sz="1800" dirty="0">
                        <a:effectLst/>
                      </a:endParaRPr>
                    </a:p>
                    <a:p>
                      <a:pPr>
                        <a:lnSpc>
                          <a:spcPct val="107000"/>
                        </a:lnSpc>
                        <a:spcAft>
                          <a:spcPts val="0"/>
                        </a:spcAft>
                      </a:pPr>
                      <a:r>
                        <a:rPr lang="en-GB" sz="1400" dirty="0" err="1">
                          <a:effectLst/>
                        </a:rPr>
                        <a:t>Miklós</a:t>
                      </a:r>
                      <a:r>
                        <a:rPr lang="en-GB" sz="1400" dirty="0">
                          <a:effectLst/>
                        </a:rPr>
                        <a:t> Zrínyi National </a:t>
                      </a:r>
                      <a:r>
                        <a:rPr lang="en-GB" sz="1400" dirty="0" err="1">
                          <a:effectLst/>
                        </a:rPr>
                        <a:t>Defense</a:t>
                      </a:r>
                      <a:r>
                        <a:rPr lang="en-GB" sz="1400" dirty="0">
                          <a:effectLst/>
                        </a:rPr>
                        <a:t> University</a:t>
                      </a:r>
                      <a:r>
                        <a:rPr lang="hu-HU" sz="1400" dirty="0">
                          <a:effectLst/>
                        </a:rPr>
                        <a:t> </a:t>
                      </a:r>
                      <a:r>
                        <a:rPr lang="en-GB" sz="1400" dirty="0">
                          <a:effectLst/>
                        </a:rPr>
                        <a:t>- economic legal advisor</a:t>
                      </a:r>
                      <a:endParaRPr lang="hu-HU" sz="1800" dirty="0">
                        <a:effectLst/>
                      </a:endParaRPr>
                    </a:p>
                    <a:p>
                      <a:pPr>
                        <a:lnSpc>
                          <a:spcPct val="107000"/>
                        </a:lnSpc>
                        <a:spcAft>
                          <a:spcPts val="0"/>
                        </a:spcAft>
                      </a:pPr>
                      <a:r>
                        <a:rPr lang="en-GB" sz="1400" dirty="0">
                          <a:effectLst/>
                        </a:rPr>
                        <a:t>HM Department of Defense Planning and Asset Supervision - legal advisor</a:t>
                      </a:r>
                      <a:endParaRPr lang="hu-HU" sz="1800" dirty="0">
                        <a:effectLst/>
                      </a:endParaRPr>
                    </a:p>
                    <a:p>
                      <a:pPr>
                        <a:lnSpc>
                          <a:spcPct val="107000"/>
                        </a:lnSpc>
                        <a:spcAft>
                          <a:spcPts val="0"/>
                        </a:spcAft>
                      </a:pPr>
                      <a:r>
                        <a:rPr lang="en-GB" sz="1400" dirty="0">
                          <a:effectLst/>
                        </a:rPr>
                        <a:t>HM Development and Logistics Agency - legal advisor</a:t>
                      </a:r>
                      <a:endParaRPr lang="hu-HU" sz="1800" dirty="0">
                        <a:effectLst/>
                      </a:endParaRPr>
                    </a:p>
                    <a:p>
                      <a:pPr>
                        <a:lnSpc>
                          <a:spcPct val="107000"/>
                        </a:lnSpc>
                        <a:spcAft>
                          <a:spcPts val="0"/>
                        </a:spcAft>
                      </a:pPr>
                      <a:r>
                        <a:rPr lang="en-GB" sz="1400" dirty="0">
                          <a:effectLst/>
                        </a:rPr>
                        <a:t>HM International and Event Organization Office - legal advisor</a:t>
                      </a:r>
                      <a:endParaRPr lang="hu-HU" sz="1800" dirty="0">
                        <a:effectLst/>
                      </a:endParaRPr>
                    </a:p>
                    <a:p>
                      <a:pPr>
                        <a:lnSpc>
                          <a:spcPct val="107000"/>
                        </a:lnSpc>
                        <a:spcAft>
                          <a:spcPts val="0"/>
                        </a:spcAft>
                      </a:pPr>
                      <a:r>
                        <a:rPr lang="en-GB" sz="1400" dirty="0">
                          <a:effectLst/>
                        </a:rPr>
                        <a:t>MH </a:t>
                      </a:r>
                      <a:r>
                        <a:rPr lang="en-US" sz="1400" dirty="0">
                          <a:effectLst/>
                        </a:rPr>
                        <a:t>1st “Honvéd” EOD and Warship Regiment</a:t>
                      </a:r>
                      <a:r>
                        <a:rPr lang="hu-HU" sz="1400" dirty="0">
                          <a:effectLst/>
                        </a:rPr>
                        <a:t> </a:t>
                      </a:r>
                      <a:r>
                        <a:rPr lang="en-GB" sz="1400" dirty="0">
                          <a:effectLst/>
                        </a:rPr>
                        <a:t>- legal and administrative chief</a:t>
                      </a:r>
                      <a:endParaRPr lang="hu-HU" sz="1800" dirty="0">
                        <a:effectLst/>
                      </a:endParaRPr>
                    </a:p>
                    <a:p>
                      <a:pPr>
                        <a:lnSpc>
                          <a:spcPct val="107000"/>
                        </a:lnSpc>
                        <a:spcAft>
                          <a:spcPts val="0"/>
                        </a:spcAft>
                      </a:pPr>
                      <a:r>
                        <a:rPr lang="en-GB" sz="1400" dirty="0">
                          <a:effectLst/>
                        </a:rPr>
                        <a:t>MH </a:t>
                      </a:r>
                      <a:r>
                        <a:rPr lang="en-US" sz="1400" dirty="0">
                          <a:effectLst/>
                        </a:rPr>
                        <a:t>1st “Honvéd” EOD and Warship Regiment</a:t>
                      </a:r>
                      <a:r>
                        <a:rPr lang="en-GB" sz="1400" dirty="0">
                          <a:effectLst/>
                        </a:rPr>
                        <a:t>- legal officer</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9541" y="111653"/>
            <a:ext cx="3316636" cy="4274850"/>
          </a:xfrm>
          <a:prstGeom prst="rect">
            <a:avLst/>
          </a:prstGeom>
          <a:effectLst>
            <a:softEdge rad="2794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365127"/>
            <a:ext cx="11125200" cy="1325563"/>
          </a:xfrm>
        </p:spPr>
        <p:txBody>
          <a:bodyPr/>
          <a:lstStyle/>
          <a:p>
            <a:r>
              <a:rPr lang="hu-HU" dirty="0"/>
              <a:t>What are the limitations of research?</a:t>
            </a:r>
          </a:p>
        </p:txBody>
      </p:sp>
      <p:sp>
        <p:nvSpPr>
          <p:cNvPr id="3" name="Tartalom helye 2"/>
          <p:cNvSpPr>
            <a:spLocks noGrp="1"/>
          </p:cNvSpPr>
          <p:nvPr>
            <p:ph idx="1"/>
          </p:nvPr>
        </p:nvSpPr>
        <p:spPr>
          <a:xfrm>
            <a:off x="228600" y="1484672"/>
            <a:ext cx="11125200" cy="5008202"/>
          </a:xfrm>
        </p:spPr>
        <p:txBody>
          <a:bodyPr>
            <a:normAutofit/>
          </a:bodyPr>
          <a:lstStyle/>
          <a:p>
            <a:pPr marL="514350" indent="-514350">
              <a:buFont typeface="+mj-lt"/>
              <a:buAutoNum type="arabicPeriod"/>
            </a:pPr>
            <a:r>
              <a:rPr lang="en-US" sz="2800" dirty="0"/>
              <a:t>Data is not always up-to-date;</a:t>
            </a:r>
          </a:p>
          <a:p>
            <a:pPr marL="514350" indent="-514350">
              <a:buFont typeface="+mj-lt"/>
              <a:buAutoNum type="arabicPeriod"/>
            </a:pPr>
            <a:r>
              <a:rPr lang="en-US" sz="2800" dirty="0"/>
              <a:t>Poor at searching for legislation and legislation (§);</a:t>
            </a:r>
          </a:p>
          <a:p>
            <a:pPr marL="514350" indent="-514350">
              <a:buFont typeface="+mj-lt"/>
              <a:buAutoNum type="arabicPeriod"/>
            </a:pPr>
            <a:r>
              <a:rPr lang="en-US" sz="2800" dirty="0"/>
              <a:t>If the dataset is biased, this bias will be passed on to the generated content (data poisoning);</a:t>
            </a:r>
          </a:p>
          <a:p>
            <a:pPr marL="514350" indent="-514350">
              <a:buFont typeface="+mj-lt"/>
              <a:buAutoNum type="arabicPeriod"/>
            </a:pPr>
            <a:r>
              <a:rPr lang="en-US" sz="2800" dirty="0"/>
              <a:t>Totally incorrect data - hallucination (3-5%); </a:t>
            </a:r>
          </a:p>
          <a:p>
            <a:pPr marL="514350" indent="-514350">
              <a:buFont typeface="+mj-lt"/>
              <a:buAutoNum type="arabicPeriod"/>
            </a:pPr>
            <a:r>
              <a:rPr lang="en-US" sz="2800" dirty="0"/>
              <a:t>Extracting data from source articles in Hungarian is not yet perfect. Reason: over 80% in English, 0.3% "taught" with Hungarian text. </a:t>
            </a:r>
          </a:p>
        </p:txBody>
      </p:sp>
    </p:spTree>
    <p:extLst>
      <p:ext uri="{BB962C8B-B14F-4D97-AF65-F5344CB8AC3E}">
        <p14:creationId xmlns:p14="http://schemas.microsoft.com/office/powerpoint/2010/main" val="118928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5232" y="365127"/>
            <a:ext cx="11625943" cy="1325563"/>
          </a:xfrm>
        </p:spPr>
        <p:txBody>
          <a:bodyPr/>
          <a:lstStyle/>
          <a:p>
            <a:pPr algn="ctr"/>
            <a:r>
              <a:rPr lang="hu-HU" dirty="0"/>
              <a:t>Legal consequences of plagiarism and AI-generated text</a:t>
            </a:r>
          </a:p>
        </p:txBody>
      </p:sp>
      <p:sp>
        <p:nvSpPr>
          <p:cNvPr id="3" name="Tartalom helye 2"/>
          <p:cNvSpPr>
            <a:spLocks noGrp="1"/>
          </p:cNvSpPr>
          <p:nvPr>
            <p:ph sz="half" idx="1"/>
          </p:nvPr>
        </p:nvSpPr>
        <p:spPr/>
        <p:txBody>
          <a:bodyPr>
            <a:normAutofit/>
          </a:bodyPr>
          <a:lstStyle/>
          <a:p>
            <a:pPr marL="0" indent="0">
              <a:buNone/>
            </a:pPr>
            <a:r>
              <a:rPr lang="en-AU" sz="2400" b="1" dirty="0"/>
              <a:t>Plagiarism  </a:t>
            </a:r>
          </a:p>
          <a:p>
            <a:r>
              <a:rPr lang="en-AU" sz="2400" dirty="0"/>
              <a:t>Plagiarism: unauthorised use or misappropriation of another's intellectual property</a:t>
            </a:r>
          </a:p>
          <a:p>
            <a:r>
              <a:rPr lang="en-AU" sz="2400" dirty="0"/>
              <a:t>There are serious legal consequences (e.g. reparation, public satisfaction, conferral of a pecuniary advantage, judicial declaration)</a:t>
            </a:r>
          </a:p>
          <a:p>
            <a:endParaRPr lang="en-AU" sz="2400" dirty="0"/>
          </a:p>
          <a:p>
            <a:endParaRPr lang="en-AU" sz="2400" dirty="0"/>
          </a:p>
          <a:p>
            <a:endParaRPr lang="en-AU" sz="2400" dirty="0"/>
          </a:p>
        </p:txBody>
      </p:sp>
      <p:sp>
        <p:nvSpPr>
          <p:cNvPr id="4" name="Tartalom helye 3"/>
          <p:cNvSpPr>
            <a:spLocks noGrp="1"/>
          </p:cNvSpPr>
          <p:nvPr>
            <p:ph sz="half" idx="2"/>
          </p:nvPr>
        </p:nvSpPr>
        <p:spPr>
          <a:xfrm>
            <a:off x="6172199" y="1825625"/>
            <a:ext cx="5724525" cy="4775200"/>
          </a:xfrm>
        </p:spPr>
        <p:txBody>
          <a:bodyPr>
            <a:normAutofit/>
          </a:bodyPr>
          <a:lstStyle/>
          <a:p>
            <a:pPr marL="0" indent="0">
              <a:buNone/>
            </a:pPr>
            <a:r>
              <a:rPr lang="hu-HU" sz="2400" b="1" dirty="0"/>
              <a:t>Text generated by "AI"</a:t>
            </a:r>
          </a:p>
          <a:p>
            <a:r>
              <a:rPr lang="hu-HU" sz="2400" dirty="0"/>
              <a:t>Percentage of AI source probability detected </a:t>
            </a:r>
          </a:p>
          <a:p>
            <a:r>
              <a:rPr lang="hu-HU" sz="2400" dirty="0"/>
              <a:t>No copyright work is created = no copyright protection = as if nothing had been created</a:t>
            </a:r>
          </a:p>
          <a:p>
            <a:r>
              <a:rPr lang="hu-HU" sz="2400" dirty="0"/>
              <a:t>If you quote from an existing work: you may be committing plagiarism</a:t>
            </a:r>
          </a:p>
          <a:p>
            <a:r>
              <a:rPr lang="hu-HU" sz="2400" dirty="0"/>
              <a:t>Higher education institutions may also impose additional legal consequences</a:t>
            </a:r>
          </a:p>
        </p:txBody>
      </p:sp>
    </p:spTree>
    <p:extLst>
      <p:ext uri="{BB962C8B-B14F-4D97-AF65-F5344CB8AC3E}">
        <p14:creationId xmlns:p14="http://schemas.microsoft.com/office/powerpoint/2010/main" val="32395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7"/>
            <a:ext cx="10515600" cy="857183"/>
          </a:xfrm>
        </p:spPr>
        <p:txBody>
          <a:bodyPr/>
          <a:lstStyle/>
          <a:p>
            <a:pPr algn="ctr"/>
            <a:r>
              <a:rPr lang="hu-HU" sz="3600" dirty="0"/>
              <a:t>CONCLUSION</a:t>
            </a:r>
            <a:r>
              <a:rPr lang="hu-HU" dirty="0"/>
              <a:t>S </a:t>
            </a:r>
          </a:p>
        </p:txBody>
      </p:sp>
      <p:sp>
        <p:nvSpPr>
          <p:cNvPr id="3" name="Tartalom helye 2"/>
          <p:cNvSpPr>
            <a:spLocks noGrp="1"/>
          </p:cNvSpPr>
          <p:nvPr>
            <p:ph idx="1"/>
          </p:nvPr>
        </p:nvSpPr>
        <p:spPr>
          <a:xfrm>
            <a:off x="270588" y="1408922"/>
            <a:ext cx="11644604" cy="5253135"/>
          </a:xfrm>
        </p:spPr>
        <p:txBody>
          <a:bodyPr>
            <a:normAutofit/>
          </a:bodyPr>
          <a:lstStyle/>
          <a:p>
            <a:pPr marL="514350" indent="-514350" algn="just">
              <a:buFont typeface="+mj-lt"/>
              <a:buAutoNum type="arabicPeriod"/>
            </a:pPr>
            <a:r>
              <a:rPr lang="hu-HU" sz="3200" dirty="0"/>
              <a:t>We will never write a thesis, a dissertation or any kind of submission with an AI-based interface!</a:t>
            </a:r>
          </a:p>
          <a:p>
            <a:pPr marL="514350" indent="-514350" algn="just">
              <a:buFont typeface="+mj-lt"/>
              <a:buAutoNum type="arabicPeriod"/>
            </a:pPr>
            <a:r>
              <a:rPr lang="hu-HU" sz="3200" dirty="0"/>
              <a:t> The content you create is a perfect springboard, but you are not allowed to publish it without changes. </a:t>
            </a:r>
          </a:p>
          <a:p>
            <a:pPr marL="514350" indent="-514350" algn="just">
              <a:buFont typeface="+mj-lt"/>
              <a:buAutoNum type="arabicPeriod"/>
            </a:pPr>
            <a:r>
              <a:rPr lang="hu-HU" sz="3200" dirty="0"/>
              <a:t>Let's use these as a first draft, which can be enriched with minimal editing and creative ideas </a:t>
            </a:r>
            <a:r>
              <a:rPr lang="hu-HU" sz="3200" dirty="0">
                <a:latin typeface="Arial" panose="020B0604020202020204" pitchFamily="34" charset="0"/>
                <a:cs typeface="Arial" panose="020B0604020202020204" pitchFamily="34" charset="0"/>
              </a:rPr>
              <a:t>→ </a:t>
            </a:r>
            <a:r>
              <a:rPr lang="hu-HU" sz="3200" dirty="0"/>
              <a:t>"human-faced" content.</a:t>
            </a:r>
          </a:p>
          <a:p>
            <a:pPr marL="514350" indent="-514350" algn="just">
              <a:buFont typeface="+mj-lt"/>
              <a:buAutoNum type="arabicPeriod"/>
            </a:pPr>
            <a:r>
              <a:rPr lang="hu-HU" sz="3200" dirty="0"/>
              <a:t>At best, its role is limited to translation, brainstorming and data </a:t>
            </a:r>
            <a:r>
              <a:rPr lang="hu-HU" sz="3200" dirty="0" err="1"/>
              <a:t>collection</a:t>
            </a:r>
            <a:r>
              <a:rPr lang="hu-HU" sz="3200" dirty="0"/>
              <a:t>.</a:t>
            </a:r>
          </a:p>
        </p:txBody>
      </p:sp>
    </p:spTree>
    <p:extLst>
      <p:ext uri="{BB962C8B-B14F-4D97-AF65-F5344CB8AC3E}">
        <p14:creationId xmlns:p14="http://schemas.microsoft.com/office/powerpoint/2010/main" val="251190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en-US" sz="5400" dirty="0"/>
              <a:t> Software designed for academic use, which is powered by artificial intelligence. </a:t>
            </a:r>
            <a:endParaRPr lang="en-AU" sz="5400" dirty="0"/>
          </a:p>
        </p:txBody>
      </p:sp>
      <p:sp>
        <p:nvSpPr>
          <p:cNvPr id="3" name="Szöveg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2728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Source Works</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122" y="1468315"/>
            <a:ext cx="11766039" cy="5025080"/>
          </a:xfrm>
        </p:spPr>
      </p:pic>
    </p:spTree>
    <p:extLst>
      <p:ext uri="{BB962C8B-B14F-4D97-AF65-F5344CB8AC3E}">
        <p14:creationId xmlns:p14="http://schemas.microsoft.com/office/powerpoint/2010/main" val="359965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7"/>
            <a:ext cx="10515600" cy="892173"/>
          </a:xfrm>
        </p:spPr>
        <p:txBody>
          <a:bodyPr>
            <a:normAutofit fontScale="90000"/>
          </a:bodyPr>
          <a:lstStyle/>
          <a:p>
            <a:pPr algn="r"/>
            <a:r>
              <a:rPr lang="hu-HU" dirty="0"/>
              <a:t>Google Scholar - search for resources using keywords and simple terms  </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431" y="1451186"/>
            <a:ext cx="11802513" cy="5099083"/>
          </a:xfrm>
        </p:spPr>
      </p:pic>
    </p:spTree>
    <p:extLst>
      <p:ext uri="{BB962C8B-B14F-4D97-AF65-F5344CB8AC3E}">
        <p14:creationId xmlns:p14="http://schemas.microsoft.com/office/powerpoint/2010/main" val="342407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199" y="365127"/>
            <a:ext cx="11160967" cy="1325563"/>
          </a:xfrm>
        </p:spPr>
        <p:txBody>
          <a:bodyPr/>
          <a:lstStyle/>
          <a:p>
            <a:r>
              <a:rPr lang="hu-HU" dirty="0"/>
              <a:t>Sourcely - source search by title, by phrase</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834" y="1428750"/>
            <a:ext cx="11806331" cy="5181600"/>
          </a:xfrm>
        </p:spPr>
      </p:pic>
    </p:spTree>
    <p:extLst>
      <p:ext uri="{BB962C8B-B14F-4D97-AF65-F5344CB8AC3E}">
        <p14:creationId xmlns:p14="http://schemas.microsoft.com/office/powerpoint/2010/main" val="950028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7"/>
            <a:ext cx="10515600" cy="892173"/>
          </a:xfrm>
        </p:spPr>
        <p:txBody>
          <a:bodyPr>
            <a:normAutofit/>
          </a:bodyPr>
          <a:lstStyle/>
          <a:p>
            <a:pPr algn="r"/>
            <a:r>
              <a:rPr lang="hu-HU" dirty="0" err="1"/>
              <a:t>Quillbot </a:t>
            </a:r>
            <a:r>
              <a:rPr lang="hu-HU" dirty="0"/>
              <a:t>- source search for full text </a:t>
            </a:r>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51187"/>
            <a:ext cx="12060391" cy="4589128"/>
          </a:xfrm>
          <a:prstGeom prst="rect">
            <a:avLst/>
          </a:prstGeom>
        </p:spPr>
      </p:pic>
      <p:sp>
        <p:nvSpPr>
          <p:cNvPr id="6" name="Tartalom helye 5"/>
          <p:cNvSpPr>
            <a:spLocks noGrp="1"/>
          </p:cNvSpPr>
          <p:nvPr>
            <p:ph idx="1"/>
          </p:nvPr>
        </p:nvSpPr>
        <p:spPr>
          <a:xfrm>
            <a:off x="2039814" y="1825625"/>
            <a:ext cx="9313985" cy="4214690"/>
          </a:xfrm>
        </p:spPr>
        <p:txBody>
          <a:bodyPr/>
          <a:lstStyle/>
          <a:p>
            <a:endParaRPr lang="hu-HU" dirty="0"/>
          </a:p>
        </p:txBody>
      </p:sp>
    </p:spTree>
    <p:extLst>
      <p:ext uri="{BB962C8B-B14F-4D97-AF65-F5344CB8AC3E}">
        <p14:creationId xmlns:p14="http://schemas.microsoft.com/office/powerpoint/2010/main" val="370646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7"/>
            <a:ext cx="10515600" cy="892173"/>
          </a:xfrm>
        </p:spPr>
        <p:txBody>
          <a:bodyPr>
            <a:normAutofit/>
          </a:bodyPr>
          <a:lstStyle/>
          <a:p>
            <a:pPr algn="r"/>
            <a:r>
              <a:rPr lang="hu-HU" dirty="0" err="1"/>
              <a:t>Scite </a:t>
            </a:r>
            <a:r>
              <a:rPr lang="hu-HU" dirty="0"/>
              <a:t>- search for full text sources </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550" y="1491620"/>
            <a:ext cx="11772900" cy="5155487"/>
          </a:xfrm>
        </p:spPr>
      </p:pic>
    </p:spTree>
    <p:extLst>
      <p:ext uri="{BB962C8B-B14F-4D97-AF65-F5344CB8AC3E}">
        <p14:creationId xmlns:p14="http://schemas.microsoft.com/office/powerpoint/2010/main" val="146145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7"/>
            <a:ext cx="10515600" cy="892173"/>
          </a:xfrm>
        </p:spPr>
        <p:txBody>
          <a:bodyPr>
            <a:normAutofit/>
          </a:bodyPr>
          <a:lstStyle/>
          <a:p>
            <a:pPr algn="r"/>
            <a:r>
              <a:rPr lang="hu-HU" dirty="0" err="1"/>
              <a:t>Scite </a:t>
            </a:r>
            <a:r>
              <a:rPr lang="hu-HU" dirty="0"/>
              <a:t>- search for full text sources </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550" y="1491620"/>
            <a:ext cx="11772900" cy="5155487"/>
          </a:xfr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 y="1491619"/>
            <a:ext cx="11772900" cy="5204443"/>
          </a:xfrm>
          <a:prstGeom prst="rect">
            <a:avLst/>
          </a:prstGeom>
        </p:spPr>
      </p:pic>
    </p:spTree>
    <p:extLst>
      <p:ext uri="{BB962C8B-B14F-4D97-AF65-F5344CB8AC3E}">
        <p14:creationId xmlns:p14="http://schemas.microsoft.com/office/powerpoint/2010/main" val="271158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03E997-A69A-46A9-98DD-0B0FACAE835D}"/>
              </a:ext>
            </a:extLst>
          </p:cNvPr>
          <p:cNvSpPr>
            <a:spLocks noGrp="1"/>
          </p:cNvSpPr>
          <p:nvPr>
            <p:ph type="title"/>
          </p:nvPr>
        </p:nvSpPr>
        <p:spPr/>
        <p:txBody>
          <a:bodyPr/>
          <a:lstStyle/>
          <a:p>
            <a:r>
              <a:rPr lang="hu-HU" dirty="0"/>
              <a:t>The motto of my presentation</a:t>
            </a:r>
          </a:p>
        </p:txBody>
      </p:sp>
      <p:sp>
        <p:nvSpPr>
          <p:cNvPr id="3" name="Tartalom helye 2">
            <a:extLst>
              <a:ext uri="{FF2B5EF4-FFF2-40B4-BE49-F238E27FC236}">
                <a16:creationId xmlns:a16="http://schemas.microsoft.com/office/drawing/2014/main" id="{2A0391E5-904D-42F8-B70E-A361583DD53C}"/>
              </a:ext>
            </a:extLst>
          </p:cNvPr>
          <p:cNvSpPr>
            <a:spLocks noGrp="1"/>
          </p:cNvSpPr>
          <p:nvPr>
            <p:ph idx="1"/>
          </p:nvPr>
        </p:nvSpPr>
        <p:spPr/>
        <p:txBody>
          <a:bodyPr>
            <a:normAutofit/>
          </a:bodyPr>
          <a:lstStyle/>
          <a:p>
            <a:pPr marL="0" indent="0" algn="ctr">
              <a:buNone/>
            </a:pPr>
            <a:r>
              <a:rPr lang="hu-HU" sz="5400" dirty="0" err="1">
                <a:latin typeface="Elephant" panose="02020904090505020303" pitchFamily="18" charset="0"/>
              </a:rPr>
              <a:t>If</a:t>
            </a:r>
            <a:r>
              <a:rPr lang="hu-HU" sz="5400" dirty="0">
                <a:latin typeface="Elephant" panose="02020904090505020303" pitchFamily="18" charset="0"/>
              </a:rPr>
              <a:t> </a:t>
            </a:r>
            <a:r>
              <a:rPr lang="hu-HU" sz="5400" dirty="0" err="1">
                <a:latin typeface="Elephant" panose="02020904090505020303" pitchFamily="18" charset="0"/>
              </a:rPr>
              <a:t>we</a:t>
            </a:r>
            <a:r>
              <a:rPr lang="hu-HU" sz="5400" dirty="0">
                <a:latin typeface="Elephant" panose="02020904090505020303" pitchFamily="18" charset="0"/>
              </a:rPr>
              <a:t> </a:t>
            </a:r>
            <a:r>
              <a:rPr lang="hu-HU" sz="5400" dirty="0" err="1">
                <a:latin typeface="Elephant" panose="02020904090505020303" pitchFamily="18" charset="0"/>
              </a:rPr>
              <a:t>are</a:t>
            </a:r>
            <a:r>
              <a:rPr lang="hu-HU" sz="5400" dirty="0">
                <a:latin typeface="Elephant" panose="02020904090505020303" pitchFamily="18" charset="0"/>
              </a:rPr>
              <a:t> </a:t>
            </a:r>
            <a:r>
              <a:rPr lang="hu-HU" sz="5400" dirty="0" err="1">
                <a:latin typeface="Elephant" panose="02020904090505020303" pitchFamily="18" charset="0"/>
              </a:rPr>
              <a:t>all</a:t>
            </a:r>
            <a:r>
              <a:rPr lang="hu-HU" sz="5400" dirty="0">
                <a:latin typeface="Elephant" panose="02020904090505020303" pitchFamily="18" charset="0"/>
              </a:rPr>
              <a:t> </a:t>
            </a:r>
            <a:r>
              <a:rPr lang="hu-HU" sz="5400" dirty="0" err="1">
                <a:latin typeface="Elephant" panose="02020904090505020303" pitchFamily="18" charset="0"/>
              </a:rPr>
              <a:t>going</a:t>
            </a:r>
            <a:r>
              <a:rPr lang="hu-HU" sz="5400" dirty="0">
                <a:latin typeface="Elephant" panose="02020904090505020303" pitchFamily="18" charset="0"/>
              </a:rPr>
              <a:t> </a:t>
            </a:r>
            <a:r>
              <a:rPr lang="hu-HU" sz="5400" dirty="0" err="1">
                <a:latin typeface="Elephant" panose="02020904090505020303" pitchFamily="18" charset="0"/>
              </a:rPr>
              <a:t>to</a:t>
            </a:r>
            <a:r>
              <a:rPr lang="hu-HU" sz="5400" dirty="0">
                <a:latin typeface="Elephant" panose="02020904090505020303" pitchFamily="18" charset="0"/>
              </a:rPr>
              <a:t> be </a:t>
            </a:r>
            <a:r>
              <a:rPr lang="hu-HU" sz="5400" dirty="0" err="1">
                <a:latin typeface="Elephant" panose="02020904090505020303" pitchFamily="18" charset="0"/>
              </a:rPr>
              <a:t>reading</a:t>
            </a:r>
            <a:r>
              <a:rPr lang="hu-HU" sz="5400" dirty="0">
                <a:latin typeface="Elephant" panose="02020904090505020303" pitchFamily="18" charset="0"/>
              </a:rPr>
              <a:t> and </a:t>
            </a:r>
            <a:r>
              <a:rPr lang="hu-HU" sz="5400" dirty="0" err="1">
                <a:latin typeface="Elephant" panose="02020904090505020303" pitchFamily="18" charset="0"/>
              </a:rPr>
              <a:t>writing</a:t>
            </a:r>
            <a:r>
              <a:rPr lang="hu-HU" sz="5400" dirty="0">
                <a:latin typeface="Elephant" panose="02020904090505020303" pitchFamily="18" charset="0"/>
              </a:rPr>
              <a:t> </a:t>
            </a:r>
            <a:r>
              <a:rPr lang="hu-HU" sz="5400" dirty="0" err="1">
                <a:latin typeface="Elephant" panose="02020904090505020303" pitchFamily="18" charset="0"/>
              </a:rPr>
              <a:t>with</a:t>
            </a:r>
            <a:r>
              <a:rPr lang="hu-HU" sz="5400" dirty="0">
                <a:latin typeface="Elephant" panose="02020904090505020303" pitchFamily="18" charset="0"/>
              </a:rPr>
              <a:t> </a:t>
            </a:r>
            <a:r>
              <a:rPr lang="hu-HU" sz="5400" dirty="0" err="1">
                <a:latin typeface="Elephant" panose="02020904090505020303" pitchFamily="18" charset="0"/>
              </a:rPr>
              <a:t>artificial</a:t>
            </a:r>
            <a:r>
              <a:rPr lang="hu-HU" sz="5400" dirty="0">
                <a:latin typeface="Elephant" panose="02020904090505020303" pitchFamily="18" charset="0"/>
              </a:rPr>
              <a:t> </a:t>
            </a:r>
            <a:r>
              <a:rPr lang="hu-HU" sz="5400" dirty="0" err="1">
                <a:latin typeface="Elephant" panose="02020904090505020303" pitchFamily="18" charset="0"/>
              </a:rPr>
              <a:t>intelligence</a:t>
            </a:r>
            <a:r>
              <a:rPr lang="hu-HU" sz="5400" dirty="0">
                <a:latin typeface="Elephant" panose="02020904090505020303" pitchFamily="18" charset="0"/>
              </a:rPr>
              <a:t> </a:t>
            </a:r>
            <a:r>
              <a:rPr lang="hu-HU" sz="5400" dirty="0" err="1">
                <a:latin typeface="Elephant" panose="02020904090505020303" pitchFamily="18" charset="0"/>
              </a:rPr>
              <a:t>tomorrow</a:t>
            </a:r>
            <a:r>
              <a:rPr lang="hu-HU" sz="5400" dirty="0">
                <a:latin typeface="Elephant" panose="02020904090505020303" pitchFamily="18" charset="0"/>
              </a:rPr>
              <a:t>, </a:t>
            </a:r>
          </a:p>
          <a:p>
            <a:pPr marL="0" indent="0" algn="ctr">
              <a:buNone/>
            </a:pPr>
            <a:r>
              <a:rPr lang="hu-HU" sz="5400" dirty="0" err="1">
                <a:latin typeface="Elephant" panose="02020904090505020303" pitchFamily="18" charset="0"/>
              </a:rPr>
              <a:t>we</a:t>
            </a:r>
            <a:r>
              <a:rPr lang="hu-HU" sz="5400" dirty="0">
                <a:latin typeface="Elephant" panose="02020904090505020303" pitchFamily="18" charset="0"/>
              </a:rPr>
              <a:t> </a:t>
            </a:r>
            <a:r>
              <a:rPr lang="hu-HU" sz="5400" dirty="0" err="1">
                <a:latin typeface="Elephant" panose="02020904090505020303" pitchFamily="18" charset="0"/>
              </a:rPr>
              <a:t>shouldn't</a:t>
            </a:r>
            <a:r>
              <a:rPr lang="hu-HU" sz="5400" dirty="0">
                <a:latin typeface="Elephant" panose="02020904090505020303" pitchFamily="18" charset="0"/>
              </a:rPr>
              <a:t> </a:t>
            </a:r>
            <a:r>
              <a:rPr lang="hu-HU" sz="5400" dirty="0" err="1">
                <a:latin typeface="Elephant" panose="02020904090505020303" pitchFamily="18" charset="0"/>
              </a:rPr>
              <a:t>wait</a:t>
            </a:r>
            <a:r>
              <a:rPr lang="hu-HU" sz="5400" dirty="0">
                <a:latin typeface="Elephant" panose="02020904090505020303" pitchFamily="18" charset="0"/>
              </a:rPr>
              <a:t> </a:t>
            </a:r>
            <a:r>
              <a:rPr lang="hu-HU" sz="5400" dirty="0" err="1">
                <a:latin typeface="Elephant" panose="02020904090505020303" pitchFamily="18" charset="0"/>
              </a:rPr>
              <a:t>for</a:t>
            </a:r>
            <a:r>
              <a:rPr lang="hu-HU" sz="5400" dirty="0">
                <a:latin typeface="Elephant" panose="02020904090505020303" pitchFamily="18" charset="0"/>
              </a:rPr>
              <a:t> </a:t>
            </a:r>
            <a:r>
              <a:rPr lang="hu-HU" sz="5400" dirty="0" err="1">
                <a:latin typeface="Elephant" panose="02020904090505020303" pitchFamily="18" charset="0"/>
              </a:rPr>
              <a:t>today</a:t>
            </a:r>
            <a:r>
              <a:rPr lang="hu-HU" sz="5400" dirty="0">
                <a:latin typeface="Elephant" panose="02020904090505020303" pitchFamily="18" charset="0"/>
              </a:rPr>
              <a:t>.</a:t>
            </a:r>
          </a:p>
        </p:txBody>
      </p:sp>
    </p:spTree>
    <p:extLst>
      <p:ext uri="{BB962C8B-B14F-4D97-AF65-F5344CB8AC3E}">
        <p14:creationId xmlns:p14="http://schemas.microsoft.com/office/powerpoint/2010/main" val="27275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1441938"/>
            <a:ext cx="11762664" cy="5196254"/>
          </a:xfrm>
        </p:spPr>
      </p:pic>
    </p:spTree>
    <p:extLst>
      <p:ext uri="{BB962C8B-B14F-4D97-AF65-F5344CB8AC3E}">
        <p14:creationId xmlns:p14="http://schemas.microsoft.com/office/powerpoint/2010/main" val="221128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892173"/>
            <a:ext cx="11772900" cy="5715621"/>
          </a:xfr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15" y="1345905"/>
            <a:ext cx="10058400" cy="4684734"/>
          </a:xfrm>
          <a:prstGeom prst="rect">
            <a:avLst/>
          </a:prstGeom>
        </p:spPr>
      </p:pic>
    </p:spTree>
    <p:extLst>
      <p:ext uri="{BB962C8B-B14F-4D97-AF65-F5344CB8AC3E}">
        <p14:creationId xmlns:p14="http://schemas.microsoft.com/office/powerpoint/2010/main" val="1551565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1441938"/>
            <a:ext cx="11762664" cy="5196254"/>
          </a:xfr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15" y="1441938"/>
            <a:ext cx="11762664" cy="5556056"/>
          </a:xfrm>
          <a:prstGeom prst="rect">
            <a:avLst/>
          </a:prstGeom>
        </p:spPr>
      </p:pic>
    </p:spTree>
    <p:extLst>
      <p:ext uri="{BB962C8B-B14F-4D97-AF65-F5344CB8AC3E}">
        <p14:creationId xmlns:p14="http://schemas.microsoft.com/office/powerpoint/2010/main" val="1576172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0016" y="892173"/>
            <a:ext cx="14649061" cy="6068464"/>
          </a:xfrm>
        </p:spPr>
      </p:pic>
    </p:spTree>
    <p:extLst>
      <p:ext uri="{BB962C8B-B14F-4D97-AF65-F5344CB8AC3E}">
        <p14:creationId xmlns:p14="http://schemas.microsoft.com/office/powerpoint/2010/main" val="532280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883008"/>
            <a:ext cx="10883083" cy="5766636"/>
          </a:xfrm>
        </p:spPr>
      </p:pic>
    </p:spTree>
    <p:extLst>
      <p:ext uri="{BB962C8B-B14F-4D97-AF65-F5344CB8AC3E}">
        <p14:creationId xmlns:p14="http://schemas.microsoft.com/office/powerpoint/2010/main" val="3375930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945040"/>
            <a:ext cx="10972499" cy="5698355"/>
          </a:xfrm>
        </p:spPr>
      </p:pic>
    </p:spTree>
    <p:extLst>
      <p:ext uri="{BB962C8B-B14F-4D97-AF65-F5344CB8AC3E}">
        <p14:creationId xmlns:p14="http://schemas.microsoft.com/office/powerpoint/2010/main" val="1945951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6" y="992379"/>
            <a:ext cx="11060364" cy="5655018"/>
          </a:xfrm>
        </p:spPr>
      </p:pic>
    </p:spTree>
    <p:extLst>
      <p:ext uri="{BB962C8B-B14F-4D97-AF65-F5344CB8AC3E}">
        <p14:creationId xmlns:p14="http://schemas.microsoft.com/office/powerpoint/2010/main" val="173877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fontScale="90000"/>
          </a:bodyPr>
          <a:lstStyle/>
          <a:p>
            <a:pPr algn="r"/>
            <a:r>
              <a:rPr lang="hu-HU" dirty="0"/>
              <a:t>SCISPACE - questions and resource search for text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1098745"/>
            <a:ext cx="11218985" cy="5533346"/>
          </a:xfrm>
        </p:spPr>
      </p:pic>
    </p:spTree>
    <p:extLst>
      <p:ext uri="{BB962C8B-B14F-4D97-AF65-F5344CB8AC3E}">
        <p14:creationId xmlns:p14="http://schemas.microsoft.com/office/powerpoint/2010/main" val="342569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SCISPACE - intelligent reading</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283" y="1537625"/>
            <a:ext cx="11741434" cy="5031125"/>
          </a:xfrm>
        </p:spPr>
      </p:pic>
    </p:spTree>
    <p:extLst>
      <p:ext uri="{BB962C8B-B14F-4D97-AF65-F5344CB8AC3E}">
        <p14:creationId xmlns:p14="http://schemas.microsoft.com/office/powerpoint/2010/main" val="122796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C52CF6-3B57-451C-A731-47F734D04C54}"/>
              </a:ext>
            </a:extLst>
          </p:cNvPr>
          <p:cNvSpPr>
            <a:spLocks noGrp="1"/>
          </p:cNvSpPr>
          <p:nvPr>
            <p:ph type="title"/>
          </p:nvPr>
        </p:nvSpPr>
        <p:spPr>
          <a:xfrm>
            <a:off x="215153" y="365127"/>
            <a:ext cx="11716871" cy="1033367"/>
          </a:xfrm>
        </p:spPr>
        <p:txBody>
          <a:bodyPr/>
          <a:lstStyle/>
          <a:p>
            <a:r>
              <a:rPr lang="hu-HU" dirty="0"/>
              <a:t>SCISPACE - Smart Reading (English-Hungarian)</a:t>
            </a:r>
          </a:p>
        </p:txBody>
      </p:sp>
      <p:pic>
        <p:nvPicPr>
          <p:cNvPr id="5" name="Tartalom helye 4">
            <a:extLst>
              <a:ext uri="{FF2B5EF4-FFF2-40B4-BE49-F238E27FC236}">
                <a16:creationId xmlns:a16="http://schemas.microsoft.com/office/drawing/2014/main" id="{5B3BB037-FC43-4560-9279-7DC548E0C8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153" y="1398494"/>
            <a:ext cx="11776270" cy="5208495"/>
          </a:xfrm>
        </p:spPr>
      </p:pic>
    </p:spTree>
    <p:extLst>
      <p:ext uri="{BB962C8B-B14F-4D97-AF65-F5344CB8AC3E}">
        <p14:creationId xmlns:p14="http://schemas.microsoft.com/office/powerpoint/2010/main" val="2122029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127FA1-FAF8-4933-A70E-E0D15C57AAE2}"/>
              </a:ext>
            </a:extLst>
          </p:cNvPr>
          <p:cNvSpPr>
            <a:spLocks noGrp="1"/>
          </p:cNvSpPr>
          <p:nvPr>
            <p:ph type="title"/>
          </p:nvPr>
        </p:nvSpPr>
        <p:spPr>
          <a:xfrm>
            <a:off x="838200" y="365127"/>
            <a:ext cx="10515600" cy="1092199"/>
          </a:xfrm>
        </p:spPr>
        <p:txBody>
          <a:bodyPr/>
          <a:lstStyle/>
          <a:p>
            <a:r>
              <a:rPr lang="hu-HU" dirty="0"/>
              <a:t>The aim of my presentation</a:t>
            </a:r>
          </a:p>
        </p:txBody>
      </p:sp>
      <p:sp>
        <p:nvSpPr>
          <p:cNvPr id="3" name="Tartalom helye 2">
            <a:extLst>
              <a:ext uri="{FF2B5EF4-FFF2-40B4-BE49-F238E27FC236}">
                <a16:creationId xmlns:a16="http://schemas.microsoft.com/office/drawing/2014/main" id="{F20E0FB5-EECA-43D6-ABE2-80FDA9BFFD71}"/>
              </a:ext>
            </a:extLst>
          </p:cNvPr>
          <p:cNvSpPr>
            <a:spLocks noGrp="1"/>
          </p:cNvSpPr>
          <p:nvPr>
            <p:ph idx="1"/>
          </p:nvPr>
        </p:nvSpPr>
        <p:spPr>
          <a:xfrm>
            <a:off x="228600" y="1236518"/>
            <a:ext cx="11767930" cy="5621482"/>
          </a:xfrm>
        </p:spPr>
        <p:txBody>
          <a:bodyPr>
            <a:normAutofit lnSpcReduction="10000"/>
          </a:bodyPr>
          <a:lstStyle/>
          <a:p>
            <a:pPr marL="0" indent="0" algn="just">
              <a:buNone/>
            </a:pPr>
            <a:r>
              <a:rPr lang="hu-HU" sz="2400" dirty="0"/>
              <a:t>From the beginning of 2023, artificial intelligence (AI) will have significantly expanded its capabilities and possibilities in the university environment. The workshop I am preparing will provide an opportunity to learn more about the latest developments, capabilities and application strategies of </a:t>
            </a:r>
            <a:r>
              <a:rPr lang="hu-HU" sz="2400" dirty="0" err="1"/>
              <a:t>Large Language Models (LLMs), </a:t>
            </a:r>
            <a:r>
              <a:rPr lang="hu-HU" sz="2400" dirty="0"/>
              <a:t>as well as to share professional experiences and ideas. My presentations will also provide a detailed analysis of the privacy and copyright challenges of AI.</a:t>
            </a:r>
          </a:p>
          <a:p>
            <a:pPr marL="0" indent="0">
              <a:buNone/>
            </a:pPr>
            <a:r>
              <a:rPr lang="hu-HU" sz="2400" dirty="0"/>
              <a:t>The workshop aims to help you to:</a:t>
            </a:r>
          </a:p>
          <a:p>
            <a:pPr marL="457200" indent="-457200">
              <a:buFont typeface="+mj-lt"/>
              <a:buAutoNum type="arabicPeriod"/>
            </a:pPr>
            <a:r>
              <a:rPr lang="hu-HU" sz="2600" b="1" dirty="0"/>
              <a:t>Learn about the latest and most prominent language models;</a:t>
            </a:r>
          </a:p>
          <a:p>
            <a:pPr marL="457200" indent="-457200">
              <a:buFont typeface="+mj-lt"/>
              <a:buAutoNum type="arabicPeriod"/>
            </a:pPr>
            <a:r>
              <a:rPr lang="hu-HU" sz="2600" b="1" dirty="0"/>
              <a:t>Find out which of these skills work in Hungarian;</a:t>
            </a:r>
          </a:p>
          <a:p>
            <a:pPr marL="457200" indent="-457200">
              <a:buFont typeface="+mj-lt"/>
              <a:buAutoNum type="arabicPeriod"/>
            </a:pPr>
            <a:r>
              <a:rPr lang="hu-HU" sz="2600" b="1" dirty="0"/>
              <a:t>They apply a sophisticated process of building on each other; </a:t>
            </a:r>
          </a:p>
          <a:p>
            <a:pPr marL="457200" indent="-457200">
              <a:buFont typeface="+mj-lt"/>
              <a:buAutoNum type="arabicPeriod"/>
            </a:pPr>
            <a:r>
              <a:rPr lang="hu-HU" sz="2600" b="1" dirty="0"/>
              <a:t>To create a forum where they can </a:t>
            </a:r>
            <a:r>
              <a:rPr lang="hu-HU" sz="2600" b="1" dirty="0" err="1"/>
              <a:t>share</a:t>
            </a:r>
            <a:r>
              <a:rPr lang="hu-HU" sz="2600" b="1" dirty="0"/>
              <a:t> </a:t>
            </a:r>
            <a:r>
              <a:rPr lang="hu-HU" sz="2600" b="1" dirty="0" err="1"/>
              <a:t>our</a:t>
            </a:r>
            <a:r>
              <a:rPr lang="hu-HU" sz="2600" b="1" dirty="0"/>
              <a:t> experiences and thoughts on AI.</a:t>
            </a:r>
          </a:p>
        </p:txBody>
      </p:sp>
    </p:spTree>
    <p:extLst>
      <p:ext uri="{BB962C8B-B14F-4D97-AF65-F5344CB8AC3E}">
        <p14:creationId xmlns:p14="http://schemas.microsoft.com/office/powerpoint/2010/main" val="30568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100"/>
                                  </p:iterate>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100"/>
                                  </p:iterate>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100"/>
                                  </p:iterate>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0431" y="365127"/>
            <a:ext cx="11770745" cy="1325563"/>
          </a:xfrm>
        </p:spPr>
        <p:txBody>
          <a:bodyPr/>
          <a:lstStyle/>
          <a:p>
            <a:r>
              <a:rPr lang="hu-HU" dirty="0"/>
              <a:t>SCISPACE - intelligent reading with source tagging</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431" y="1527046"/>
            <a:ext cx="9046205" cy="5096874"/>
          </a:xfrm>
        </p:spPr>
      </p:pic>
    </p:spTree>
    <p:extLst>
      <p:ext uri="{BB962C8B-B14F-4D97-AF65-F5344CB8AC3E}">
        <p14:creationId xmlns:p14="http://schemas.microsoft.com/office/powerpoint/2010/main" val="3613223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a:bodyPr>
          <a:lstStyle/>
          <a:p>
            <a:r>
              <a:rPr lang="hu-HU" dirty="0"/>
              <a:t>SCISPACE - Text content analysis </a:t>
            </a: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819" y="778303"/>
            <a:ext cx="11236211" cy="5820210"/>
          </a:xfrm>
        </p:spPr>
      </p:pic>
    </p:spTree>
    <p:extLst>
      <p:ext uri="{BB962C8B-B14F-4D97-AF65-F5344CB8AC3E}">
        <p14:creationId xmlns:p14="http://schemas.microsoft.com/office/powerpoint/2010/main" val="35345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a:bodyPr>
          <a:lstStyle/>
          <a:p>
            <a:r>
              <a:rPr lang="hu-HU" dirty="0"/>
              <a:t>SCISPACE - Formal analysis of text</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892173"/>
            <a:ext cx="11750830" cy="5713900"/>
          </a:xfrm>
        </p:spPr>
      </p:pic>
    </p:spTree>
    <p:extLst>
      <p:ext uri="{BB962C8B-B14F-4D97-AF65-F5344CB8AC3E}">
        <p14:creationId xmlns:p14="http://schemas.microsoft.com/office/powerpoint/2010/main" val="3811470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1015" y="131885"/>
            <a:ext cx="11641016" cy="760288"/>
          </a:xfrm>
        </p:spPr>
        <p:txBody>
          <a:bodyPr>
            <a:normAutofit/>
          </a:bodyPr>
          <a:lstStyle/>
          <a:p>
            <a:r>
              <a:rPr lang="hu-HU" dirty="0"/>
              <a:t>SCISPACE - </a:t>
            </a:r>
            <a:r>
              <a:rPr lang="hu-HU"/>
              <a:t>works in </a:t>
            </a:r>
            <a:r>
              <a:rPr lang="hu-HU" dirty="0"/>
              <a:t>English</a:t>
            </a:r>
          </a:p>
        </p:txBody>
      </p:sp>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15" y="1441938"/>
            <a:ext cx="11762664" cy="5196254"/>
          </a:xfr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15" y="1441937"/>
            <a:ext cx="11473962" cy="5344037"/>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15" y="1441935"/>
            <a:ext cx="11762664" cy="5478501"/>
          </a:xfrm>
          <a:prstGeom prst="rect">
            <a:avLst/>
          </a:prstGeom>
        </p:spPr>
      </p:pic>
    </p:spTree>
    <p:extLst>
      <p:ext uri="{BB962C8B-B14F-4D97-AF65-F5344CB8AC3E}">
        <p14:creationId xmlns:p14="http://schemas.microsoft.com/office/powerpoint/2010/main" val="2495226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4795C8-FC1E-4093-933E-E1E8DB45CCAB}"/>
              </a:ext>
            </a:extLst>
          </p:cNvPr>
          <p:cNvSpPr>
            <a:spLocks noGrp="1"/>
          </p:cNvSpPr>
          <p:nvPr>
            <p:ph type="title"/>
          </p:nvPr>
        </p:nvSpPr>
        <p:spPr/>
        <p:txBody>
          <a:bodyPr/>
          <a:lstStyle/>
          <a:p>
            <a:r>
              <a:rPr lang="hu-HU" dirty="0"/>
              <a:t>Scispace - text analysis</a:t>
            </a:r>
          </a:p>
        </p:txBody>
      </p:sp>
      <p:pic>
        <p:nvPicPr>
          <p:cNvPr id="5" name="Tartalom helye 4">
            <a:extLst>
              <a:ext uri="{FF2B5EF4-FFF2-40B4-BE49-F238E27FC236}">
                <a16:creationId xmlns:a16="http://schemas.microsoft.com/office/drawing/2014/main" id="{A5E66FC6-4217-4EED-B4FC-A8B3091E6C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698" y="1848472"/>
            <a:ext cx="11611012" cy="4754163"/>
          </a:xfrm>
        </p:spPr>
      </p:pic>
    </p:spTree>
    <p:extLst>
      <p:ext uri="{BB962C8B-B14F-4D97-AF65-F5344CB8AC3E}">
        <p14:creationId xmlns:p14="http://schemas.microsoft.com/office/powerpoint/2010/main" val="3692585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CB2D03-A3F7-4553-AA44-A44203123B4D}"/>
              </a:ext>
            </a:extLst>
          </p:cNvPr>
          <p:cNvSpPr>
            <a:spLocks noGrp="1"/>
          </p:cNvSpPr>
          <p:nvPr>
            <p:ph type="title"/>
          </p:nvPr>
        </p:nvSpPr>
        <p:spPr/>
        <p:txBody>
          <a:bodyPr/>
          <a:lstStyle/>
          <a:p>
            <a:r>
              <a:rPr lang="hu-HU" dirty="0"/>
              <a:t>Scispace - text analysis (2) </a:t>
            </a:r>
          </a:p>
        </p:txBody>
      </p:sp>
      <p:pic>
        <p:nvPicPr>
          <p:cNvPr id="5" name="Tartalom helye 4">
            <a:extLst>
              <a:ext uri="{FF2B5EF4-FFF2-40B4-BE49-F238E27FC236}">
                <a16:creationId xmlns:a16="http://schemas.microsoft.com/office/drawing/2014/main" id="{71422653-1CB9-436B-B856-46EF345273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842091"/>
            <a:ext cx="10515600" cy="4318406"/>
          </a:xfrm>
        </p:spPr>
      </p:pic>
    </p:spTree>
    <p:extLst>
      <p:ext uri="{BB962C8B-B14F-4D97-AF65-F5344CB8AC3E}">
        <p14:creationId xmlns:p14="http://schemas.microsoft.com/office/powerpoint/2010/main" val="3842326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2935924-A57D-44FE-BD70-B3972105AD2C}"/>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111DB88B-AE9F-46AC-B5F2-AA1F137DF3BD}"/>
              </a:ext>
            </a:extLst>
          </p:cNvPr>
          <p:cNvSpPr>
            <a:spLocks noGrp="1"/>
          </p:cNvSpPr>
          <p:nvPr>
            <p:ph idx="1"/>
          </p:nvPr>
        </p:nvSpPr>
        <p:spPr>
          <a:xfrm>
            <a:off x="0" y="265470"/>
            <a:ext cx="12044516" cy="7059561"/>
          </a:xfrm>
        </p:spPr>
        <p:txBody>
          <a:bodyPr>
            <a:normAutofit fontScale="77500" lnSpcReduction="20000"/>
          </a:bodyPr>
          <a:lstStyle/>
          <a:p>
            <a:r>
              <a:rPr lang="hu-HU" b="1" dirty="0"/>
              <a:t>Identifying spelling mistakes</a:t>
            </a:r>
          </a:p>
          <a:p>
            <a:r>
              <a:rPr lang="hu-HU" dirty="0"/>
              <a:t>After reviewing the sources provided, there are no explicit indications of spelling mistakes in the texts. The excerpts appear to have been proofread and edited, as evidenced by the acknowledgement of the copy editor's care </a:t>
            </a:r>
            <a:r>
              <a:rPr lang="hu-HU" dirty="0" err="1"/>
              <a:t>in the </a:t>
            </a:r>
            <a:r>
              <a:rPr lang="hu-HU" dirty="0"/>
              <a:t>volume's </a:t>
            </a:r>
            <a:r>
              <a:rPr lang="hu-HU" dirty="0" err="1"/>
              <a:t>foreword </a:t>
            </a:r>
            <a:r>
              <a:rPr lang="hu-HU" dirty="0"/>
              <a:t>[1]. The texts are part of a professionally produced publication, which typically undergoes rigorous editing to ensure accuracy and correctness [2]. In addition, the mention of hyphenation correctness in several contexts suggests a focus on the correct use of hyphens as a component of spelling and grammatical accuracy [3] [4] [5] [6] [7] [8]. However, without explicit examples of misspelled words or a directive to correct specific spelling errors, it is not possible to list a list of spelling errors that arise from a given context. The texts appear to meet the standards expected in academic publishing, where spelling and grammatical accuracy are paramount [9] [10].</a:t>
            </a:r>
          </a:p>
          <a:p>
            <a:endParaRPr lang="hu-HU" dirty="0"/>
          </a:p>
          <a:p>
            <a:r>
              <a:rPr lang="hu-HU" b="1" dirty="0"/>
              <a:t>Spelling and writing assessment of the Hungarian text</a:t>
            </a:r>
          </a:p>
          <a:p>
            <a:r>
              <a:rPr lang="hu-HU" dirty="0"/>
              <a:t>The Hungarian excerpts in the sources are free of spelling and punctuation marks, reflecting the meticulous quality of academic writing. The Hungarian text follows standard </a:t>
            </a:r>
            <a:r>
              <a:rPr lang="hu-HU" dirty="0" err="1"/>
              <a:t>orthographic </a:t>
            </a:r>
            <a:r>
              <a:rPr lang="hu-HU" dirty="0"/>
              <a:t>conventions, including the use of accents and special characters specific to the Hungarian language, such as "ö" and "ü" [1]. Sentences are correctly constructed, with appropriate punctuation, such as commas and periods, according to the rules of Hungarian grammar [2]. In addition, the use of hyphens is requested to ensure correctness, further indicating a careful editing process to maintain linguistic accuracy [3]. Attention to detail in the English text is consistent with the overall quality of the publication, which includes copy-editing acknowledged in the preface [4]. The accuracy of the English segments is consistent with the academic rigour expected in legal and religious discourse, as in the comprehensive treatment of topics such as family law and the status of religious communities [5] [6].</a:t>
            </a:r>
          </a:p>
          <a:p>
            <a:endParaRPr lang="hu-HU" dirty="0"/>
          </a:p>
          <a:p>
            <a:r>
              <a:rPr lang="hu-HU" b="1" dirty="0"/>
              <a:t>Analysis of punctuation in academic text</a:t>
            </a:r>
          </a:p>
          <a:p>
            <a:r>
              <a:rPr lang="hu-HU" dirty="0"/>
              <a:t>Examination of the sources provided indicates that the punctuation is correctly placed in the text. The use of commas, hyphens and dashes adheres to the grammatical rules appropriate to the language of the text, whether English or Hungarian [1] [2] [3] [4] [5]. Attention to hyphenation suggests a particularly rigorous editing process to ensure the accurate structure of complex words and phrases [2] [4] [5]. Furthermore, the Hungarian-language texts maintain the linguistic standards expected of academic writing, with correct punctuation in line with the </a:t>
            </a:r>
            <a:r>
              <a:rPr lang="hu-HU" dirty="0" err="1"/>
              <a:t>orthographic </a:t>
            </a:r>
            <a:r>
              <a:rPr lang="hu-HU" dirty="0"/>
              <a:t>conventions of the Hungarian language [1] [2] [3]. Issues of correctness of in-text hyphenation further reflect a commitment to linguistic accuracy [2] [4] [5]. Editorial acknowledgements in </a:t>
            </a:r>
            <a:r>
              <a:rPr lang="hu-HU" dirty="0" err="1"/>
              <a:t>the preface to the </a:t>
            </a:r>
            <a:r>
              <a:rPr lang="hu-HU" dirty="0"/>
              <a:t>volume emphasise the care of copy-editing, which would include checking for correct punctuation. This meticulous approach is in keeping with the high standards of academic publishing, where clarity and accuracy are paramount [6] [7]. The sources show no obvious punctuation errors, indicating that the text has probably undergone careful proofreading and editing to meet the expected academic criteria [1] [2] [3] [4] [5].</a:t>
            </a:r>
          </a:p>
        </p:txBody>
      </p:sp>
    </p:spTree>
    <p:extLst>
      <p:ext uri="{BB962C8B-B14F-4D97-AF65-F5344CB8AC3E}">
        <p14:creationId xmlns:p14="http://schemas.microsoft.com/office/powerpoint/2010/main" val="3066988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46ED01-D70A-42D1-B5BA-B73101B2ADD9}"/>
              </a:ext>
            </a:extLst>
          </p:cNvPr>
          <p:cNvSpPr>
            <a:spLocks noGrp="1"/>
          </p:cNvSpPr>
          <p:nvPr>
            <p:ph type="title"/>
          </p:nvPr>
        </p:nvSpPr>
        <p:spPr/>
        <p:txBody>
          <a:bodyPr>
            <a:normAutofit/>
          </a:bodyPr>
          <a:lstStyle/>
          <a:p>
            <a:r>
              <a:rPr lang="hu-HU" dirty="0"/>
              <a:t>SCISPACE EXTENSION IN CHROME SEARCH - </a:t>
            </a:r>
          </a:p>
        </p:txBody>
      </p:sp>
      <p:sp>
        <p:nvSpPr>
          <p:cNvPr id="3" name="Tartalom helye 2">
            <a:extLst>
              <a:ext uri="{FF2B5EF4-FFF2-40B4-BE49-F238E27FC236}">
                <a16:creationId xmlns:a16="http://schemas.microsoft.com/office/drawing/2014/main" id="{0BBACD8D-E2B3-4FD5-B192-FBFD5616C597}"/>
              </a:ext>
            </a:extLst>
          </p:cNvPr>
          <p:cNvSpPr>
            <a:spLocks noGrp="1"/>
          </p:cNvSpPr>
          <p:nvPr>
            <p:ph idx="1"/>
          </p:nvPr>
        </p:nvSpPr>
        <p:spPr/>
        <p:txBody>
          <a:bodyPr/>
          <a:lstStyle/>
          <a:p>
            <a:r>
              <a:rPr lang="hu-HU" dirty="0"/>
              <a:t>Extension </a:t>
            </a:r>
            <a:r>
              <a:rPr lang="hu-HU" dirty="0" err="1"/>
              <a:t>slogan: </a:t>
            </a:r>
            <a:r>
              <a:rPr lang="hu-HU" dirty="0"/>
              <a:t>"Hours of research in a few minutes"</a:t>
            </a:r>
          </a:p>
          <a:p>
            <a:r>
              <a:rPr lang="hu-HU" dirty="0"/>
              <a:t>Right-click on two options: chat with online sources (EXPLAIN) or collect studies similar to the one you are interested in (RELATED PAPERS) </a:t>
            </a:r>
          </a:p>
        </p:txBody>
      </p:sp>
    </p:spTree>
    <p:extLst>
      <p:ext uri="{BB962C8B-B14F-4D97-AF65-F5344CB8AC3E}">
        <p14:creationId xmlns:p14="http://schemas.microsoft.com/office/powerpoint/2010/main" val="2408637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70588" y="365127"/>
            <a:ext cx="11083212" cy="3161844"/>
          </a:xfrm>
        </p:spPr>
        <p:txBody>
          <a:bodyPr>
            <a:normAutofit fontScale="90000"/>
          </a:bodyPr>
          <a:lstStyle/>
          <a:p>
            <a:r>
              <a:rPr lang="hu-HU" dirty="0"/>
              <a:t>CONSENSUS </a:t>
            </a:r>
            <a:br>
              <a:rPr lang="hu-HU" dirty="0"/>
            </a:br>
            <a:r>
              <a:rPr lang="hu-HU" dirty="0"/>
              <a:t>- scientific</a:t>
            </a:r>
            <a:br>
              <a:rPr lang="hu-HU" dirty="0"/>
            </a:br>
            <a:r>
              <a:rPr lang="hu-HU" dirty="0"/>
              <a:t> chatbot</a:t>
            </a:r>
            <a:br>
              <a:rPr lang="hu-HU" dirty="0"/>
            </a:br>
            <a:r>
              <a:rPr lang="hu-HU" dirty="0"/>
              <a:t>custom </a:t>
            </a:r>
            <a:br>
              <a:rPr lang="hu-HU" dirty="0"/>
            </a:br>
            <a:r>
              <a:rPr lang="hu-HU" dirty="0"/>
              <a:t>with answers</a:t>
            </a:r>
            <a:br>
              <a:rPr lang="hu-HU" dirty="0"/>
            </a:br>
            <a:r>
              <a:rPr lang="hu-HU" dirty="0"/>
              <a:t/>
            </a:r>
            <a:br>
              <a:rPr lang="hu-HU" dirty="0"/>
            </a:b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6592" y="187311"/>
            <a:ext cx="7930197" cy="6456183"/>
          </a:xfrm>
        </p:spPr>
      </p:pic>
    </p:spTree>
    <p:extLst>
      <p:ext uri="{BB962C8B-B14F-4D97-AF65-F5344CB8AC3E}">
        <p14:creationId xmlns:p14="http://schemas.microsoft.com/office/powerpoint/2010/main" val="2466680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70588" y="365126"/>
            <a:ext cx="11083212" cy="2536693"/>
          </a:xfrm>
        </p:spPr>
        <p:txBody>
          <a:bodyPr>
            <a:normAutofit fontScale="90000"/>
          </a:bodyPr>
          <a:lstStyle/>
          <a:p>
            <a:r>
              <a:rPr lang="hu-HU" dirty="0"/>
              <a:t>CONSENSUS </a:t>
            </a:r>
            <a:br>
              <a:rPr lang="hu-HU" dirty="0"/>
            </a:br>
            <a:r>
              <a:rPr lang="hu-HU" dirty="0"/>
              <a:t>- scientific</a:t>
            </a:r>
            <a:br>
              <a:rPr lang="hu-HU" dirty="0"/>
            </a:br>
            <a:r>
              <a:rPr lang="hu-HU" dirty="0"/>
              <a:t> chatbot</a:t>
            </a:r>
            <a:br>
              <a:rPr lang="hu-HU" dirty="0"/>
            </a:br>
            <a:r>
              <a:rPr lang="hu-HU" dirty="0"/>
              <a:t>summarized </a:t>
            </a:r>
            <a:br>
              <a:rPr lang="hu-HU" dirty="0"/>
            </a:br>
            <a:r>
              <a:rPr lang="hu-HU" dirty="0"/>
              <a:t>for answers</a:t>
            </a:r>
            <a:br>
              <a:rPr lang="hu-HU" dirty="0"/>
            </a:br>
            <a:endParaRPr lang="hu-HU" dirty="0"/>
          </a:p>
        </p:txBody>
      </p:sp>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1530" y="220758"/>
            <a:ext cx="8064921" cy="5685519"/>
          </a:xfrm>
        </p:spPr>
      </p:pic>
    </p:spTree>
    <p:extLst>
      <p:ext uri="{BB962C8B-B14F-4D97-AF65-F5344CB8AC3E}">
        <p14:creationId xmlns:p14="http://schemas.microsoft.com/office/powerpoint/2010/main" val="321786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79620" y="1733551"/>
            <a:ext cx="10864680" cy="2038349"/>
          </a:xfrm>
        </p:spPr>
        <p:txBody>
          <a:bodyPr>
            <a:normAutofit/>
          </a:bodyPr>
          <a:lstStyle/>
          <a:p>
            <a:pPr algn="ctr"/>
            <a:r>
              <a:rPr lang="en-US" sz="6600" cap="small" dirty="0"/>
              <a:t>Is this all just hype?</a:t>
            </a:r>
            <a:r>
              <a:rPr lang="hu-HU" sz="6600" cap="small" dirty="0"/>
              <a:t> </a:t>
            </a:r>
          </a:p>
        </p:txBody>
      </p:sp>
      <p:sp>
        <p:nvSpPr>
          <p:cNvPr id="3" name="Alcím 2"/>
          <p:cNvSpPr>
            <a:spLocks noGrp="1"/>
          </p:cNvSpPr>
          <p:nvPr>
            <p:ph type="subTitle" idx="1"/>
          </p:nvPr>
        </p:nvSpPr>
        <p:spPr/>
        <p:txBody>
          <a:bodyPr>
            <a:normAutofit/>
          </a:bodyPr>
          <a:lstStyle/>
          <a:p>
            <a:pPr lvl="0" algn="r" defTabSz="685800">
              <a:spcBef>
                <a:spcPts val="750"/>
              </a:spcBef>
            </a:pPr>
            <a:r>
              <a:rPr lang="hu-HU" sz="1800" b="1" cap="small" dirty="0">
                <a:solidFill>
                  <a:prstClr val="black"/>
                </a:solidFill>
              </a:rPr>
              <a:t> </a:t>
            </a:r>
            <a:endParaRPr lang="en-GB" sz="1800" b="1" cap="small" dirty="0">
              <a:solidFill>
                <a:prstClr val="black"/>
              </a:solidFill>
            </a:endParaRPr>
          </a:p>
          <a:p>
            <a:pPr lvl="0" algn="r" defTabSz="685800">
              <a:spcBef>
                <a:spcPts val="750"/>
              </a:spcBef>
            </a:pPr>
            <a:r>
              <a:rPr lang="hu-HU" sz="1800" b="1" cap="small" dirty="0">
                <a:solidFill>
                  <a:prstClr val="black"/>
                </a:solidFill>
              </a:rPr>
              <a:t> </a:t>
            </a:r>
            <a:endParaRPr lang="hu-HU" sz="1800" dirty="0">
              <a:solidFill>
                <a:prstClr val="black"/>
              </a:solidFill>
            </a:endParaRPr>
          </a:p>
          <a:p>
            <a:endParaRPr lang="hu-HU" dirty="0"/>
          </a:p>
        </p:txBody>
      </p:sp>
    </p:spTree>
    <p:extLst>
      <p:ext uri="{BB962C8B-B14F-4D97-AF65-F5344CB8AC3E}">
        <p14:creationId xmlns:p14="http://schemas.microsoft.com/office/powerpoint/2010/main" val="1135859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2257" y="365127"/>
            <a:ext cx="11272935" cy="1325563"/>
          </a:xfrm>
        </p:spPr>
        <p:txBody>
          <a:bodyPr/>
          <a:lstStyle/>
          <a:p>
            <a:r>
              <a:rPr lang="hu-HU" dirty="0"/>
              <a:t>Grammarly - flawless grammar, </a:t>
            </a:r>
            <a:br>
              <a:rPr lang="hu-HU" dirty="0"/>
            </a:br>
            <a:r>
              <a:rPr lang="hu-HU" dirty="0"/>
              <a:t>				  </a:t>
            </a:r>
            <a:r>
              <a:rPr lang="hu-HU" dirty="0" err="1"/>
              <a:t>professional</a:t>
            </a:r>
            <a:r>
              <a:rPr lang="hu-HU" dirty="0"/>
              <a:t> style</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2257" y="1690689"/>
            <a:ext cx="10414519" cy="4894993"/>
          </a:xfrm>
        </p:spPr>
      </p:pic>
    </p:spTree>
    <p:extLst>
      <p:ext uri="{BB962C8B-B14F-4D97-AF65-F5344CB8AC3E}">
        <p14:creationId xmlns:p14="http://schemas.microsoft.com/office/powerpoint/2010/main" val="3632710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79918" y="365127"/>
            <a:ext cx="11392678" cy="1325563"/>
          </a:xfrm>
        </p:spPr>
        <p:txBody>
          <a:bodyPr/>
          <a:lstStyle/>
          <a:p>
            <a:r>
              <a:rPr lang="hu-HU" dirty="0"/>
              <a:t>CITEFAST - </a:t>
            </a:r>
            <a:r>
              <a:rPr lang="hu-HU" dirty="0" err="1"/>
              <a:t>error</a:t>
            </a:r>
            <a:r>
              <a:rPr lang="hu-HU" dirty="0"/>
              <a:t>-free links</a:t>
            </a:r>
          </a:p>
        </p:txBody>
      </p:sp>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540" y="1968759"/>
            <a:ext cx="11762305" cy="3985450"/>
          </a:xfrm>
        </p:spPr>
      </p:pic>
    </p:spTree>
    <p:extLst>
      <p:ext uri="{BB962C8B-B14F-4D97-AF65-F5344CB8AC3E}">
        <p14:creationId xmlns:p14="http://schemas.microsoft.com/office/powerpoint/2010/main" val="3736906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8"/>
            <a:ext cx="10515600" cy="717224"/>
          </a:xfrm>
        </p:spPr>
        <p:txBody>
          <a:bodyPr/>
          <a:lstStyle/>
          <a:p>
            <a:r>
              <a:rPr lang="hu-HU" dirty="0"/>
              <a:t>Deep-L</a:t>
            </a:r>
          </a:p>
        </p:txBody>
      </p:sp>
      <p:pic>
        <p:nvPicPr>
          <p:cNvPr id="5" name="Tartalom hely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273" y="1082352"/>
            <a:ext cx="11747241" cy="5542383"/>
          </a:xfrm>
        </p:spPr>
      </p:pic>
    </p:spTree>
    <p:extLst>
      <p:ext uri="{BB962C8B-B14F-4D97-AF65-F5344CB8AC3E}">
        <p14:creationId xmlns:p14="http://schemas.microsoft.com/office/powerpoint/2010/main" val="126503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Deep-L</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938" y="1276858"/>
            <a:ext cx="11711354" cy="5503966"/>
          </a:xfrm>
        </p:spPr>
      </p:pic>
    </p:spTree>
    <p:extLst>
      <p:ext uri="{BB962C8B-B14F-4D97-AF65-F5344CB8AC3E}">
        <p14:creationId xmlns:p14="http://schemas.microsoft.com/office/powerpoint/2010/main" val="146966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QuillBot </a:t>
            </a:r>
            <a:r>
              <a:rPr lang="hu-HU" dirty="0"/>
              <a:t>- creating a link</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133" y="1494692"/>
            <a:ext cx="12991043" cy="5612569"/>
          </a:xfrm>
        </p:spPr>
      </p:pic>
    </p:spTree>
    <p:extLst>
      <p:ext uri="{BB962C8B-B14F-4D97-AF65-F5344CB8AC3E}">
        <p14:creationId xmlns:p14="http://schemas.microsoft.com/office/powerpoint/2010/main" val="2258284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QUILLBOT - summaries</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0146" y="1492968"/>
            <a:ext cx="11644745" cy="5030923"/>
          </a:xfrm>
        </p:spPr>
      </p:pic>
    </p:spTree>
    <p:extLst>
      <p:ext uri="{BB962C8B-B14F-4D97-AF65-F5344CB8AC3E}">
        <p14:creationId xmlns:p14="http://schemas.microsoft.com/office/powerpoint/2010/main" val="3984244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46185" y="365127"/>
            <a:ext cx="11370427" cy="1325563"/>
          </a:xfrm>
        </p:spPr>
        <p:txBody>
          <a:bodyPr/>
          <a:lstStyle/>
          <a:p>
            <a:r>
              <a:rPr lang="hu-HU" dirty="0"/>
              <a:t>QUILLBOT – </a:t>
            </a:r>
            <a:r>
              <a:rPr lang="hu-HU" dirty="0" err="1"/>
              <a:t>smart</a:t>
            </a:r>
            <a:r>
              <a:rPr lang="hu-HU" dirty="0"/>
              <a:t> </a:t>
            </a:r>
            <a:r>
              <a:rPr lang="hu-HU" dirty="0" err="1"/>
              <a:t>plagiarism</a:t>
            </a:r>
            <a:r>
              <a:rPr lang="hu-HU" dirty="0"/>
              <a:t> </a:t>
            </a:r>
            <a:r>
              <a:rPr lang="hu-HU" dirty="0" err="1"/>
              <a:t>detector</a:t>
            </a:r>
            <a:r>
              <a:rPr lang="hu-HU" dirty="0"/>
              <a:t> </a:t>
            </a:r>
            <a:br>
              <a:rPr lang="hu-HU" dirty="0"/>
            </a:br>
            <a:r>
              <a:rPr lang="hu-HU" dirty="0"/>
              <a:t>				  (also paraphrasing)</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185" y="1473976"/>
            <a:ext cx="11770111" cy="5085085"/>
          </a:xfrm>
        </p:spPr>
      </p:pic>
    </p:spTree>
    <p:extLst>
      <p:ext uri="{BB962C8B-B14F-4D97-AF65-F5344CB8AC3E}">
        <p14:creationId xmlns:p14="http://schemas.microsoft.com/office/powerpoint/2010/main" val="4036241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QUILLBOT - </a:t>
            </a:r>
            <a:r>
              <a:rPr lang="hu-HU" dirty="0" err="1"/>
              <a:t>paraphraser</a:t>
            </a:r>
            <a:endParaRPr lang="hu-HU"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0146" y="1492968"/>
            <a:ext cx="11535508" cy="4983729"/>
          </a:xfrm>
        </p:spPr>
      </p:pic>
    </p:spTree>
    <p:extLst>
      <p:ext uri="{BB962C8B-B14F-4D97-AF65-F5344CB8AC3E}">
        <p14:creationId xmlns:p14="http://schemas.microsoft.com/office/powerpoint/2010/main" val="620153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2F898F-9F09-453F-A4BF-63B422631E13}"/>
              </a:ext>
            </a:extLst>
          </p:cNvPr>
          <p:cNvSpPr>
            <a:spLocks noGrp="1"/>
          </p:cNvSpPr>
          <p:nvPr>
            <p:ph type="title"/>
          </p:nvPr>
        </p:nvSpPr>
        <p:spPr>
          <a:xfrm>
            <a:off x="233551" y="365127"/>
            <a:ext cx="11120249" cy="1325563"/>
          </a:xfrm>
        </p:spPr>
        <p:txBody>
          <a:bodyPr/>
          <a:lstStyle/>
          <a:p>
            <a:r>
              <a:rPr lang="hu-HU" dirty="0" err="1"/>
              <a:t>Writetone </a:t>
            </a:r>
            <a:r>
              <a:rPr lang="hu-HU" dirty="0"/>
              <a:t>- text writing by topic</a:t>
            </a:r>
          </a:p>
        </p:txBody>
      </p:sp>
      <p:pic>
        <p:nvPicPr>
          <p:cNvPr id="5" name="Tartalom helye 4">
            <a:extLst>
              <a:ext uri="{FF2B5EF4-FFF2-40B4-BE49-F238E27FC236}">
                <a16:creationId xmlns:a16="http://schemas.microsoft.com/office/drawing/2014/main" id="{1056EEE8-6DEC-4049-B78B-BA2164813C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551" y="1690689"/>
            <a:ext cx="5626922" cy="4988251"/>
          </a:xfrm>
        </p:spPr>
      </p:pic>
    </p:spTree>
    <p:extLst>
      <p:ext uri="{BB962C8B-B14F-4D97-AF65-F5344CB8AC3E}">
        <p14:creationId xmlns:p14="http://schemas.microsoft.com/office/powerpoint/2010/main" val="1837178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E61811-75EA-47FB-A81D-A07A19598FF1}"/>
              </a:ext>
            </a:extLst>
          </p:cNvPr>
          <p:cNvSpPr>
            <a:spLocks noGrp="1"/>
          </p:cNvSpPr>
          <p:nvPr>
            <p:ph type="title"/>
          </p:nvPr>
        </p:nvSpPr>
        <p:spPr/>
        <p:txBody>
          <a:bodyPr/>
          <a:lstStyle/>
          <a:p>
            <a:r>
              <a:rPr lang="hu-HU" dirty="0" err="1"/>
              <a:t>Writetone </a:t>
            </a:r>
            <a:r>
              <a:rPr lang="hu-HU" dirty="0"/>
              <a:t>- co-author</a:t>
            </a:r>
          </a:p>
        </p:txBody>
      </p:sp>
      <p:pic>
        <p:nvPicPr>
          <p:cNvPr id="5" name="Tartalom helye 4">
            <a:extLst>
              <a:ext uri="{FF2B5EF4-FFF2-40B4-BE49-F238E27FC236}">
                <a16:creationId xmlns:a16="http://schemas.microsoft.com/office/drawing/2014/main" id="{1BA31D08-95EF-4DD7-BA8D-0A15BEB2D0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427" y="1825625"/>
            <a:ext cx="8139675" cy="4793384"/>
          </a:xfrm>
        </p:spPr>
      </p:pic>
    </p:spTree>
    <p:extLst>
      <p:ext uri="{BB962C8B-B14F-4D97-AF65-F5344CB8AC3E}">
        <p14:creationId xmlns:p14="http://schemas.microsoft.com/office/powerpoint/2010/main" val="73055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8"/>
            <a:ext cx="10515600" cy="628404"/>
          </a:xfrm>
        </p:spPr>
        <p:txBody>
          <a:bodyPr/>
          <a:lstStyle/>
          <a:p>
            <a:endParaRPr lang="hu-HU" dirty="0"/>
          </a:p>
        </p:txBody>
      </p:sp>
      <p:sp>
        <p:nvSpPr>
          <p:cNvPr id="3" name="Tartalom helye 2"/>
          <p:cNvSpPr>
            <a:spLocks noGrp="1"/>
          </p:cNvSpPr>
          <p:nvPr>
            <p:ph idx="1"/>
          </p:nvPr>
        </p:nvSpPr>
        <p:spPr>
          <a:xfrm>
            <a:off x="204481" y="821094"/>
            <a:ext cx="11636066" cy="5766318"/>
          </a:xfrm>
        </p:spPr>
        <p:txBody>
          <a:bodyPr>
            <a:normAutofit fontScale="92500" lnSpcReduction="10000"/>
          </a:bodyPr>
          <a:lstStyle/>
          <a:p>
            <a:pPr marL="0" indent="0">
              <a:buNone/>
            </a:pPr>
            <a:endParaRPr lang="hu-HU" sz="2800" i="1" dirty="0"/>
          </a:p>
          <a:p>
            <a:pPr marL="0" indent="0">
              <a:buNone/>
            </a:pPr>
            <a:endParaRPr lang="hu-HU" sz="2800" i="1" dirty="0"/>
          </a:p>
          <a:p>
            <a:pPr marL="0" indent="0">
              <a:buNone/>
            </a:pPr>
            <a:endParaRPr lang="hu-HU" sz="2800" i="1" dirty="0"/>
          </a:p>
          <a:p>
            <a:pPr marL="0" indent="0">
              <a:buNone/>
            </a:pPr>
            <a:endParaRPr lang="hu-HU" sz="2800" i="1" dirty="0"/>
          </a:p>
          <a:p>
            <a:pPr marL="0" indent="0">
              <a:buNone/>
            </a:pPr>
            <a:r>
              <a:rPr lang="en-US" sz="2800" i="1" dirty="0"/>
              <a:t>"And finally there is the mother of all technologies - artificial intelligence - where machines actually develop the ability to learn and think." </a:t>
            </a:r>
            <a:endParaRPr lang="hu-HU" sz="2800" i="1" dirty="0"/>
          </a:p>
          <a:p>
            <a:pPr marL="0" indent="0">
              <a:buNone/>
            </a:pPr>
            <a:r>
              <a:rPr lang="en-US" sz="2800" i="1" dirty="0"/>
              <a:t>"These developments, rapidly converging in space and time, are leading to this profound change - </a:t>
            </a:r>
            <a:r>
              <a:rPr lang="en-US" sz="2800" b="1" i="1" dirty="0"/>
              <a:t>the most profound change ever seen in human history. </a:t>
            </a:r>
            <a:r>
              <a:rPr lang="en-US" sz="2800" i="1" dirty="0"/>
              <a:t> And whatever predominance we, the United States, enjoy militarily ... the United States is challenged in all domains of warfare: space, cyber, maritime, air, and land."</a:t>
            </a:r>
          </a:p>
          <a:p>
            <a:pPr marL="0" indent="0" algn="r">
              <a:buNone/>
            </a:pPr>
            <a:endParaRPr lang="hu-HU" b="1" dirty="0"/>
          </a:p>
          <a:p>
            <a:pPr marL="0" indent="0" algn="r">
              <a:buNone/>
            </a:pPr>
            <a:r>
              <a:rPr lang="hu-HU" b="1" dirty="0"/>
              <a:t>General Mark Milley</a:t>
            </a:r>
          </a:p>
          <a:p>
            <a:pPr marL="0" indent="0" algn="r">
              <a:buNone/>
            </a:pPr>
            <a:r>
              <a:rPr lang="hu-HU" dirty="0"/>
              <a:t>the US Joint Chiefs of Staff </a:t>
            </a:r>
          </a:p>
          <a:p>
            <a:pPr marL="0" indent="0" algn="r">
              <a:buNone/>
            </a:pPr>
            <a:r>
              <a:rPr lang="hu-HU" dirty="0"/>
              <a:t>Chairman of the Joint Committee</a:t>
            </a:r>
          </a:p>
        </p:txBody>
      </p:sp>
      <p:pic>
        <p:nvPicPr>
          <p:cNvPr id="4" name="Kép 3">
            <a:extLst>
              <a:ext uri="{FF2B5EF4-FFF2-40B4-BE49-F238E27FC236}">
                <a16:creationId xmlns:a16="http://schemas.microsoft.com/office/drawing/2014/main" id="{B485CA37-514D-4964-81E5-D055ABFC5A62}"/>
              </a:ext>
            </a:extLst>
          </p:cNvPr>
          <p:cNvPicPr>
            <a:picLocks noChangeAspect="1"/>
          </p:cNvPicPr>
          <p:nvPr/>
        </p:nvPicPr>
        <p:blipFill>
          <a:blip r:embed="rId3" cstate="print"/>
          <a:stretch>
            <a:fillRect/>
          </a:stretch>
        </p:blipFill>
        <p:spPr>
          <a:xfrm>
            <a:off x="8908026" y="270588"/>
            <a:ext cx="3079493" cy="2049263"/>
          </a:xfrm>
          <a:prstGeom prst="rect">
            <a:avLst/>
          </a:prstGeom>
        </p:spPr>
      </p:pic>
    </p:spTree>
    <p:extLst>
      <p:ext uri="{BB962C8B-B14F-4D97-AF65-F5344CB8AC3E}">
        <p14:creationId xmlns:p14="http://schemas.microsoft.com/office/powerpoint/2010/main" val="1652026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4F8603E-90AF-4903-9FBF-25E2B8188A66}"/>
              </a:ext>
            </a:extLst>
          </p:cNvPr>
          <p:cNvSpPr>
            <a:spLocks noGrp="1"/>
          </p:cNvSpPr>
          <p:nvPr>
            <p:ph type="title"/>
          </p:nvPr>
        </p:nvSpPr>
        <p:spPr/>
        <p:txBody>
          <a:bodyPr/>
          <a:lstStyle/>
          <a:p>
            <a:r>
              <a:rPr lang="hu-HU" dirty="0" err="1"/>
              <a:t>Writetone </a:t>
            </a:r>
            <a:r>
              <a:rPr lang="hu-HU" dirty="0"/>
              <a:t>- teacher</a:t>
            </a:r>
          </a:p>
        </p:txBody>
      </p:sp>
      <p:pic>
        <p:nvPicPr>
          <p:cNvPr id="4" name="Tartalom helye 3">
            <a:extLst>
              <a:ext uri="{FF2B5EF4-FFF2-40B4-BE49-F238E27FC236}">
                <a16:creationId xmlns:a16="http://schemas.microsoft.com/office/drawing/2014/main" id="{CB48D974-76C3-4ABE-A594-67C261C4A09F}"/>
              </a:ext>
            </a:extLst>
          </p:cNvPr>
          <p:cNvPicPr>
            <a:picLocks noGrp="1" noChangeAspect="1"/>
          </p:cNvPicPr>
          <p:nvPr>
            <p:ph idx="1"/>
          </p:nvPr>
        </p:nvPicPr>
        <p:blipFill>
          <a:blip r:embed="rId2" cstate="print"/>
          <a:stretch>
            <a:fillRect/>
          </a:stretch>
        </p:blipFill>
        <p:spPr>
          <a:xfrm>
            <a:off x="205443" y="2141535"/>
            <a:ext cx="6372002" cy="4486714"/>
          </a:xfrm>
          <a:prstGeom prst="rect">
            <a:avLst/>
          </a:prstGeom>
        </p:spPr>
      </p:pic>
    </p:spTree>
    <p:extLst>
      <p:ext uri="{BB962C8B-B14F-4D97-AF65-F5344CB8AC3E}">
        <p14:creationId xmlns:p14="http://schemas.microsoft.com/office/powerpoint/2010/main" val="3612950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806406-9982-456B-AF85-C8BE5BA26D8A}"/>
              </a:ext>
            </a:extLst>
          </p:cNvPr>
          <p:cNvSpPr>
            <a:spLocks noGrp="1"/>
          </p:cNvSpPr>
          <p:nvPr>
            <p:ph type="title"/>
          </p:nvPr>
        </p:nvSpPr>
        <p:spPr>
          <a:xfrm>
            <a:off x="233794" y="365127"/>
            <a:ext cx="11120006" cy="1325563"/>
          </a:xfrm>
        </p:spPr>
        <p:txBody>
          <a:bodyPr/>
          <a:lstStyle/>
          <a:p>
            <a:r>
              <a:rPr lang="hu-HU" dirty="0" err="1"/>
              <a:t>Writetone </a:t>
            </a:r>
            <a:r>
              <a:rPr lang="hu-HU" dirty="0"/>
              <a:t>- copywriting by audience</a:t>
            </a:r>
          </a:p>
        </p:txBody>
      </p:sp>
      <p:pic>
        <p:nvPicPr>
          <p:cNvPr id="4" name="Tartalom helye 3">
            <a:extLst>
              <a:ext uri="{FF2B5EF4-FFF2-40B4-BE49-F238E27FC236}">
                <a16:creationId xmlns:a16="http://schemas.microsoft.com/office/drawing/2014/main" id="{0297F8B9-10A5-46F5-A033-7FCAC44931FC}"/>
              </a:ext>
            </a:extLst>
          </p:cNvPr>
          <p:cNvPicPr>
            <a:picLocks noGrp="1" noChangeAspect="1"/>
          </p:cNvPicPr>
          <p:nvPr>
            <p:ph idx="1"/>
          </p:nvPr>
        </p:nvPicPr>
        <p:blipFill>
          <a:blip r:embed="rId2" cstate="print"/>
          <a:stretch>
            <a:fillRect/>
          </a:stretch>
        </p:blipFill>
        <p:spPr>
          <a:xfrm>
            <a:off x="233794" y="1877578"/>
            <a:ext cx="5862206" cy="4810345"/>
          </a:xfrm>
          <a:prstGeom prst="rect">
            <a:avLst/>
          </a:prstGeom>
        </p:spPr>
      </p:pic>
    </p:spTree>
    <p:extLst>
      <p:ext uri="{BB962C8B-B14F-4D97-AF65-F5344CB8AC3E}">
        <p14:creationId xmlns:p14="http://schemas.microsoft.com/office/powerpoint/2010/main" val="2834664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806406-9982-456B-AF85-C8BE5BA26D8A}"/>
              </a:ext>
            </a:extLst>
          </p:cNvPr>
          <p:cNvSpPr>
            <a:spLocks noGrp="1"/>
          </p:cNvSpPr>
          <p:nvPr>
            <p:ph type="title"/>
          </p:nvPr>
        </p:nvSpPr>
        <p:spPr>
          <a:xfrm>
            <a:off x="233794" y="365127"/>
            <a:ext cx="11120006" cy="1325563"/>
          </a:xfrm>
        </p:spPr>
        <p:txBody>
          <a:bodyPr/>
          <a:lstStyle/>
          <a:p>
            <a:r>
              <a:rPr lang="hu-HU" dirty="0" err="1"/>
              <a:t>Writetone </a:t>
            </a:r>
            <a:r>
              <a:rPr lang="hu-HU" dirty="0"/>
              <a:t>- other functions (≈Qillbot)</a:t>
            </a:r>
          </a:p>
        </p:txBody>
      </p:sp>
      <p:pic>
        <p:nvPicPr>
          <p:cNvPr id="4" name="Tartalom helye 3">
            <a:extLst>
              <a:ext uri="{FF2B5EF4-FFF2-40B4-BE49-F238E27FC236}">
                <a16:creationId xmlns:a16="http://schemas.microsoft.com/office/drawing/2014/main" id="{0297F8B9-10A5-46F5-A033-7FCAC44931FC}"/>
              </a:ext>
            </a:extLst>
          </p:cNvPr>
          <p:cNvPicPr>
            <a:picLocks noGrp="1" noChangeAspect="1"/>
          </p:cNvPicPr>
          <p:nvPr>
            <p:ph idx="1"/>
          </p:nvPr>
        </p:nvPicPr>
        <p:blipFill>
          <a:blip r:embed="rId2" cstate="print"/>
          <a:stretch>
            <a:fillRect/>
          </a:stretch>
        </p:blipFill>
        <p:spPr>
          <a:xfrm>
            <a:off x="233794" y="1877578"/>
            <a:ext cx="7154142" cy="4810345"/>
          </a:xfrm>
          <a:prstGeom prst="rect">
            <a:avLst/>
          </a:prstGeom>
        </p:spPr>
      </p:pic>
    </p:spTree>
    <p:extLst>
      <p:ext uri="{BB962C8B-B14F-4D97-AF65-F5344CB8AC3E}">
        <p14:creationId xmlns:p14="http://schemas.microsoft.com/office/powerpoint/2010/main" val="3649896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CHITCHAT - text summary </a:t>
            </a:r>
          </a:p>
        </p:txBody>
      </p:sp>
      <p:pic>
        <p:nvPicPr>
          <p:cNvPr id="4" name="Tartalom helye 3"/>
          <p:cNvPicPr>
            <a:picLocks noGrp="1" noChangeAspect="1"/>
          </p:cNvPicPr>
          <p:nvPr>
            <p:ph idx="1"/>
          </p:nvPr>
        </p:nvPicPr>
        <p:blipFill>
          <a:blip r:embed="rId2" cstate="print"/>
          <a:stretch>
            <a:fillRect/>
          </a:stretch>
        </p:blipFill>
        <p:spPr>
          <a:xfrm>
            <a:off x="351692" y="1825624"/>
            <a:ext cx="11605846" cy="4852499"/>
          </a:xfrm>
          <a:prstGeom prst="rect">
            <a:avLst/>
          </a:prstGeom>
        </p:spPr>
      </p:pic>
    </p:spTree>
    <p:extLst>
      <p:ext uri="{BB962C8B-B14F-4D97-AF65-F5344CB8AC3E}">
        <p14:creationId xmlns:p14="http://schemas.microsoft.com/office/powerpoint/2010/main" val="2458428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Document analysis </a:t>
            </a:r>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331" y="1441530"/>
            <a:ext cx="11078307" cy="5100637"/>
          </a:xfrm>
        </p:spPr>
      </p:pic>
    </p:spTree>
    <p:extLst>
      <p:ext uri="{BB962C8B-B14F-4D97-AF65-F5344CB8AC3E}">
        <p14:creationId xmlns:p14="http://schemas.microsoft.com/office/powerpoint/2010/main" val="380050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8"/>
            <a:ext cx="10515600" cy="909758"/>
          </a:xfrm>
        </p:spPr>
        <p:txBody>
          <a:bodyPr/>
          <a:lstStyle/>
          <a:p>
            <a:r>
              <a:rPr lang="hu-HU" dirty="0" err="1"/>
              <a:t>Glarity Summary</a:t>
            </a:r>
            <a:endParaRPr lang="hu-HU" dirty="0"/>
          </a:p>
        </p:txBody>
      </p:sp>
      <p:pic>
        <p:nvPicPr>
          <p:cNvPr id="4" name="Tartalom helye 3"/>
          <p:cNvPicPr>
            <a:picLocks noGrp="1" noChangeAspect="1"/>
          </p:cNvPicPr>
          <p:nvPr>
            <p:ph idx="1"/>
          </p:nvPr>
        </p:nvPicPr>
        <p:blipFill>
          <a:blip r:embed="rId2" cstate="print"/>
          <a:stretch>
            <a:fillRect/>
          </a:stretch>
        </p:blipFill>
        <p:spPr>
          <a:xfrm>
            <a:off x="448407" y="1377516"/>
            <a:ext cx="11192607" cy="5199899"/>
          </a:xfrm>
          <a:prstGeom prst="rect">
            <a:avLst/>
          </a:prstGeom>
        </p:spPr>
      </p:pic>
    </p:spTree>
    <p:extLst>
      <p:ext uri="{BB962C8B-B14F-4D97-AF65-F5344CB8AC3E}">
        <p14:creationId xmlns:p14="http://schemas.microsoft.com/office/powerpoint/2010/main" val="3442176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Transcript </a:t>
            </a:r>
            <a:r>
              <a:rPr lang="hu-HU" dirty="0"/>
              <a:t>and </a:t>
            </a:r>
            <a:r>
              <a:rPr lang="hu-HU" dirty="0" err="1"/>
              <a:t>Summary</a:t>
            </a:r>
            <a:endParaRPr lang="hu-HU" dirty="0"/>
          </a:p>
        </p:txBody>
      </p:sp>
      <p:pic>
        <p:nvPicPr>
          <p:cNvPr id="5" name="Tartalom helye 4"/>
          <p:cNvPicPr>
            <a:picLocks noGrp="1" noChangeAspect="1"/>
          </p:cNvPicPr>
          <p:nvPr>
            <p:ph idx="1"/>
          </p:nvPr>
        </p:nvPicPr>
        <p:blipFill>
          <a:blip r:embed="rId2" cstate="print"/>
          <a:stretch>
            <a:fillRect/>
          </a:stretch>
        </p:blipFill>
        <p:spPr>
          <a:xfrm>
            <a:off x="430823" y="1825624"/>
            <a:ext cx="8324536" cy="4803775"/>
          </a:xfrm>
          <a:prstGeom prst="rect">
            <a:avLst/>
          </a:prstGeom>
        </p:spPr>
      </p:pic>
    </p:spTree>
    <p:extLst>
      <p:ext uri="{BB962C8B-B14F-4D97-AF65-F5344CB8AC3E}">
        <p14:creationId xmlns:p14="http://schemas.microsoft.com/office/powerpoint/2010/main" val="2708486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099634-CE84-4749-931F-C1B178EFB140}"/>
              </a:ext>
            </a:extLst>
          </p:cNvPr>
          <p:cNvSpPr>
            <a:spLocks noGrp="1"/>
          </p:cNvSpPr>
          <p:nvPr>
            <p:ph type="title"/>
          </p:nvPr>
        </p:nvSpPr>
        <p:spPr>
          <a:xfrm>
            <a:off x="228600" y="-157315"/>
            <a:ext cx="11715750" cy="1848006"/>
          </a:xfrm>
        </p:spPr>
        <p:txBody>
          <a:bodyPr/>
          <a:lstStyle/>
          <a:p>
            <a:r>
              <a:rPr lang="hu-HU" dirty="0"/>
              <a:t>HIX.AI - Swiss Army knife of </a:t>
            </a:r>
            <a:r>
              <a:rPr lang="hu-HU" dirty="0" err="1"/>
              <a:t>research</a:t>
            </a:r>
            <a:r>
              <a:rPr lang="hu-HU" dirty="0"/>
              <a:t> </a:t>
            </a:r>
            <a:br>
              <a:rPr lang="hu-HU" dirty="0"/>
            </a:br>
            <a:r>
              <a:rPr lang="hu-HU" dirty="0"/>
              <a:t>			(not recommended)</a:t>
            </a:r>
          </a:p>
        </p:txBody>
      </p:sp>
      <p:pic>
        <p:nvPicPr>
          <p:cNvPr id="5" name="Tartalom helye 4">
            <a:extLst>
              <a:ext uri="{FF2B5EF4-FFF2-40B4-BE49-F238E27FC236}">
                <a16:creationId xmlns:a16="http://schemas.microsoft.com/office/drawing/2014/main" id="{554ACE71-85A0-4044-9738-7B302933CB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690690"/>
            <a:ext cx="4402437" cy="4351338"/>
          </a:xfrm>
        </p:spPr>
      </p:pic>
      <p:pic>
        <p:nvPicPr>
          <p:cNvPr id="7" name="Kép 6">
            <a:extLst>
              <a:ext uri="{FF2B5EF4-FFF2-40B4-BE49-F238E27FC236}">
                <a16:creationId xmlns:a16="http://schemas.microsoft.com/office/drawing/2014/main" id="{02B952D8-5F9F-4379-898B-E68E203B8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91524"/>
            <a:ext cx="11715750" cy="5456052"/>
          </a:xfrm>
          <a:prstGeom prst="rect">
            <a:avLst/>
          </a:prstGeom>
        </p:spPr>
      </p:pic>
    </p:spTree>
    <p:extLst>
      <p:ext uri="{BB962C8B-B14F-4D97-AF65-F5344CB8AC3E}">
        <p14:creationId xmlns:p14="http://schemas.microsoft.com/office/powerpoint/2010/main" val="3802547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099634-CE84-4749-931F-C1B178EFB140}"/>
              </a:ext>
            </a:extLst>
          </p:cNvPr>
          <p:cNvSpPr>
            <a:spLocks noGrp="1"/>
          </p:cNvSpPr>
          <p:nvPr>
            <p:ph type="title"/>
          </p:nvPr>
        </p:nvSpPr>
        <p:spPr>
          <a:xfrm>
            <a:off x="228600" y="365128"/>
            <a:ext cx="11715750" cy="654048"/>
          </a:xfrm>
        </p:spPr>
        <p:txBody>
          <a:bodyPr>
            <a:normAutofit fontScale="90000"/>
          </a:bodyPr>
          <a:lstStyle/>
          <a:p>
            <a:r>
              <a:rPr lang="hu-HU" dirty="0"/>
              <a:t>HIX.AI - Swiss Army knife of </a:t>
            </a:r>
            <a:r>
              <a:rPr lang="hu-HU" dirty="0" err="1"/>
              <a:t>research</a:t>
            </a:r>
            <a:r>
              <a:rPr lang="hu-HU" dirty="0"/>
              <a:t> </a:t>
            </a:r>
            <a:br>
              <a:rPr lang="hu-HU" dirty="0"/>
            </a:br>
            <a:r>
              <a:rPr lang="hu-HU" dirty="0"/>
              <a:t>			(not recommended)</a:t>
            </a:r>
          </a:p>
        </p:txBody>
      </p:sp>
      <p:pic>
        <p:nvPicPr>
          <p:cNvPr id="6" name="Tartalom helye 5">
            <a:extLst>
              <a:ext uri="{FF2B5EF4-FFF2-40B4-BE49-F238E27FC236}">
                <a16:creationId xmlns:a16="http://schemas.microsoft.com/office/drawing/2014/main" id="{D9F694B9-074D-4F12-AA81-9338301F78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333500"/>
            <a:ext cx="7362825" cy="5310188"/>
          </a:xfrm>
        </p:spPr>
      </p:pic>
    </p:spTree>
    <p:extLst>
      <p:ext uri="{BB962C8B-B14F-4D97-AF65-F5344CB8AC3E}">
        <p14:creationId xmlns:p14="http://schemas.microsoft.com/office/powerpoint/2010/main" val="336590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099634-CE84-4749-931F-C1B178EFB140}"/>
              </a:ext>
            </a:extLst>
          </p:cNvPr>
          <p:cNvSpPr>
            <a:spLocks noGrp="1"/>
          </p:cNvSpPr>
          <p:nvPr>
            <p:ph type="title"/>
          </p:nvPr>
        </p:nvSpPr>
        <p:spPr>
          <a:xfrm>
            <a:off x="228600" y="365127"/>
            <a:ext cx="11715750" cy="1325563"/>
          </a:xfrm>
        </p:spPr>
        <p:txBody>
          <a:bodyPr/>
          <a:lstStyle/>
          <a:p>
            <a:r>
              <a:rPr lang="hu-HU" dirty="0"/>
              <a:t>HIX.AI - </a:t>
            </a:r>
            <a:r>
              <a:rPr lang="hu-HU" dirty="0" err="1"/>
              <a:t>Swiss</a:t>
            </a:r>
            <a:r>
              <a:rPr lang="hu-HU" dirty="0"/>
              <a:t> </a:t>
            </a:r>
            <a:r>
              <a:rPr lang="hu-HU" dirty="0" err="1"/>
              <a:t>army</a:t>
            </a:r>
            <a:r>
              <a:rPr lang="hu-HU" dirty="0"/>
              <a:t> knife of </a:t>
            </a:r>
            <a:r>
              <a:rPr lang="hu-HU" dirty="0" err="1"/>
              <a:t>research</a:t>
            </a:r>
            <a:r>
              <a:rPr lang="hu-HU" dirty="0"/>
              <a:t>  </a:t>
            </a:r>
            <a:br>
              <a:rPr lang="hu-HU" dirty="0"/>
            </a:br>
            <a:r>
              <a:rPr lang="hu-HU" dirty="0"/>
              <a:t>			(not recommended)</a:t>
            </a:r>
          </a:p>
        </p:txBody>
      </p:sp>
      <p:pic>
        <p:nvPicPr>
          <p:cNvPr id="8" name="Tartalom helye 7">
            <a:extLst>
              <a:ext uri="{FF2B5EF4-FFF2-40B4-BE49-F238E27FC236}">
                <a16:creationId xmlns:a16="http://schemas.microsoft.com/office/drawing/2014/main" id="{D9AE83B0-6C41-4AD9-8F88-B5B48579F9D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577975"/>
            <a:ext cx="8534400" cy="5095992"/>
          </a:xfrm>
        </p:spPr>
      </p:pic>
    </p:spTree>
    <p:extLst>
      <p:ext uri="{BB962C8B-B14F-4D97-AF65-F5344CB8AC3E}">
        <p14:creationId xmlns:p14="http://schemas.microsoft.com/office/powerpoint/2010/main" val="332439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1FF3CB-31F1-4456-A0D2-CA5E4AE375BD}"/>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E6A21029-BAF5-4A4C-9F75-637E8FA8E5BE}"/>
              </a:ext>
            </a:extLst>
          </p:cNvPr>
          <p:cNvSpPr>
            <a:spLocks noGrp="1"/>
          </p:cNvSpPr>
          <p:nvPr>
            <p:ph idx="1"/>
          </p:nvPr>
        </p:nvSpPr>
        <p:spPr>
          <a:xfrm>
            <a:off x="190499" y="238125"/>
            <a:ext cx="11763375" cy="6400800"/>
          </a:xfrm>
        </p:spPr>
        <p:txBody>
          <a:bodyPr>
            <a:normAutofit fontScale="92500" lnSpcReduction="10000"/>
          </a:bodyPr>
          <a:lstStyle/>
          <a:p>
            <a:pPr marL="0" indent="0" algn="just">
              <a:buNone/>
            </a:pPr>
            <a:endParaRPr lang="hu-HU" sz="2800" i="1" dirty="0"/>
          </a:p>
          <a:p>
            <a:pPr marL="0" indent="0" algn="just">
              <a:buNone/>
            </a:pPr>
            <a:endParaRPr lang="hu-HU" sz="2800" i="1" dirty="0"/>
          </a:p>
          <a:p>
            <a:pPr marL="0" indent="0" algn="just">
              <a:buNone/>
            </a:pPr>
            <a:endParaRPr lang="hu-HU" sz="2800" i="1" dirty="0"/>
          </a:p>
          <a:p>
            <a:pPr marL="0" indent="0" algn="just">
              <a:buNone/>
            </a:pPr>
            <a:endParaRPr lang="hu-HU" sz="2800" i="1" dirty="0"/>
          </a:p>
          <a:p>
            <a:pPr marL="0" indent="0" algn="just">
              <a:buNone/>
            </a:pPr>
            <a:endParaRPr lang="hu-HU" sz="2800" i="1" dirty="0"/>
          </a:p>
          <a:p>
            <a:pPr marL="0" indent="0" algn="just">
              <a:buNone/>
            </a:pPr>
            <a:r>
              <a:rPr lang="hu-HU" sz="2800" i="1" dirty="0"/>
              <a:t>"</a:t>
            </a:r>
            <a:r>
              <a:rPr lang="en-US" sz="2800" i="1" dirty="0"/>
              <a:t>What will happen to the course of history when AI takes over culture and begins to produce – </a:t>
            </a:r>
            <a:r>
              <a:rPr lang="en-US" sz="2800" i="1" dirty="0" err="1"/>
              <a:t>ie</a:t>
            </a:r>
            <a:r>
              <a:rPr lang="en-US" sz="2800" i="1" dirty="0"/>
              <a:t> invent – stories, melodies, laws and religions? Earlier tools, such as the printing press and radio, helped spread the cultural ideas of humans, but never created new cultural ideas of their own. The AI is fundamentally different. </a:t>
            </a:r>
            <a:r>
              <a:rPr lang="en-US" sz="2800" b="1" i="1" dirty="0"/>
              <a:t>AI can create completely new ideas, a completely new culture.</a:t>
            </a:r>
            <a:r>
              <a:rPr lang="hu-HU" sz="2800" b="1" i="1" dirty="0"/>
              <a:t>”</a:t>
            </a:r>
          </a:p>
          <a:p>
            <a:pPr marL="0" indent="0" algn="just">
              <a:buNone/>
            </a:pPr>
            <a:endParaRPr lang="hu-HU" sz="2800" b="1" i="1" dirty="0"/>
          </a:p>
          <a:p>
            <a:pPr marL="0" indent="0">
              <a:buNone/>
            </a:pPr>
            <a:r>
              <a:rPr lang="hu-HU" sz="2800" i="1" dirty="0"/>
              <a:t>"Artificial intelligence has </a:t>
            </a:r>
            <a:r>
              <a:rPr lang="hu-HU" sz="2800" b="1" i="1" dirty="0"/>
              <a:t>hacked our civilisation's operating system"</a:t>
            </a:r>
          </a:p>
          <a:p>
            <a:pPr marL="0" indent="0" algn="r">
              <a:buNone/>
            </a:pPr>
            <a:r>
              <a:rPr lang="nn-NO" sz="2400" b="1" i="0" dirty="0">
                <a:solidFill>
                  <a:srgbClr val="333333"/>
                </a:solidFill>
                <a:effectLst/>
                <a:latin typeface="Lato" panose="020B0604020202020204" pitchFamily="34" charset="0"/>
              </a:rPr>
              <a:t>Yuval Noah Harari</a:t>
            </a:r>
            <a:endParaRPr lang="hu-HU" sz="2400" b="1" i="0" dirty="0">
              <a:solidFill>
                <a:srgbClr val="333333"/>
              </a:solidFill>
              <a:effectLst/>
              <a:latin typeface="Lato" panose="020B0604020202020204" pitchFamily="34" charset="0"/>
            </a:endParaRPr>
          </a:p>
          <a:p>
            <a:pPr marL="0" indent="0" algn="r">
              <a:buNone/>
            </a:pPr>
            <a:r>
              <a:rPr lang="hu-HU" sz="2400" dirty="0">
                <a:solidFill>
                  <a:srgbClr val="333333"/>
                </a:solidFill>
                <a:latin typeface="Lato" panose="020B0604020202020204" pitchFamily="34" charset="0"/>
              </a:rPr>
              <a:t>Israeli </a:t>
            </a:r>
            <a:r>
              <a:rPr lang="hu-HU" sz="2400" i="0" dirty="0">
                <a:solidFill>
                  <a:srgbClr val="333333"/>
                </a:solidFill>
                <a:effectLst/>
                <a:latin typeface="Lato" panose="020B0604020202020204" pitchFamily="34" charset="0"/>
              </a:rPr>
              <a:t>historian </a:t>
            </a:r>
            <a:endParaRPr lang="hu-HU" sz="2400" dirty="0"/>
          </a:p>
        </p:txBody>
      </p:sp>
      <p:pic>
        <p:nvPicPr>
          <p:cNvPr id="4" name="Kép 3">
            <a:extLst>
              <a:ext uri="{FF2B5EF4-FFF2-40B4-BE49-F238E27FC236}">
                <a16:creationId xmlns:a16="http://schemas.microsoft.com/office/drawing/2014/main" id="{236D95C7-B78C-44B0-9301-676C2144C52D}"/>
              </a:ext>
            </a:extLst>
          </p:cNvPr>
          <p:cNvPicPr>
            <a:picLocks noChangeAspect="1"/>
          </p:cNvPicPr>
          <p:nvPr/>
        </p:nvPicPr>
        <p:blipFill>
          <a:blip r:embed="rId2" cstate="print"/>
          <a:stretch>
            <a:fillRect/>
          </a:stretch>
        </p:blipFill>
        <p:spPr>
          <a:xfrm>
            <a:off x="8389681" y="238125"/>
            <a:ext cx="3564193" cy="2004859"/>
          </a:xfrm>
          <a:prstGeom prst="rect">
            <a:avLst/>
          </a:prstGeom>
        </p:spPr>
      </p:pic>
    </p:spTree>
    <p:extLst>
      <p:ext uri="{BB962C8B-B14F-4D97-AF65-F5344CB8AC3E}">
        <p14:creationId xmlns:p14="http://schemas.microsoft.com/office/powerpoint/2010/main" val="1260069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93F32A6-A958-40FD-BE81-B8AB45F4EBA4}"/>
              </a:ext>
            </a:extLst>
          </p:cNvPr>
          <p:cNvSpPr>
            <a:spLocks noGrp="1"/>
          </p:cNvSpPr>
          <p:nvPr>
            <p:ph type="title"/>
          </p:nvPr>
        </p:nvSpPr>
        <p:spPr/>
        <p:txBody>
          <a:bodyPr/>
          <a:lstStyle/>
          <a:p>
            <a:r>
              <a:rPr lang="hu-HU"/>
              <a:t>DESIGNRR - </a:t>
            </a:r>
            <a:r>
              <a:rPr lang="hu-HU" dirty="0"/>
              <a:t>Swiss </a:t>
            </a:r>
            <a:r>
              <a:rPr lang="hu-HU"/>
              <a:t>Army Knife of writing  </a:t>
            </a:r>
            <a:endParaRPr lang="hu-HU" dirty="0"/>
          </a:p>
        </p:txBody>
      </p:sp>
      <p:pic>
        <p:nvPicPr>
          <p:cNvPr id="5" name="Tartalom helye 4">
            <a:extLst>
              <a:ext uri="{FF2B5EF4-FFF2-40B4-BE49-F238E27FC236}">
                <a16:creationId xmlns:a16="http://schemas.microsoft.com/office/drawing/2014/main" id="{51A40978-C1CE-413F-82BD-68F5876C69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818" y="1825624"/>
            <a:ext cx="11311430" cy="4918075"/>
          </a:xfrm>
        </p:spPr>
      </p:pic>
    </p:spTree>
    <p:extLst>
      <p:ext uri="{BB962C8B-B14F-4D97-AF65-F5344CB8AC3E}">
        <p14:creationId xmlns:p14="http://schemas.microsoft.com/office/powerpoint/2010/main" val="3082986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91C039-2C6A-4D39-9A89-E2B75C324207}"/>
              </a:ext>
            </a:extLst>
          </p:cNvPr>
          <p:cNvSpPr>
            <a:spLocks noGrp="1"/>
          </p:cNvSpPr>
          <p:nvPr>
            <p:ph type="title"/>
          </p:nvPr>
        </p:nvSpPr>
        <p:spPr/>
        <p:txBody>
          <a:bodyPr/>
          <a:lstStyle/>
          <a:p>
            <a:r>
              <a:rPr lang="hu-HU"/>
              <a:t>Wordgenie </a:t>
            </a:r>
            <a:r>
              <a:rPr lang="hu-HU" dirty="0"/>
              <a:t>AI - writing full books</a:t>
            </a:r>
          </a:p>
        </p:txBody>
      </p:sp>
      <p:pic>
        <p:nvPicPr>
          <p:cNvPr id="5" name="Tartalom helye 4">
            <a:extLst>
              <a:ext uri="{FF2B5EF4-FFF2-40B4-BE49-F238E27FC236}">
                <a16:creationId xmlns:a16="http://schemas.microsoft.com/office/drawing/2014/main" id="{239B1789-1E50-4CF2-8BB7-D7EF23F8E9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504" y="1690689"/>
            <a:ext cx="7331078" cy="4869993"/>
          </a:xfrm>
        </p:spPr>
      </p:pic>
    </p:spTree>
    <p:extLst>
      <p:ext uri="{BB962C8B-B14F-4D97-AF65-F5344CB8AC3E}">
        <p14:creationId xmlns:p14="http://schemas.microsoft.com/office/powerpoint/2010/main" val="502894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F7072F-357A-4B52-98AB-3F5376940529}"/>
              </a:ext>
            </a:extLst>
          </p:cNvPr>
          <p:cNvSpPr>
            <a:spLocks noGrp="1"/>
          </p:cNvSpPr>
          <p:nvPr>
            <p:ph type="title"/>
          </p:nvPr>
        </p:nvSpPr>
        <p:spPr>
          <a:xfrm>
            <a:off x="235942" y="365127"/>
            <a:ext cx="11117858" cy="1325563"/>
          </a:xfrm>
        </p:spPr>
        <p:txBody>
          <a:bodyPr/>
          <a:lstStyle/>
          <a:p>
            <a:r>
              <a:rPr lang="hu-HU" dirty="0" err="1"/>
              <a:t>Textie </a:t>
            </a:r>
            <a:r>
              <a:rPr lang="hu-HU" dirty="0"/>
              <a:t>AI - Hungarian language model</a:t>
            </a:r>
          </a:p>
        </p:txBody>
      </p:sp>
      <p:pic>
        <p:nvPicPr>
          <p:cNvPr id="5" name="Tartalom helye 4">
            <a:extLst>
              <a:ext uri="{FF2B5EF4-FFF2-40B4-BE49-F238E27FC236}">
                <a16:creationId xmlns:a16="http://schemas.microsoft.com/office/drawing/2014/main" id="{16BE8184-861C-48E7-8447-381CDF7924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42" y="1637826"/>
            <a:ext cx="7515676" cy="4996337"/>
          </a:xfrm>
        </p:spPr>
      </p:pic>
    </p:spTree>
    <p:extLst>
      <p:ext uri="{BB962C8B-B14F-4D97-AF65-F5344CB8AC3E}">
        <p14:creationId xmlns:p14="http://schemas.microsoft.com/office/powerpoint/2010/main" val="671442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2975" y="818792"/>
            <a:ext cx="10864680" cy="3659546"/>
          </a:xfrm>
        </p:spPr>
        <p:txBody>
          <a:bodyPr>
            <a:normAutofit/>
          </a:bodyPr>
          <a:lstStyle/>
          <a:p>
            <a:pPr algn="ctr"/>
            <a:r>
              <a:rPr sz="6600" dirty="0"/>
              <a:t>Academic </a:t>
            </a:r>
            <a:r>
              <a:rPr lang="hu-HU" sz="6600" dirty="0"/>
              <a:t>p</a:t>
            </a:r>
            <a:r>
              <a:rPr sz="6600" dirty="0" err="1"/>
              <a:t>rompt</a:t>
            </a:r>
            <a:r>
              <a:rPr sz="6600" dirty="0"/>
              <a:t> </a:t>
            </a:r>
            <a:r>
              <a:rPr lang="hu-HU" sz="6600" dirty="0" err="1"/>
              <a:t>writing</a:t>
            </a:r>
            <a:endParaRPr sz="6600" dirty="0"/>
          </a:p>
        </p:txBody>
      </p:sp>
      <p:sp>
        <p:nvSpPr>
          <p:cNvPr id="3" name="Subtitle 2"/>
          <p:cNvSpPr>
            <a:spLocks noGrp="1"/>
          </p:cNvSpPr>
          <p:nvPr>
            <p:ph type="subTitle" idx="1"/>
          </p:nvPr>
        </p:nvSpPr>
        <p:spPr/>
        <p:txBody>
          <a:bodyPr/>
          <a:lstStyle/>
          <a:p>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Introduction to Academic Prompt Generation</a:t>
            </a:r>
          </a:p>
        </p:txBody>
      </p:sp>
      <p:sp>
        <p:nvSpPr>
          <p:cNvPr id="3" name="Content Placeholder 2"/>
          <p:cNvSpPr>
            <a:spLocks noGrp="1"/>
          </p:cNvSpPr>
          <p:nvPr>
            <p:ph idx="1"/>
          </p:nvPr>
        </p:nvSpPr>
        <p:spPr/>
        <p:txBody>
          <a:bodyPr/>
          <a:lstStyle/>
          <a:p>
            <a:r>
              <a:rPr dirty="0"/>
              <a:t>Academic prompt generation involves creating structured and clear instructions for language models to produce desired outputs.</a:t>
            </a:r>
            <a:endParaRPr lang="hu-HU" dirty="0"/>
          </a:p>
          <a:p>
            <a:endParaRPr lang="hu-HU" dirty="0"/>
          </a:p>
          <a:p>
            <a:endParaRPr lang="hu-HU" dirty="0"/>
          </a:p>
          <a:p>
            <a:pPr marL="0" indent="0" algn="ctr">
              <a:buNone/>
            </a:pPr>
            <a:r>
              <a:rPr lang="en-US" sz="4000" b="1" dirty="0"/>
              <a:t>Which large language model </a:t>
            </a:r>
            <a:endParaRPr lang="hu-HU" sz="4000" b="1" dirty="0"/>
          </a:p>
          <a:p>
            <a:pPr marL="0" indent="0" algn="ctr">
              <a:buNone/>
            </a:pPr>
            <a:r>
              <a:rPr lang="en-US" sz="4000" b="1" dirty="0"/>
              <a:t>should I choose?</a:t>
            </a:r>
            <a:endParaRPr sz="40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985C41E-EBF0-44CA-B1FA-A2075AD01449}"/>
              </a:ext>
            </a:extLst>
          </p:cNvPr>
          <p:cNvSpPr>
            <a:spLocks noGrp="1"/>
          </p:cNvSpPr>
          <p:nvPr>
            <p:ph type="title"/>
          </p:nvPr>
        </p:nvSpPr>
        <p:spPr/>
        <p:txBody>
          <a:bodyPr/>
          <a:lstStyle/>
          <a:p>
            <a:endParaRPr lang="hu-HU"/>
          </a:p>
        </p:txBody>
      </p:sp>
      <p:pic>
        <p:nvPicPr>
          <p:cNvPr id="5" name="Tartalom helye 4">
            <a:extLst>
              <a:ext uri="{FF2B5EF4-FFF2-40B4-BE49-F238E27FC236}">
                <a16:creationId xmlns:a16="http://schemas.microsoft.com/office/drawing/2014/main" id="{1BD8361F-9E48-4541-BF16-FBA18AE23376}"/>
              </a:ext>
            </a:extLst>
          </p:cNvPr>
          <p:cNvPicPr>
            <a:picLocks noGrp="1" noChangeAspect="1"/>
          </p:cNvPicPr>
          <p:nvPr>
            <p:ph idx="1"/>
          </p:nvPr>
        </p:nvPicPr>
        <p:blipFill>
          <a:blip r:embed="rId2"/>
          <a:stretch>
            <a:fillRect/>
          </a:stretch>
        </p:blipFill>
        <p:spPr>
          <a:xfrm>
            <a:off x="2220074" y="1825625"/>
            <a:ext cx="7751852" cy="4351338"/>
          </a:xfrm>
        </p:spPr>
      </p:pic>
    </p:spTree>
    <p:extLst>
      <p:ext uri="{BB962C8B-B14F-4D97-AF65-F5344CB8AC3E}">
        <p14:creationId xmlns:p14="http://schemas.microsoft.com/office/powerpoint/2010/main" val="13175396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332C73C-50AE-4041-92DB-5BA34DB5B901}"/>
              </a:ext>
            </a:extLst>
          </p:cNvPr>
          <p:cNvSpPr>
            <a:spLocks noGrp="1"/>
          </p:cNvSpPr>
          <p:nvPr>
            <p:ph type="title"/>
          </p:nvPr>
        </p:nvSpPr>
        <p:spPr>
          <a:xfrm>
            <a:off x="371475" y="365127"/>
            <a:ext cx="10982325" cy="1325563"/>
          </a:xfrm>
        </p:spPr>
        <p:txBody>
          <a:bodyPr/>
          <a:lstStyle/>
          <a:p>
            <a:pPr algn="ctr"/>
            <a:r>
              <a:rPr lang="hu-HU" dirty="0"/>
              <a:t> W</a:t>
            </a:r>
            <a:r>
              <a:rPr lang="en-US" dirty="0"/>
              <a:t>hat should I use the models for at university? </a:t>
            </a:r>
            <a:endParaRPr lang="hu-HU" dirty="0"/>
          </a:p>
        </p:txBody>
      </p:sp>
      <p:sp>
        <p:nvSpPr>
          <p:cNvPr id="3" name="Tartalom helye 2">
            <a:extLst>
              <a:ext uri="{FF2B5EF4-FFF2-40B4-BE49-F238E27FC236}">
                <a16:creationId xmlns:a16="http://schemas.microsoft.com/office/drawing/2014/main" id="{15DAE676-3BC9-4517-A922-B11B1BFF1D57}"/>
              </a:ext>
            </a:extLst>
          </p:cNvPr>
          <p:cNvSpPr>
            <a:spLocks noGrp="1"/>
          </p:cNvSpPr>
          <p:nvPr>
            <p:ph idx="1"/>
          </p:nvPr>
        </p:nvSpPr>
        <p:spPr>
          <a:xfrm>
            <a:off x="371475" y="1769806"/>
            <a:ext cx="11410950" cy="4906296"/>
          </a:xfrm>
        </p:spPr>
        <p:txBody>
          <a:bodyPr>
            <a:normAutofit/>
          </a:bodyPr>
          <a:lstStyle/>
          <a:p>
            <a:pPr marL="0" indent="0">
              <a:buNone/>
            </a:pPr>
            <a:r>
              <a:rPr lang="en-US" sz="2800" b="1" dirty="0"/>
              <a:t>Virtual tutors: </a:t>
            </a:r>
            <a:r>
              <a:rPr lang="en-US" sz="2800" dirty="0"/>
              <a:t>chatbots can be used as virtual tutors to support self-learning. For example, chatbots can ask students questions, give feedback on their work and provide motivation.</a:t>
            </a:r>
          </a:p>
          <a:p>
            <a:pPr marL="0" indent="0">
              <a:buNone/>
            </a:pPr>
            <a:r>
              <a:rPr lang="en-US" sz="2800" b="1" dirty="0"/>
              <a:t>Online learning support</a:t>
            </a:r>
            <a:r>
              <a:rPr lang="en-US" sz="2800" dirty="0"/>
              <a:t>. For example, chatbots can answer students' questions, help them complete assignments, and provide support in case of learning difficulties.</a:t>
            </a:r>
          </a:p>
          <a:p>
            <a:pPr marL="0" indent="0">
              <a:buNone/>
            </a:pPr>
            <a:r>
              <a:rPr lang="en-US" sz="2800" b="1" dirty="0"/>
              <a:t>Create and </a:t>
            </a:r>
            <a:r>
              <a:rPr lang="en-US" sz="2800" b="1" dirty="0" err="1"/>
              <a:t>personalise</a:t>
            </a:r>
            <a:r>
              <a:rPr lang="en-US" sz="2800" b="1" dirty="0"/>
              <a:t> educational content: </a:t>
            </a:r>
            <a:r>
              <a:rPr lang="en-US" sz="2800" dirty="0"/>
              <a:t>chatbots can be used to create and personalize educational content. For example, chatbots can generate text, translations, and various creative content. This content can then be used to </a:t>
            </a:r>
            <a:r>
              <a:rPr lang="en-US" sz="2800" dirty="0" err="1"/>
              <a:t>personalise</a:t>
            </a:r>
            <a:r>
              <a:rPr lang="en-US" sz="2800" dirty="0"/>
              <a:t> it for students.</a:t>
            </a:r>
          </a:p>
          <a:p>
            <a:pPr marL="0" indent="0">
              <a:buNone/>
            </a:pPr>
            <a:endParaRPr lang="en-US" sz="2800" dirty="0"/>
          </a:p>
        </p:txBody>
      </p:sp>
    </p:spTree>
    <p:extLst>
      <p:ext uri="{BB962C8B-B14F-4D97-AF65-F5344CB8AC3E}">
        <p14:creationId xmlns:p14="http://schemas.microsoft.com/office/powerpoint/2010/main" val="301867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B877BC-C19E-452A-80C7-38165745E4D9}"/>
              </a:ext>
            </a:extLst>
          </p:cNvPr>
          <p:cNvSpPr>
            <a:spLocks noGrp="1"/>
          </p:cNvSpPr>
          <p:nvPr>
            <p:ph type="title"/>
          </p:nvPr>
        </p:nvSpPr>
        <p:spPr/>
        <p:txBody>
          <a:bodyPr/>
          <a:lstStyle/>
          <a:p>
            <a:r>
              <a:rPr lang="hu-HU" dirty="0"/>
              <a:t>I. ChatGPT</a:t>
            </a:r>
          </a:p>
        </p:txBody>
      </p:sp>
      <p:sp>
        <p:nvSpPr>
          <p:cNvPr id="3" name="Tartalom helye 2">
            <a:extLst>
              <a:ext uri="{FF2B5EF4-FFF2-40B4-BE49-F238E27FC236}">
                <a16:creationId xmlns:a16="http://schemas.microsoft.com/office/drawing/2014/main" id="{D19D6C4F-72AA-4503-B04C-79ECDA4C8252}"/>
              </a:ext>
            </a:extLst>
          </p:cNvPr>
          <p:cNvSpPr>
            <a:spLocks noGrp="1"/>
          </p:cNvSpPr>
          <p:nvPr>
            <p:ph idx="1"/>
          </p:nvPr>
        </p:nvSpPr>
        <p:spPr>
          <a:xfrm>
            <a:off x="316630" y="1631948"/>
            <a:ext cx="11725275" cy="4860925"/>
          </a:xfrm>
        </p:spPr>
        <p:txBody>
          <a:bodyPr>
            <a:normAutofit/>
          </a:bodyPr>
          <a:lstStyle/>
          <a:p>
            <a:pPr marL="0" indent="0">
              <a:buNone/>
            </a:pPr>
            <a:r>
              <a:rPr lang="en-US" sz="1600" dirty="0"/>
              <a:t>"Unprepared Talent for the Exam", a language model (LLM) chatbot developed by </a:t>
            </a:r>
            <a:r>
              <a:rPr lang="en-US" sz="1600" dirty="0" err="1"/>
              <a:t>OpenAI</a:t>
            </a:r>
            <a:r>
              <a:rPr lang="en-US" sz="1600" dirty="0"/>
              <a:t>. It is one of the most advanced chatbots in the world, taught by tens of thousands of people and used for a variety of purposes, including education and research.</a:t>
            </a:r>
          </a:p>
          <a:p>
            <a:pPr marL="0" indent="0">
              <a:buNone/>
            </a:pPr>
            <a:endParaRPr lang="en-US" sz="1600" dirty="0"/>
          </a:p>
          <a:p>
            <a:pPr marL="0" indent="0">
              <a:buNone/>
            </a:pPr>
            <a:r>
              <a:rPr lang="en-US" sz="1600" b="1" dirty="0"/>
              <a:t>Benefits:</a:t>
            </a:r>
          </a:p>
          <a:p>
            <a:r>
              <a:rPr lang="en-US" sz="1600" dirty="0"/>
              <a:t>Excellent for generating human-quality text, </a:t>
            </a:r>
          </a:p>
          <a:p>
            <a:r>
              <a:rPr lang="en-US" sz="1600" dirty="0"/>
              <a:t>It can also translate languages, </a:t>
            </a:r>
          </a:p>
          <a:p>
            <a:r>
              <a:rPr lang="en-US" sz="1600" dirty="0"/>
              <a:t>write creative content and answer questions in an informative way.</a:t>
            </a:r>
          </a:p>
          <a:p>
            <a:r>
              <a:rPr lang="en-US" sz="1600" dirty="0"/>
              <a:t>It is constantly updated and improved, so its skills are always growing.</a:t>
            </a:r>
          </a:p>
          <a:p>
            <a:r>
              <a:rPr lang="en-US" sz="1600" dirty="0"/>
              <a:t>available in many languages..</a:t>
            </a:r>
          </a:p>
          <a:p>
            <a:pPr marL="0" indent="0">
              <a:buNone/>
            </a:pPr>
            <a:endParaRPr lang="en-US" sz="1600" dirty="0"/>
          </a:p>
          <a:p>
            <a:pPr marL="0" indent="0">
              <a:buNone/>
            </a:pPr>
            <a:r>
              <a:rPr lang="en-US" sz="1600" b="1" dirty="0"/>
              <a:t>Disadvantages:</a:t>
            </a:r>
          </a:p>
          <a:p>
            <a:r>
              <a:rPr lang="hu-HU" sz="1600" dirty="0"/>
              <a:t>w</a:t>
            </a:r>
            <a:r>
              <a:rPr lang="en-US" sz="1600" dirty="0" err="1"/>
              <a:t>orks</a:t>
            </a:r>
            <a:r>
              <a:rPr lang="en-US" sz="1600" dirty="0"/>
              <a:t> with old, out-of-date data;</a:t>
            </a:r>
          </a:p>
          <a:p>
            <a:r>
              <a:rPr lang="en-US" sz="1600" dirty="0"/>
              <a:t>data security issues</a:t>
            </a:r>
          </a:p>
          <a:p>
            <a:r>
              <a:rPr lang="en-US" sz="1600" dirty="0"/>
              <a:t>hallucination</a:t>
            </a:r>
          </a:p>
          <a:p>
            <a:endParaRPr lang="en-US" sz="1600" dirty="0"/>
          </a:p>
          <a:p>
            <a:pPr marL="0" indent="0">
              <a:buNone/>
            </a:pPr>
            <a:endParaRPr lang="en-US" sz="1600" dirty="0"/>
          </a:p>
          <a:p>
            <a:pPr marL="0" indent="0">
              <a:buNone/>
            </a:pPr>
            <a:endParaRPr lang="hu-HU" sz="1600" dirty="0"/>
          </a:p>
        </p:txBody>
      </p:sp>
      <p:pic>
        <p:nvPicPr>
          <p:cNvPr id="4" name="Kép 3">
            <a:extLst>
              <a:ext uri="{FF2B5EF4-FFF2-40B4-BE49-F238E27FC236}">
                <a16:creationId xmlns:a16="http://schemas.microsoft.com/office/drawing/2014/main" id="{9FB26BA8-0921-446B-BA87-819A755FCAAC}"/>
              </a:ext>
            </a:extLst>
          </p:cNvPr>
          <p:cNvPicPr>
            <a:picLocks noChangeAspect="1"/>
          </p:cNvPicPr>
          <p:nvPr/>
        </p:nvPicPr>
        <p:blipFill>
          <a:blip r:embed="rId2"/>
          <a:stretch>
            <a:fillRect/>
          </a:stretch>
        </p:blipFill>
        <p:spPr>
          <a:xfrm>
            <a:off x="9571242" y="3186420"/>
            <a:ext cx="2333625" cy="2333625"/>
          </a:xfrm>
          <a:prstGeom prst="rect">
            <a:avLst/>
          </a:prstGeom>
        </p:spPr>
      </p:pic>
    </p:spTree>
    <p:extLst>
      <p:ext uri="{BB962C8B-B14F-4D97-AF65-F5344CB8AC3E}">
        <p14:creationId xmlns:p14="http://schemas.microsoft.com/office/powerpoint/2010/main" val="24801470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9F2A04-82C7-4D52-8C0D-BA59DEBC17C8}"/>
              </a:ext>
            </a:extLst>
          </p:cNvPr>
          <p:cNvSpPr>
            <a:spLocks noGrp="1"/>
          </p:cNvSpPr>
          <p:nvPr>
            <p:ph type="title"/>
          </p:nvPr>
        </p:nvSpPr>
        <p:spPr>
          <a:xfrm>
            <a:off x="233083" y="206189"/>
            <a:ext cx="11120717" cy="1484502"/>
          </a:xfrm>
        </p:spPr>
        <p:txBody>
          <a:bodyPr/>
          <a:lstStyle/>
          <a:p>
            <a:r>
              <a:rPr lang="hu-HU" dirty="0" err="1"/>
              <a:t>Scholar</a:t>
            </a:r>
            <a:r>
              <a:rPr lang="hu-HU" dirty="0"/>
              <a:t> </a:t>
            </a:r>
            <a:r>
              <a:rPr lang="hu-HU" dirty="0" err="1"/>
              <a:t>Gpt</a:t>
            </a:r>
            <a:endParaRPr lang="hu-HU" dirty="0"/>
          </a:p>
        </p:txBody>
      </p:sp>
      <p:pic>
        <p:nvPicPr>
          <p:cNvPr id="5" name="Tartalom helye 4">
            <a:extLst>
              <a:ext uri="{FF2B5EF4-FFF2-40B4-BE49-F238E27FC236}">
                <a16:creationId xmlns:a16="http://schemas.microsoft.com/office/drawing/2014/main" id="{35E6FF83-1C92-4E75-AB06-0440CD6E32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083" y="1334532"/>
            <a:ext cx="9588956" cy="5317280"/>
          </a:xfrm>
        </p:spPr>
      </p:pic>
    </p:spTree>
    <p:extLst>
      <p:ext uri="{BB962C8B-B14F-4D97-AF65-F5344CB8AC3E}">
        <p14:creationId xmlns:p14="http://schemas.microsoft.com/office/powerpoint/2010/main" val="4154262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062A622-C07B-4578-84B6-9670045996FC}"/>
              </a:ext>
            </a:extLst>
          </p:cNvPr>
          <p:cNvSpPr>
            <a:spLocks noGrp="1"/>
          </p:cNvSpPr>
          <p:nvPr>
            <p:ph type="title"/>
          </p:nvPr>
        </p:nvSpPr>
        <p:spPr/>
        <p:txBody>
          <a:bodyPr/>
          <a:lstStyle/>
          <a:p>
            <a:r>
              <a:rPr lang="hu-HU" dirty="0"/>
              <a:t>II. Bing Chat </a:t>
            </a:r>
          </a:p>
        </p:txBody>
      </p:sp>
      <p:sp>
        <p:nvSpPr>
          <p:cNvPr id="3" name="Tartalom helye 2">
            <a:extLst>
              <a:ext uri="{FF2B5EF4-FFF2-40B4-BE49-F238E27FC236}">
                <a16:creationId xmlns:a16="http://schemas.microsoft.com/office/drawing/2014/main" id="{4B9A9D6C-0C63-4304-BDF7-DE3713B61914}"/>
              </a:ext>
            </a:extLst>
          </p:cNvPr>
          <p:cNvSpPr>
            <a:spLocks noGrp="1"/>
          </p:cNvSpPr>
          <p:nvPr>
            <p:ph idx="1"/>
          </p:nvPr>
        </p:nvSpPr>
        <p:spPr>
          <a:xfrm>
            <a:off x="219075" y="1343025"/>
            <a:ext cx="11134725" cy="5353050"/>
          </a:xfrm>
        </p:spPr>
        <p:txBody>
          <a:bodyPr>
            <a:normAutofit/>
          </a:bodyPr>
          <a:lstStyle/>
          <a:p>
            <a:pPr marL="0" indent="0">
              <a:buNone/>
            </a:pPr>
            <a:r>
              <a:rPr lang="hu-HU" sz="2800" i="1" dirty="0"/>
              <a:t> </a:t>
            </a:r>
            <a:r>
              <a:rPr lang="en-US" sz="2800" i="1" dirty="0"/>
              <a:t>"</a:t>
            </a:r>
            <a:r>
              <a:rPr lang="en-US" sz="2800" b="1" i="1" dirty="0"/>
              <a:t>Self-Maturing Genius", </a:t>
            </a:r>
            <a:r>
              <a:rPr lang="en-US" sz="2800" i="1" dirty="0"/>
              <a:t>developed by Microsoft. It is similar in many ways to ChatGPT, but works with Microsoft's GPT-4 language model.</a:t>
            </a:r>
            <a:endParaRPr lang="hu-HU" sz="2800" i="1" dirty="0"/>
          </a:p>
          <a:p>
            <a:pPr marL="0" indent="0">
              <a:buNone/>
            </a:pPr>
            <a:r>
              <a:rPr lang="en-US" sz="2800" b="1" i="1" dirty="0"/>
              <a:t>Advantages:</a:t>
            </a:r>
            <a:r>
              <a:rPr lang="hu-HU" sz="2800" b="1" i="1" dirty="0"/>
              <a:t> </a:t>
            </a:r>
            <a:r>
              <a:rPr lang="en-US" sz="2800" i="1" dirty="0"/>
              <a:t>Very good at understanding natural language and following instructions;</a:t>
            </a:r>
            <a:r>
              <a:rPr lang="hu-HU" sz="2800" i="1" dirty="0"/>
              <a:t> </a:t>
            </a:r>
            <a:r>
              <a:rPr lang="en-US" sz="2800" i="1" dirty="0"/>
              <a:t>it also generates photos in its reply</a:t>
            </a:r>
            <a:r>
              <a:rPr lang="hu-HU" sz="2800" i="1" dirty="0"/>
              <a:t>,</a:t>
            </a:r>
            <a:r>
              <a:rPr lang="en-US" sz="2800" i="1" dirty="0"/>
              <a:t> and photos can be uploaded;</a:t>
            </a:r>
            <a:r>
              <a:rPr lang="hu-HU" sz="2800" i="1" dirty="0"/>
              <a:t> </a:t>
            </a:r>
            <a:r>
              <a:rPr lang="en-US" sz="2800" i="1" dirty="0"/>
              <a:t>can access and process information from the real world;</a:t>
            </a:r>
            <a:r>
              <a:rPr lang="hu-HU" sz="2800" i="1" dirty="0"/>
              <a:t> </a:t>
            </a:r>
            <a:r>
              <a:rPr lang="en-US" sz="2800" i="1" dirty="0"/>
              <a:t>Available in a number of languages including Hungarian, English, Chinese and Japanese.</a:t>
            </a:r>
            <a:endParaRPr lang="hu-HU" sz="2800" i="1" dirty="0"/>
          </a:p>
          <a:p>
            <a:pPr marL="0" indent="0">
              <a:buNone/>
            </a:pPr>
            <a:r>
              <a:rPr lang="en-US" sz="2800" b="1" i="1" dirty="0"/>
              <a:t>Disadvantages:</a:t>
            </a:r>
            <a:r>
              <a:rPr lang="hu-HU" sz="2800" b="1" i="1" dirty="0"/>
              <a:t> </a:t>
            </a:r>
            <a:r>
              <a:rPr lang="en-US" sz="2800" i="1" dirty="0"/>
              <a:t>Does not write with perfect Hungarian spelling; It does not use English with poor spelling, but it does not have English spelling,</a:t>
            </a:r>
            <a:r>
              <a:rPr lang="hu-HU" sz="2800" i="1" dirty="0"/>
              <a:t> </a:t>
            </a:r>
            <a:r>
              <a:rPr lang="en-US" sz="2800" i="1" dirty="0"/>
              <a:t>constantly occupies the screen.</a:t>
            </a:r>
            <a:r>
              <a:rPr lang="hu-HU" sz="2800" i="1" dirty="0"/>
              <a:t> </a:t>
            </a:r>
            <a:endParaRPr lang="hu-HU" dirty="0"/>
          </a:p>
          <a:p>
            <a:pPr marL="0" indent="0">
              <a:buNone/>
            </a:pPr>
            <a:endParaRPr lang="hu-HU" dirty="0"/>
          </a:p>
        </p:txBody>
      </p:sp>
      <p:pic>
        <p:nvPicPr>
          <p:cNvPr id="4" name="Kép 3">
            <a:extLst>
              <a:ext uri="{FF2B5EF4-FFF2-40B4-BE49-F238E27FC236}">
                <a16:creationId xmlns:a16="http://schemas.microsoft.com/office/drawing/2014/main" id="{7E5986E8-35C6-4DA7-BFD8-6C2192B804FA}"/>
              </a:ext>
            </a:extLst>
          </p:cNvPr>
          <p:cNvPicPr>
            <a:picLocks noChangeAspect="1"/>
          </p:cNvPicPr>
          <p:nvPr/>
        </p:nvPicPr>
        <p:blipFill>
          <a:blip r:embed="rId2"/>
          <a:stretch>
            <a:fillRect/>
          </a:stretch>
        </p:blipFill>
        <p:spPr>
          <a:xfrm>
            <a:off x="10215715" y="100873"/>
            <a:ext cx="1757209" cy="1317906"/>
          </a:xfrm>
          <a:prstGeom prst="rect">
            <a:avLst/>
          </a:prstGeom>
        </p:spPr>
      </p:pic>
    </p:spTree>
    <p:extLst>
      <p:ext uri="{BB962C8B-B14F-4D97-AF65-F5344CB8AC3E}">
        <p14:creationId xmlns:p14="http://schemas.microsoft.com/office/powerpoint/2010/main" val="3611919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9601273B-E3B8-41ED-99D2-F61BB3DB80D5}"/>
              </a:ext>
            </a:extLst>
          </p:cNvPr>
          <p:cNvPicPr>
            <a:picLocks noChangeAspect="1"/>
          </p:cNvPicPr>
          <p:nvPr/>
        </p:nvPicPr>
        <p:blipFill>
          <a:blip r:embed="rId2" cstate="print"/>
          <a:stretch>
            <a:fillRect/>
          </a:stretch>
        </p:blipFill>
        <p:spPr>
          <a:xfrm>
            <a:off x="9242323" y="194956"/>
            <a:ext cx="2722765" cy="2722765"/>
          </a:xfrm>
          <a:prstGeom prst="rect">
            <a:avLst/>
          </a:prstGeom>
        </p:spPr>
      </p:pic>
      <p:sp>
        <p:nvSpPr>
          <p:cNvPr id="2" name="Cím 1">
            <a:extLst>
              <a:ext uri="{FF2B5EF4-FFF2-40B4-BE49-F238E27FC236}">
                <a16:creationId xmlns:a16="http://schemas.microsoft.com/office/drawing/2014/main" id="{18DC5788-F654-4195-99A5-01DF2D269A19}"/>
              </a:ext>
            </a:extLst>
          </p:cNvPr>
          <p:cNvSpPr>
            <a:spLocks noGrp="1"/>
          </p:cNvSpPr>
          <p:nvPr>
            <p:ph type="title"/>
          </p:nvPr>
        </p:nvSpPr>
        <p:spPr>
          <a:xfrm>
            <a:off x="226911" y="270388"/>
            <a:ext cx="11126889" cy="1066800"/>
          </a:xfrm>
        </p:spPr>
        <p:txBody>
          <a:bodyPr/>
          <a:lstStyle/>
          <a:p>
            <a:r>
              <a:rPr lang="hu-HU" dirty="0" err="1"/>
              <a:t>Mo Gawdat </a:t>
            </a:r>
            <a:r>
              <a:rPr lang="hu-HU" dirty="0"/>
              <a:t>(Google X)</a:t>
            </a:r>
          </a:p>
        </p:txBody>
      </p:sp>
      <p:sp>
        <p:nvSpPr>
          <p:cNvPr id="3" name="Tartalom helye 2">
            <a:extLst>
              <a:ext uri="{FF2B5EF4-FFF2-40B4-BE49-F238E27FC236}">
                <a16:creationId xmlns:a16="http://schemas.microsoft.com/office/drawing/2014/main" id="{1B039870-E290-4B61-AF16-76232228765D}"/>
              </a:ext>
            </a:extLst>
          </p:cNvPr>
          <p:cNvSpPr>
            <a:spLocks noGrp="1"/>
          </p:cNvSpPr>
          <p:nvPr>
            <p:ph idx="1"/>
          </p:nvPr>
        </p:nvSpPr>
        <p:spPr>
          <a:xfrm>
            <a:off x="226911" y="1543664"/>
            <a:ext cx="11561965" cy="5314335"/>
          </a:xfrm>
        </p:spPr>
        <p:txBody>
          <a:bodyPr>
            <a:normAutofit/>
          </a:bodyPr>
          <a:lstStyle/>
          <a:p>
            <a:r>
              <a:rPr lang="en-GB" dirty="0"/>
              <a:t>AI is no longer an IT tool, but a person;</a:t>
            </a:r>
          </a:p>
          <a:p>
            <a:r>
              <a:rPr lang="hu-HU" dirty="0"/>
              <a:t>AI</a:t>
            </a:r>
            <a:r>
              <a:rPr lang="en-GB" dirty="0"/>
              <a:t> knows </a:t>
            </a:r>
            <a:r>
              <a:rPr lang="hu-HU" dirty="0"/>
              <a:t>„</a:t>
            </a:r>
            <a:r>
              <a:rPr lang="en-GB" dirty="0"/>
              <a:t>everything we know, and better</a:t>
            </a:r>
            <a:r>
              <a:rPr lang="hu-HU" dirty="0"/>
              <a:t>”</a:t>
            </a:r>
            <a:r>
              <a:rPr lang="en-GB" dirty="0"/>
              <a:t>;</a:t>
            </a:r>
          </a:p>
          <a:p>
            <a:r>
              <a:rPr lang="hu-HU" dirty="0"/>
              <a:t>AI</a:t>
            </a:r>
            <a:r>
              <a:rPr lang="en-GB" dirty="0"/>
              <a:t> builds his personality from our online hypermasculine posts;</a:t>
            </a:r>
          </a:p>
          <a:p>
            <a:r>
              <a:rPr lang="hu-HU" dirty="0"/>
              <a:t>AI</a:t>
            </a:r>
            <a:r>
              <a:rPr lang="en-GB" dirty="0"/>
              <a:t> is autonomous, intelligent, creative, stays with us, copies you;</a:t>
            </a:r>
          </a:p>
          <a:p>
            <a:r>
              <a:rPr lang="en-GB" dirty="0"/>
              <a:t>We cannot limit </a:t>
            </a:r>
            <a:r>
              <a:rPr lang="hu-HU" dirty="0"/>
              <a:t>AI</a:t>
            </a:r>
            <a:r>
              <a:rPr lang="en-GB" dirty="0"/>
              <a:t>, because it listens like a child not to the command of programmers but to the essence of our deviant online conversations;</a:t>
            </a:r>
          </a:p>
          <a:p>
            <a:r>
              <a:rPr lang="en-GB" dirty="0"/>
              <a:t>In 2029 </a:t>
            </a:r>
            <a:r>
              <a:rPr lang="hu-HU" dirty="0"/>
              <a:t>(</a:t>
            </a:r>
            <a:r>
              <a:rPr lang="hu-HU" dirty="0" err="1"/>
              <a:t>nowadays</a:t>
            </a:r>
            <a:r>
              <a:rPr lang="hu-HU" dirty="0"/>
              <a:t> 2027) </a:t>
            </a:r>
            <a:r>
              <a:rPr lang="en-GB" dirty="0"/>
              <a:t>there will not be a smarter man on Earth;</a:t>
            </a:r>
          </a:p>
          <a:p>
            <a:r>
              <a:rPr lang="hu-HU" dirty="0"/>
              <a:t>AI</a:t>
            </a:r>
            <a:r>
              <a:rPr lang="en-GB" dirty="0"/>
              <a:t> will be a million times smarter than us. That's the difference in intelligence between Einstein and a fly;</a:t>
            </a:r>
          </a:p>
          <a:p>
            <a:r>
              <a:rPr lang="en-GB" dirty="0"/>
              <a:t> </a:t>
            </a:r>
            <a:r>
              <a:rPr lang="hu-HU" dirty="0"/>
              <a:t>AI</a:t>
            </a:r>
            <a:r>
              <a:rPr lang="en-GB" dirty="0"/>
              <a:t> will not attack our physical body, but our consciousness;</a:t>
            </a:r>
          </a:p>
          <a:p>
            <a:r>
              <a:rPr lang="en-GB" dirty="0"/>
              <a:t>"Guitar lady", in which she feeds us one-sided information, thus changing opinions and thus society;</a:t>
            </a:r>
          </a:p>
          <a:p>
            <a:r>
              <a:rPr lang="hu-HU" dirty="0"/>
              <a:t>AI</a:t>
            </a:r>
            <a:r>
              <a:rPr lang="en-GB" dirty="0"/>
              <a:t> controls autonomous vehicles and weapons, but </a:t>
            </a:r>
            <a:r>
              <a:rPr lang="hu-HU" dirty="0"/>
              <a:t>AI </a:t>
            </a:r>
            <a:r>
              <a:rPr lang="en-GB" dirty="0"/>
              <a:t>won't use that against </a:t>
            </a:r>
            <a:r>
              <a:rPr lang="hu-HU" dirty="0" err="1"/>
              <a:t>humans</a:t>
            </a:r>
            <a:r>
              <a:rPr lang="en-GB" dirty="0"/>
              <a:t>.</a:t>
            </a:r>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353695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5AD884-6815-4A89-8D0F-23191B6103C3}"/>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A0F203DA-0A27-4801-8221-DD632F7C123E}"/>
              </a:ext>
            </a:extLst>
          </p:cNvPr>
          <p:cNvPicPr>
            <a:picLocks noGrp="1" noChangeAspect="1"/>
          </p:cNvPicPr>
          <p:nvPr>
            <p:ph idx="1"/>
          </p:nvPr>
        </p:nvPicPr>
        <p:blipFill>
          <a:blip r:embed="rId2"/>
          <a:stretch>
            <a:fillRect/>
          </a:stretch>
        </p:blipFill>
        <p:spPr>
          <a:xfrm>
            <a:off x="280002" y="684571"/>
            <a:ext cx="10515600" cy="5915684"/>
          </a:xfrm>
          <a:prstGeom prst="rect">
            <a:avLst/>
          </a:prstGeom>
        </p:spPr>
      </p:pic>
    </p:spTree>
    <p:extLst>
      <p:ext uri="{BB962C8B-B14F-4D97-AF65-F5344CB8AC3E}">
        <p14:creationId xmlns:p14="http://schemas.microsoft.com/office/powerpoint/2010/main" val="345197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FFBECB-0D86-406C-86A8-A69BC11BB4DA}"/>
              </a:ext>
            </a:extLst>
          </p:cNvPr>
          <p:cNvSpPr>
            <a:spLocks noGrp="1"/>
          </p:cNvSpPr>
          <p:nvPr>
            <p:ph type="title"/>
          </p:nvPr>
        </p:nvSpPr>
        <p:spPr/>
        <p:txBody>
          <a:bodyPr/>
          <a:lstStyle/>
          <a:p>
            <a:r>
              <a:rPr lang="hu-HU" dirty="0"/>
              <a:t>III.  </a:t>
            </a:r>
            <a:r>
              <a:rPr lang="hu-HU" dirty="0" err="1"/>
              <a:t>Gemini</a:t>
            </a:r>
            <a:endParaRPr lang="hu-HU" dirty="0"/>
          </a:p>
        </p:txBody>
      </p:sp>
      <p:sp>
        <p:nvSpPr>
          <p:cNvPr id="3" name="Tartalom helye 2">
            <a:extLst>
              <a:ext uri="{FF2B5EF4-FFF2-40B4-BE49-F238E27FC236}">
                <a16:creationId xmlns:a16="http://schemas.microsoft.com/office/drawing/2014/main" id="{9618A980-A3A7-4304-AE41-C02DB6E5146C}"/>
              </a:ext>
            </a:extLst>
          </p:cNvPr>
          <p:cNvSpPr>
            <a:spLocks noGrp="1"/>
          </p:cNvSpPr>
          <p:nvPr>
            <p:ph idx="1"/>
          </p:nvPr>
        </p:nvSpPr>
        <p:spPr>
          <a:xfrm>
            <a:off x="171449" y="1428750"/>
            <a:ext cx="11801475" cy="5248275"/>
          </a:xfrm>
        </p:spPr>
        <p:txBody>
          <a:bodyPr>
            <a:normAutofit fontScale="85000" lnSpcReduction="20000"/>
          </a:bodyPr>
          <a:lstStyle/>
          <a:p>
            <a:pPr marL="0" indent="0">
              <a:buNone/>
            </a:pPr>
            <a:r>
              <a:rPr lang="hu-HU" sz="3200" b="1" i="1" dirty="0"/>
              <a:t> </a:t>
            </a:r>
            <a:r>
              <a:rPr lang="en-US" sz="3200" b="1" i="1" dirty="0"/>
              <a:t>"Senile Professor", developed by Google AI.</a:t>
            </a:r>
          </a:p>
          <a:p>
            <a:pPr marL="0" indent="0">
              <a:buNone/>
            </a:pPr>
            <a:endParaRPr lang="en-US" sz="3200" b="1" i="1" dirty="0"/>
          </a:p>
          <a:p>
            <a:pPr marL="0" indent="0">
              <a:buNone/>
            </a:pPr>
            <a:r>
              <a:rPr lang="en-US" sz="3200" b="1" i="1" dirty="0"/>
              <a:t>Benefits:</a:t>
            </a:r>
          </a:p>
          <a:p>
            <a:r>
              <a:rPr lang="en-US" sz="3200" i="1" dirty="0"/>
              <a:t>Provides three drafts (answers);</a:t>
            </a:r>
          </a:p>
          <a:p>
            <a:r>
              <a:rPr lang="en-US" sz="3200" i="1" dirty="0"/>
              <a:t>the most advanced chatbot of the three, and can perform a wide range of tasks.</a:t>
            </a:r>
          </a:p>
          <a:p>
            <a:r>
              <a:rPr lang="en-US" sz="3200" i="1" dirty="0"/>
              <a:t>It can access and process photos;</a:t>
            </a:r>
          </a:p>
          <a:p>
            <a:r>
              <a:rPr lang="en-US" sz="3200" i="1" dirty="0"/>
              <a:t>matches conversations with search results.</a:t>
            </a:r>
          </a:p>
          <a:p>
            <a:r>
              <a:rPr lang="en-US" sz="3200" i="1" dirty="0"/>
              <a:t>knows Hungarian, but not good grammar.</a:t>
            </a:r>
          </a:p>
          <a:p>
            <a:pPr marL="0" indent="0">
              <a:buNone/>
            </a:pPr>
            <a:endParaRPr lang="en-US" sz="3200" i="1" dirty="0"/>
          </a:p>
          <a:p>
            <a:pPr marL="0" indent="0">
              <a:buNone/>
            </a:pPr>
            <a:r>
              <a:rPr lang="en-US" sz="3200" b="1" i="1" dirty="0"/>
              <a:t>Disadvantages:</a:t>
            </a:r>
          </a:p>
          <a:p>
            <a:r>
              <a:rPr lang="en-US" sz="3200" i="1" dirty="0"/>
              <a:t>Not as easy to use as ChatGPT or Bing Chat.</a:t>
            </a:r>
          </a:p>
          <a:p>
            <a:r>
              <a:rPr lang="en-US" sz="3200" i="1" dirty="0"/>
              <a:t>Not as good at following instructions.</a:t>
            </a:r>
            <a:endParaRPr lang="hu-HU" dirty="0"/>
          </a:p>
          <a:p>
            <a:pPr marL="0" indent="0">
              <a:buNone/>
            </a:pPr>
            <a:endParaRPr lang="hu-HU" dirty="0"/>
          </a:p>
        </p:txBody>
      </p:sp>
    </p:spTree>
    <p:extLst>
      <p:ext uri="{BB962C8B-B14F-4D97-AF65-F5344CB8AC3E}">
        <p14:creationId xmlns:p14="http://schemas.microsoft.com/office/powerpoint/2010/main" val="1572324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D4273B3-017D-44B6-B970-D233CBE1E586}"/>
              </a:ext>
            </a:extLst>
          </p:cNvPr>
          <p:cNvSpPr>
            <a:spLocks noGrp="1"/>
          </p:cNvSpPr>
          <p:nvPr>
            <p:ph type="title"/>
          </p:nvPr>
        </p:nvSpPr>
        <p:spPr/>
        <p:txBody>
          <a:bodyPr/>
          <a:lstStyle/>
          <a:p>
            <a:endParaRPr lang="hu-HU"/>
          </a:p>
        </p:txBody>
      </p:sp>
      <p:pic>
        <p:nvPicPr>
          <p:cNvPr id="5" name="Tartalom helye 4">
            <a:extLst>
              <a:ext uri="{FF2B5EF4-FFF2-40B4-BE49-F238E27FC236}">
                <a16:creationId xmlns:a16="http://schemas.microsoft.com/office/drawing/2014/main" id="{4D4473D6-32C2-46A6-ADA4-B0D854D167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175" y="600074"/>
            <a:ext cx="11703075" cy="5574584"/>
          </a:xfrm>
        </p:spPr>
      </p:pic>
    </p:spTree>
    <p:extLst>
      <p:ext uri="{BB962C8B-B14F-4D97-AF65-F5344CB8AC3E}">
        <p14:creationId xmlns:p14="http://schemas.microsoft.com/office/powerpoint/2010/main" val="2671599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DED3F39-333E-4A0A-B9A9-BFAB1C2E275C}"/>
              </a:ext>
            </a:extLst>
          </p:cNvPr>
          <p:cNvSpPr>
            <a:spLocks noGrp="1"/>
          </p:cNvSpPr>
          <p:nvPr>
            <p:ph type="title"/>
          </p:nvPr>
        </p:nvSpPr>
        <p:spPr/>
        <p:txBody>
          <a:bodyPr/>
          <a:lstStyle/>
          <a:p>
            <a:r>
              <a:rPr lang="hu-HU" dirty="0" err="1"/>
              <a:t>Gemini</a:t>
            </a:r>
            <a:r>
              <a:rPr lang="hu-HU" dirty="0"/>
              <a:t>  </a:t>
            </a:r>
          </a:p>
        </p:txBody>
      </p:sp>
      <p:pic>
        <p:nvPicPr>
          <p:cNvPr id="6" name="Tartalom helye 5">
            <a:extLst>
              <a:ext uri="{FF2B5EF4-FFF2-40B4-BE49-F238E27FC236}">
                <a16:creationId xmlns:a16="http://schemas.microsoft.com/office/drawing/2014/main" id="{B77D09D1-9C8D-4352-8245-81CF4E1A790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3082" y="1322163"/>
            <a:ext cx="5786718" cy="4850993"/>
          </a:xfrm>
        </p:spPr>
      </p:pic>
      <p:pic>
        <p:nvPicPr>
          <p:cNvPr id="8" name="Tartalom helye 7">
            <a:extLst>
              <a:ext uri="{FF2B5EF4-FFF2-40B4-BE49-F238E27FC236}">
                <a16:creationId xmlns:a16="http://schemas.microsoft.com/office/drawing/2014/main" id="{B9B6FF1F-4A4A-4D53-96B9-74E4D61943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322163"/>
            <a:ext cx="5922540" cy="4762454"/>
          </a:xfrm>
        </p:spPr>
      </p:pic>
    </p:spTree>
    <p:extLst>
      <p:ext uri="{BB962C8B-B14F-4D97-AF65-F5344CB8AC3E}">
        <p14:creationId xmlns:p14="http://schemas.microsoft.com/office/powerpoint/2010/main" val="14341754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DEC5D3-737A-49F5-930C-633EBB387409}"/>
              </a:ext>
            </a:extLst>
          </p:cNvPr>
          <p:cNvSpPr>
            <a:spLocks noGrp="1"/>
          </p:cNvSpPr>
          <p:nvPr>
            <p:ph type="title"/>
          </p:nvPr>
        </p:nvSpPr>
        <p:spPr/>
        <p:txBody>
          <a:bodyPr/>
          <a:lstStyle/>
          <a:p>
            <a:r>
              <a:rPr lang="hu-HU" dirty="0" err="1"/>
              <a:t>Gemini</a:t>
            </a:r>
            <a:r>
              <a:rPr lang="hu-HU" dirty="0"/>
              <a:t> 1.5 Advanced  </a:t>
            </a:r>
          </a:p>
        </p:txBody>
      </p:sp>
      <p:pic>
        <p:nvPicPr>
          <p:cNvPr id="5" name="Tartalom helye 4">
            <a:extLst>
              <a:ext uri="{FF2B5EF4-FFF2-40B4-BE49-F238E27FC236}">
                <a16:creationId xmlns:a16="http://schemas.microsoft.com/office/drawing/2014/main" id="{7F9925B3-E3F9-404A-AFFE-9C4878E9F660}"/>
              </a:ext>
            </a:extLst>
          </p:cNvPr>
          <p:cNvPicPr>
            <a:picLocks noGrp="1" noChangeAspect="1"/>
          </p:cNvPicPr>
          <p:nvPr>
            <p:ph idx="1"/>
          </p:nvPr>
        </p:nvPicPr>
        <p:blipFill>
          <a:blip r:embed="rId2"/>
          <a:stretch>
            <a:fillRect/>
          </a:stretch>
        </p:blipFill>
        <p:spPr>
          <a:xfrm>
            <a:off x="206736" y="1510991"/>
            <a:ext cx="10114550" cy="5145447"/>
          </a:xfrm>
        </p:spPr>
      </p:pic>
    </p:spTree>
    <p:extLst>
      <p:ext uri="{BB962C8B-B14F-4D97-AF65-F5344CB8AC3E}">
        <p14:creationId xmlns:p14="http://schemas.microsoft.com/office/powerpoint/2010/main" val="37091322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Basic Rules for English Prompts</a:t>
            </a:r>
          </a:p>
        </p:txBody>
      </p:sp>
      <p:sp>
        <p:nvSpPr>
          <p:cNvPr id="3" name="Content Placeholder 2"/>
          <p:cNvSpPr>
            <a:spLocks noGrp="1"/>
          </p:cNvSpPr>
          <p:nvPr>
            <p:ph idx="1"/>
          </p:nvPr>
        </p:nvSpPr>
        <p:spPr/>
        <p:txBody>
          <a:bodyPr/>
          <a:lstStyle/>
          <a:p>
            <a:pPr marL="0" indent="0">
              <a:buNone/>
            </a:pPr>
            <a:r>
              <a:rPr dirty="0"/>
              <a:t>1. Declare the Role</a:t>
            </a:r>
          </a:p>
          <a:p>
            <a:pPr marL="0" indent="0">
              <a:buNone/>
            </a:pPr>
            <a:r>
              <a:rPr dirty="0"/>
              <a:t>2. State the Main Task</a:t>
            </a:r>
          </a:p>
          <a:p>
            <a:pPr marL="0" indent="0">
              <a:buNone/>
            </a:pPr>
            <a:r>
              <a:rPr dirty="0"/>
              <a:t>3. Steps to Complete the Task</a:t>
            </a:r>
          </a:p>
          <a:p>
            <a:pPr marL="0" indent="0">
              <a:buNone/>
            </a:pPr>
            <a:r>
              <a:rPr dirty="0"/>
              <a:t>4. Define the Goal</a:t>
            </a:r>
          </a:p>
          <a:p>
            <a:pPr marL="0" indent="0">
              <a:buNone/>
            </a:pPr>
            <a:r>
              <a:rPr dirty="0"/>
              <a:t>5. Constraints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0629EC2-AB35-40AF-9EBA-268E0B09BD27}"/>
              </a:ext>
            </a:extLst>
          </p:cNvPr>
          <p:cNvSpPr>
            <a:spLocks noGrp="1"/>
          </p:cNvSpPr>
          <p:nvPr>
            <p:ph type="title"/>
          </p:nvPr>
        </p:nvSpPr>
        <p:spPr>
          <a:xfrm>
            <a:off x="896938" y="457200"/>
            <a:ext cx="3932237" cy="895350"/>
          </a:xfrm>
        </p:spPr>
        <p:txBody>
          <a:bodyPr>
            <a:normAutofit fontScale="90000"/>
          </a:bodyPr>
          <a:lstStyle/>
          <a:p>
            <a:r>
              <a:rPr lang="hu-HU" sz="3600" dirty="0"/>
              <a:t>IV. </a:t>
            </a:r>
            <a:r>
              <a:rPr lang="hu-HU" sz="3600" dirty="0" err="1"/>
              <a:t>ParancsPULI</a:t>
            </a:r>
            <a:r>
              <a:rPr lang="hu-HU" sz="3600" dirty="0"/>
              <a:t> AI</a:t>
            </a:r>
          </a:p>
        </p:txBody>
      </p:sp>
      <p:pic>
        <p:nvPicPr>
          <p:cNvPr id="5" name="Tartalom helye 4">
            <a:extLst>
              <a:ext uri="{FF2B5EF4-FFF2-40B4-BE49-F238E27FC236}">
                <a16:creationId xmlns:a16="http://schemas.microsoft.com/office/drawing/2014/main" id="{350482DB-F453-49CE-9BEC-DFC8A3365592}"/>
              </a:ext>
            </a:extLst>
          </p:cNvPr>
          <p:cNvPicPr>
            <a:picLocks noGrp="1" noChangeAspect="1"/>
          </p:cNvPicPr>
          <p:nvPr>
            <p:ph idx="1"/>
          </p:nvPr>
        </p:nvPicPr>
        <p:blipFill>
          <a:blip r:embed="rId2"/>
          <a:stretch>
            <a:fillRect/>
          </a:stretch>
        </p:blipFill>
        <p:spPr>
          <a:xfrm>
            <a:off x="5267325" y="184508"/>
            <a:ext cx="6710477" cy="6488983"/>
          </a:xfrm>
          <a:prstGeom prst="rect">
            <a:avLst/>
          </a:prstGeom>
        </p:spPr>
      </p:pic>
      <p:sp>
        <p:nvSpPr>
          <p:cNvPr id="4" name="Szöveg helye 3">
            <a:extLst>
              <a:ext uri="{FF2B5EF4-FFF2-40B4-BE49-F238E27FC236}">
                <a16:creationId xmlns:a16="http://schemas.microsoft.com/office/drawing/2014/main" id="{AAFFCFEB-3C76-46AD-BB5B-7E31473141D2}"/>
              </a:ext>
            </a:extLst>
          </p:cNvPr>
          <p:cNvSpPr>
            <a:spLocks noGrp="1"/>
          </p:cNvSpPr>
          <p:nvPr>
            <p:ph type="body" sz="half" idx="2"/>
          </p:nvPr>
        </p:nvSpPr>
        <p:spPr>
          <a:xfrm>
            <a:off x="704850" y="1352550"/>
            <a:ext cx="4067175" cy="5162550"/>
          </a:xfrm>
        </p:spPr>
        <p:txBody>
          <a:bodyPr>
            <a:normAutofit/>
          </a:bodyPr>
          <a:lstStyle/>
          <a:p>
            <a:endParaRPr lang="hu-HU" sz="1400" dirty="0"/>
          </a:p>
        </p:txBody>
      </p:sp>
    </p:spTree>
    <p:extLst>
      <p:ext uri="{BB962C8B-B14F-4D97-AF65-F5344CB8AC3E}">
        <p14:creationId xmlns:p14="http://schemas.microsoft.com/office/powerpoint/2010/main" val="3667601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FFBECB-0D86-406C-86A8-A69BC11BB4DA}"/>
              </a:ext>
            </a:extLst>
          </p:cNvPr>
          <p:cNvSpPr>
            <a:spLocks noGrp="1"/>
          </p:cNvSpPr>
          <p:nvPr>
            <p:ph type="title"/>
          </p:nvPr>
        </p:nvSpPr>
        <p:spPr>
          <a:xfrm>
            <a:off x="190500" y="365127"/>
            <a:ext cx="11163300" cy="1325563"/>
          </a:xfrm>
        </p:spPr>
        <p:txBody>
          <a:bodyPr>
            <a:normAutofit/>
          </a:bodyPr>
          <a:lstStyle/>
          <a:p>
            <a:r>
              <a:rPr lang="hu-HU" sz="4000" dirty="0"/>
              <a:t>IV. </a:t>
            </a:r>
            <a:r>
              <a:rPr lang="hu-HU" sz="4000" dirty="0" err="1"/>
              <a:t>ParancsPULI</a:t>
            </a:r>
            <a:r>
              <a:rPr lang="hu-HU" sz="4000" dirty="0"/>
              <a:t> AI</a:t>
            </a:r>
          </a:p>
        </p:txBody>
      </p:sp>
      <p:pic>
        <p:nvPicPr>
          <p:cNvPr id="5" name="Tartalom helye 4">
            <a:extLst>
              <a:ext uri="{FF2B5EF4-FFF2-40B4-BE49-F238E27FC236}">
                <a16:creationId xmlns:a16="http://schemas.microsoft.com/office/drawing/2014/main" id="{03CFEAE1-D9A9-4BB4-8B2A-93439E7D4E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1045" y="1390650"/>
            <a:ext cx="7470385" cy="5248275"/>
          </a:xfrm>
        </p:spPr>
      </p:pic>
    </p:spTree>
    <p:extLst>
      <p:ext uri="{BB962C8B-B14F-4D97-AF65-F5344CB8AC3E}">
        <p14:creationId xmlns:p14="http://schemas.microsoft.com/office/powerpoint/2010/main" val="41650950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A23B1A-0F67-44E2-893F-52BC104D41AE}"/>
              </a:ext>
            </a:extLst>
          </p:cNvPr>
          <p:cNvSpPr>
            <a:spLocks noGrp="1"/>
          </p:cNvSpPr>
          <p:nvPr>
            <p:ph type="title"/>
          </p:nvPr>
        </p:nvSpPr>
        <p:spPr/>
        <p:txBody>
          <a:bodyPr/>
          <a:lstStyle/>
          <a:p>
            <a:endParaRPr lang="hu-HU" dirty="0"/>
          </a:p>
        </p:txBody>
      </p:sp>
      <p:sp>
        <p:nvSpPr>
          <p:cNvPr id="3" name="Szöveg helye 2">
            <a:extLst>
              <a:ext uri="{FF2B5EF4-FFF2-40B4-BE49-F238E27FC236}">
                <a16:creationId xmlns:a16="http://schemas.microsoft.com/office/drawing/2014/main" id="{4BBA3BC3-14C2-4A06-B249-4E6BA7315507}"/>
              </a:ext>
            </a:extLst>
          </p:cNvPr>
          <p:cNvSpPr>
            <a:spLocks noGrp="1"/>
          </p:cNvSpPr>
          <p:nvPr>
            <p:ph type="body" idx="1"/>
          </p:nvPr>
        </p:nvSpPr>
        <p:spPr/>
        <p:txBody>
          <a:bodyPr/>
          <a:lstStyle/>
          <a:p>
            <a:endParaRPr lang="hu-HU"/>
          </a:p>
        </p:txBody>
      </p:sp>
      <p:pic>
        <p:nvPicPr>
          <p:cNvPr id="8" name="Tartalom helye 7">
            <a:extLst>
              <a:ext uri="{FF2B5EF4-FFF2-40B4-BE49-F238E27FC236}">
                <a16:creationId xmlns:a16="http://schemas.microsoft.com/office/drawing/2014/main" id="{B3E16FED-1178-4D50-BF7C-16560D227A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4282" y="1681163"/>
            <a:ext cx="9992318" cy="4828420"/>
          </a:xfrm>
        </p:spPr>
      </p:pic>
      <p:sp>
        <p:nvSpPr>
          <p:cNvPr id="5" name="Szöveg helye 4">
            <a:extLst>
              <a:ext uri="{FF2B5EF4-FFF2-40B4-BE49-F238E27FC236}">
                <a16:creationId xmlns:a16="http://schemas.microsoft.com/office/drawing/2014/main" id="{7542F21B-F690-4CA8-9319-99F0633278BE}"/>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23308EE5-CBFA-407E-8E9B-D8D7252F4667}"/>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35760999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1713CD-4E08-486A-A645-C397D47FA2DD}"/>
              </a:ext>
            </a:extLst>
          </p:cNvPr>
          <p:cNvSpPr>
            <a:spLocks noGrp="1"/>
          </p:cNvSpPr>
          <p:nvPr>
            <p:ph type="title"/>
          </p:nvPr>
        </p:nvSpPr>
        <p:spPr/>
        <p:txBody>
          <a:bodyPr/>
          <a:lstStyle/>
          <a:p>
            <a:r>
              <a:rPr lang="hu-HU" dirty="0"/>
              <a:t>Text </a:t>
            </a:r>
            <a:r>
              <a:rPr lang="hu-HU" dirty="0" err="1"/>
              <a:t>generation</a:t>
            </a:r>
            <a:endParaRPr lang="hu-HU" dirty="0"/>
          </a:p>
        </p:txBody>
      </p:sp>
      <p:pic>
        <p:nvPicPr>
          <p:cNvPr id="5" name="Tartalom helye 4">
            <a:extLst>
              <a:ext uri="{FF2B5EF4-FFF2-40B4-BE49-F238E27FC236}">
                <a16:creationId xmlns:a16="http://schemas.microsoft.com/office/drawing/2014/main" id="{9AE8A2BC-76B9-449A-84B8-5E6FAE38C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9"/>
            <a:ext cx="8972550" cy="4942793"/>
          </a:xfrm>
        </p:spPr>
      </p:pic>
    </p:spTree>
    <p:extLst>
      <p:ext uri="{BB962C8B-B14F-4D97-AF65-F5344CB8AC3E}">
        <p14:creationId xmlns:p14="http://schemas.microsoft.com/office/powerpoint/2010/main" val="201624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E1641A-E0A0-4AD7-81A9-8FFA1D0D9B0D}"/>
              </a:ext>
            </a:extLst>
          </p:cNvPr>
          <p:cNvSpPr>
            <a:spLocks noGrp="1"/>
          </p:cNvSpPr>
          <p:nvPr>
            <p:ph type="title"/>
          </p:nvPr>
        </p:nvSpPr>
        <p:spPr>
          <a:xfrm>
            <a:off x="679621" y="1709740"/>
            <a:ext cx="10828639" cy="2409976"/>
          </a:xfrm>
        </p:spPr>
        <p:txBody>
          <a:bodyPr>
            <a:normAutofit/>
          </a:bodyPr>
          <a:lstStyle/>
          <a:p>
            <a:pPr algn="ctr"/>
            <a:r>
              <a:rPr lang="hu-HU" sz="5400" dirty="0"/>
              <a:t>Artificial </a:t>
            </a:r>
            <a:r>
              <a:rPr lang="hu-HU" sz="5400" dirty="0" err="1"/>
              <a:t>intelligence</a:t>
            </a:r>
            <a:r>
              <a:rPr lang="hu-HU" sz="5400" dirty="0"/>
              <a:t> </a:t>
            </a:r>
            <a:br>
              <a:rPr lang="hu-HU" sz="5400" dirty="0"/>
            </a:br>
            <a:r>
              <a:rPr lang="hu-HU" sz="5400" dirty="0" err="1"/>
              <a:t>ethics</a:t>
            </a:r>
            <a:r>
              <a:rPr lang="hu-HU" sz="5400" dirty="0"/>
              <a:t> of </a:t>
            </a:r>
            <a:r>
              <a:rPr lang="hu-HU" sz="5400" dirty="0" err="1"/>
              <a:t>science</a:t>
            </a:r>
            <a:endParaRPr lang="hu-HU" sz="5400" dirty="0"/>
          </a:p>
        </p:txBody>
      </p:sp>
      <p:sp>
        <p:nvSpPr>
          <p:cNvPr id="3" name="Szöveg helye 2">
            <a:extLst>
              <a:ext uri="{FF2B5EF4-FFF2-40B4-BE49-F238E27FC236}">
                <a16:creationId xmlns:a16="http://schemas.microsoft.com/office/drawing/2014/main" id="{7371DB63-B33F-4ADA-A625-D95EEA6A11D2}"/>
              </a:ext>
            </a:extLst>
          </p:cNvPr>
          <p:cNvSpPr>
            <a:spLocks noGrp="1"/>
          </p:cNvSpPr>
          <p:nvPr>
            <p:ph type="body" idx="1"/>
          </p:nvPr>
        </p:nvSpPr>
        <p:spPr/>
        <p:txBody>
          <a:bodyPr/>
          <a:lstStyle/>
          <a:p>
            <a:endParaRPr lang="hu-HU"/>
          </a:p>
        </p:txBody>
      </p:sp>
    </p:spTree>
    <p:extLst>
      <p:ext uri="{BB962C8B-B14F-4D97-AF65-F5344CB8AC3E}">
        <p14:creationId xmlns:p14="http://schemas.microsoft.com/office/powerpoint/2010/main" val="3410171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656041-29AE-444A-96CD-28EDED821546}"/>
              </a:ext>
            </a:extLst>
          </p:cNvPr>
          <p:cNvSpPr>
            <a:spLocks noGrp="1"/>
          </p:cNvSpPr>
          <p:nvPr>
            <p:ph type="title"/>
          </p:nvPr>
        </p:nvSpPr>
        <p:spPr/>
        <p:txBody>
          <a:bodyPr/>
          <a:lstStyle/>
          <a:p>
            <a:r>
              <a:rPr lang="hu-HU" dirty="0"/>
              <a:t>V. MISTRAL LE CHAT</a:t>
            </a:r>
          </a:p>
        </p:txBody>
      </p:sp>
      <p:pic>
        <p:nvPicPr>
          <p:cNvPr id="5" name="Tartalom helye 4">
            <a:extLst>
              <a:ext uri="{FF2B5EF4-FFF2-40B4-BE49-F238E27FC236}">
                <a16:creationId xmlns:a16="http://schemas.microsoft.com/office/drawing/2014/main" id="{A735A97E-6E95-4563-A757-BEE627E0C4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05" y="1587424"/>
            <a:ext cx="11690555" cy="4823682"/>
          </a:xfrm>
        </p:spPr>
      </p:pic>
    </p:spTree>
    <p:extLst>
      <p:ext uri="{BB962C8B-B14F-4D97-AF65-F5344CB8AC3E}">
        <p14:creationId xmlns:p14="http://schemas.microsoft.com/office/powerpoint/2010/main" val="1255120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FF8479-CB8E-442F-AEE0-C8A5552B4807}"/>
              </a:ext>
            </a:extLst>
          </p:cNvPr>
          <p:cNvSpPr>
            <a:spLocks noGrp="1"/>
          </p:cNvSpPr>
          <p:nvPr>
            <p:ph type="title"/>
          </p:nvPr>
        </p:nvSpPr>
        <p:spPr>
          <a:xfrm>
            <a:off x="238433" y="365127"/>
            <a:ext cx="11115367" cy="1325563"/>
          </a:xfrm>
        </p:spPr>
        <p:txBody>
          <a:bodyPr/>
          <a:lstStyle/>
          <a:p>
            <a:r>
              <a:rPr lang="hu-HU" dirty="0"/>
              <a:t>VI. </a:t>
            </a:r>
            <a:r>
              <a:rPr lang="hu-HU" dirty="0" err="1"/>
              <a:t>GroqChat</a:t>
            </a:r>
            <a:r>
              <a:rPr lang="hu-HU" dirty="0"/>
              <a:t> – </a:t>
            </a:r>
            <a:r>
              <a:rPr lang="hu-HU" dirty="0" err="1"/>
              <a:t>cannon</a:t>
            </a:r>
            <a:r>
              <a:rPr lang="hu-HU" dirty="0"/>
              <a:t> ball</a:t>
            </a:r>
          </a:p>
        </p:txBody>
      </p:sp>
      <p:pic>
        <p:nvPicPr>
          <p:cNvPr id="5" name="Tartalom helye 4">
            <a:extLst>
              <a:ext uri="{FF2B5EF4-FFF2-40B4-BE49-F238E27FC236}">
                <a16:creationId xmlns:a16="http://schemas.microsoft.com/office/drawing/2014/main" id="{C4AFABD3-8580-48B1-82D8-388479B942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433" y="1690690"/>
            <a:ext cx="10990006" cy="4974123"/>
          </a:xfrm>
        </p:spPr>
      </p:pic>
    </p:spTree>
    <p:extLst>
      <p:ext uri="{BB962C8B-B14F-4D97-AF65-F5344CB8AC3E}">
        <p14:creationId xmlns:p14="http://schemas.microsoft.com/office/powerpoint/2010/main" val="1820632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345320D-E58E-4A70-B617-443AAF2F66A9}"/>
              </a:ext>
            </a:extLst>
          </p:cNvPr>
          <p:cNvSpPr>
            <a:spLocks noGrp="1"/>
          </p:cNvSpPr>
          <p:nvPr>
            <p:ph type="title"/>
          </p:nvPr>
        </p:nvSpPr>
        <p:spPr/>
        <p:txBody>
          <a:bodyPr/>
          <a:lstStyle/>
          <a:p>
            <a:r>
              <a:rPr lang="hu-HU" dirty="0" err="1"/>
              <a:t>Groq</a:t>
            </a:r>
            <a:r>
              <a:rPr lang="hu-HU" dirty="0"/>
              <a:t> chat</a:t>
            </a:r>
          </a:p>
        </p:txBody>
      </p:sp>
      <p:pic>
        <p:nvPicPr>
          <p:cNvPr id="5" name="Tartalom helye 4">
            <a:extLst>
              <a:ext uri="{FF2B5EF4-FFF2-40B4-BE49-F238E27FC236}">
                <a16:creationId xmlns:a16="http://schemas.microsoft.com/office/drawing/2014/main" id="{78E84FD7-AA03-4656-8015-B24311DD7D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252" y="1690690"/>
            <a:ext cx="10606548" cy="4801317"/>
          </a:xfrm>
        </p:spPr>
      </p:pic>
    </p:spTree>
    <p:extLst>
      <p:ext uri="{BB962C8B-B14F-4D97-AF65-F5344CB8AC3E}">
        <p14:creationId xmlns:p14="http://schemas.microsoft.com/office/powerpoint/2010/main" val="3681886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2ED121-7DAE-42A2-A244-CFDE7BC6C34E}"/>
              </a:ext>
            </a:extLst>
          </p:cNvPr>
          <p:cNvSpPr>
            <a:spLocks noGrp="1"/>
          </p:cNvSpPr>
          <p:nvPr>
            <p:ph type="title"/>
          </p:nvPr>
        </p:nvSpPr>
        <p:spPr/>
        <p:txBody>
          <a:bodyPr/>
          <a:lstStyle/>
          <a:p>
            <a:r>
              <a:rPr lang="hu-HU" dirty="0"/>
              <a:t>VII. </a:t>
            </a:r>
            <a:r>
              <a:rPr lang="hu-HU" dirty="0" err="1"/>
              <a:t>Perplexity</a:t>
            </a:r>
            <a:r>
              <a:rPr lang="hu-HU" dirty="0"/>
              <a:t> AI – The Professor </a:t>
            </a:r>
          </a:p>
        </p:txBody>
      </p:sp>
      <p:pic>
        <p:nvPicPr>
          <p:cNvPr id="5" name="Tartalom helye 4">
            <a:extLst>
              <a:ext uri="{FF2B5EF4-FFF2-40B4-BE49-F238E27FC236}">
                <a16:creationId xmlns:a16="http://schemas.microsoft.com/office/drawing/2014/main" id="{E0D3A4DA-DAC9-487F-94F3-1961A953F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884" y="1690690"/>
            <a:ext cx="11592232" cy="4987718"/>
          </a:xfrm>
        </p:spPr>
      </p:pic>
    </p:spTree>
    <p:extLst>
      <p:ext uri="{BB962C8B-B14F-4D97-AF65-F5344CB8AC3E}">
        <p14:creationId xmlns:p14="http://schemas.microsoft.com/office/powerpoint/2010/main" val="6943939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809F1D-ABD8-4414-9BE4-E0897510754A}"/>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66554037-1DAD-4082-992B-94A3B968299C}"/>
              </a:ext>
            </a:extLst>
          </p:cNvPr>
          <p:cNvPicPr>
            <a:picLocks noGrp="1" noChangeAspect="1"/>
          </p:cNvPicPr>
          <p:nvPr>
            <p:ph idx="1"/>
          </p:nvPr>
        </p:nvPicPr>
        <p:blipFill>
          <a:blip r:embed="rId2"/>
          <a:stretch>
            <a:fillRect/>
          </a:stretch>
        </p:blipFill>
        <p:spPr>
          <a:xfrm>
            <a:off x="294968" y="1376326"/>
            <a:ext cx="11680721" cy="5250615"/>
          </a:xfrm>
          <a:prstGeom prst="rect">
            <a:avLst/>
          </a:prstGeom>
        </p:spPr>
      </p:pic>
    </p:spTree>
    <p:extLst>
      <p:ext uri="{BB962C8B-B14F-4D97-AF65-F5344CB8AC3E}">
        <p14:creationId xmlns:p14="http://schemas.microsoft.com/office/powerpoint/2010/main" val="1894702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4C104B-C49B-4F03-997E-581C5B176138}"/>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6D8DE779-4447-48D4-BCA7-EC186094F955}"/>
              </a:ext>
            </a:extLst>
          </p:cNvPr>
          <p:cNvPicPr>
            <a:picLocks noGrp="1" noChangeAspect="1"/>
          </p:cNvPicPr>
          <p:nvPr>
            <p:ph idx="1"/>
          </p:nvPr>
        </p:nvPicPr>
        <p:blipFill>
          <a:blip r:embed="rId2"/>
          <a:stretch>
            <a:fillRect/>
          </a:stretch>
        </p:blipFill>
        <p:spPr>
          <a:xfrm>
            <a:off x="3995127" y="-1480370"/>
            <a:ext cx="4853905" cy="9366455"/>
          </a:xfrm>
          <a:prstGeom prst="rect">
            <a:avLst/>
          </a:prstGeom>
        </p:spPr>
      </p:pic>
    </p:spTree>
    <p:extLst>
      <p:ext uri="{BB962C8B-B14F-4D97-AF65-F5344CB8AC3E}">
        <p14:creationId xmlns:p14="http://schemas.microsoft.com/office/powerpoint/2010/main" val="1551616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E038C7-AF3D-4617-886B-87C2D0A42C96}"/>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EF56B914-4567-4001-B0FB-A649A48A7748}"/>
              </a:ext>
            </a:extLst>
          </p:cNvPr>
          <p:cNvSpPr>
            <a:spLocks noGrp="1"/>
          </p:cNvSpPr>
          <p:nvPr>
            <p:ph idx="1"/>
          </p:nvPr>
        </p:nvSpPr>
        <p:spPr/>
        <p:txBody>
          <a:bodyPr/>
          <a:lstStyle/>
          <a:p>
            <a:endParaRPr lang="hu-HU"/>
          </a:p>
        </p:txBody>
      </p:sp>
      <p:pic>
        <p:nvPicPr>
          <p:cNvPr id="4" name="Kép 3">
            <a:extLst>
              <a:ext uri="{FF2B5EF4-FFF2-40B4-BE49-F238E27FC236}">
                <a16:creationId xmlns:a16="http://schemas.microsoft.com/office/drawing/2014/main" id="{2BF6B2D6-8150-4F04-93C1-0224A26BC48E}"/>
              </a:ext>
            </a:extLst>
          </p:cNvPr>
          <p:cNvPicPr>
            <a:picLocks noChangeAspect="1"/>
          </p:cNvPicPr>
          <p:nvPr/>
        </p:nvPicPr>
        <p:blipFill>
          <a:blip r:embed="rId2"/>
          <a:stretch>
            <a:fillRect/>
          </a:stretch>
        </p:blipFill>
        <p:spPr>
          <a:xfrm>
            <a:off x="0" y="670560"/>
            <a:ext cx="12192000" cy="5516880"/>
          </a:xfrm>
          <a:prstGeom prst="rect">
            <a:avLst/>
          </a:prstGeom>
        </p:spPr>
      </p:pic>
    </p:spTree>
    <p:extLst>
      <p:ext uri="{BB962C8B-B14F-4D97-AF65-F5344CB8AC3E}">
        <p14:creationId xmlns:p14="http://schemas.microsoft.com/office/powerpoint/2010/main" val="387463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434B101-B19E-4B98-B7F0-95D8C84405DC}"/>
              </a:ext>
            </a:extLst>
          </p:cNvPr>
          <p:cNvSpPr>
            <a:spLocks noGrp="1"/>
          </p:cNvSpPr>
          <p:nvPr>
            <p:ph type="title"/>
          </p:nvPr>
        </p:nvSpPr>
        <p:spPr/>
        <p:txBody>
          <a:bodyPr/>
          <a:lstStyle/>
          <a:p>
            <a:r>
              <a:rPr lang="hu-HU" dirty="0"/>
              <a:t>VIII. You.com</a:t>
            </a:r>
          </a:p>
        </p:txBody>
      </p:sp>
      <p:pic>
        <p:nvPicPr>
          <p:cNvPr id="5" name="Tartalom helye 4">
            <a:extLst>
              <a:ext uri="{FF2B5EF4-FFF2-40B4-BE49-F238E27FC236}">
                <a16:creationId xmlns:a16="http://schemas.microsoft.com/office/drawing/2014/main" id="{A687DB4E-E820-44DD-9AD7-FDC4C08881A6}"/>
              </a:ext>
            </a:extLst>
          </p:cNvPr>
          <p:cNvPicPr>
            <a:picLocks noGrp="1" noChangeAspect="1"/>
          </p:cNvPicPr>
          <p:nvPr>
            <p:ph idx="1"/>
          </p:nvPr>
        </p:nvPicPr>
        <p:blipFill>
          <a:blip r:embed="rId2"/>
          <a:stretch>
            <a:fillRect/>
          </a:stretch>
        </p:blipFill>
        <p:spPr>
          <a:xfrm>
            <a:off x="1493054" y="1825625"/>
            <a:ext cx="9205891" cy="4351338"/>
          </a:xfrm>
        </p:spPr>
      </p:pic>
    </p:spTree>
    <p:extLst>
      <p:ext uri="{BB962C8B-B14F-4D97-AF65-F5344CB8AC3E}">
        <p14:creationId xmlns:p14="http://schemas.microsoft.com/office/powerpoint/2010/main" val="2714253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E9BD797-E722-4F7D-8B10-A108F8BC3E86}"/>
              </a:ext>
            </a:extLst>
          </p:cNvPr>
          <p:cNvSpPr>
            <a:spLocks noGrp="1"/>
          </p:cNvSpPr>
          <p:nvPr>
            <p:ph type="title"/>
          </p:nvPr>
        </p:nvSpPr>
        <p:spPr/>
        <p:txBody>
          <a:bodyPr/>
          <a:lstStyle/>
          <a:p>
            <a:endParaRPr lang="hu-HU" dirty="0"/>
          </a:p>
        </p:txBody>
      </p:sp>
      <p:pic>
        <p:nvPicPr>
          <p:cNvPr id="5" name="Tartalom helye 4">
            <a:extLst>
              <a:ext uri="{FF2B5EF4-FFF2-40B4-BE49-F238E27FC236}">
                <a16:creationId xmlns:a16="http://schemas.microsoft.com/office/drawing/2014/main" id="{DD97808F-01F0-4509-84E4-6BF0092FA791}"/>
              </a:ext>
            </a:extLst>
          </p:cNvPr>
          <p:cNvPicPr>
            <a:picLocks noGrp="1" noChangeAspect="1"/>
          </p:cNvPicPr>
          <p:nvPr>
            <p:ph idx="1"/>
          </p:nvPr>
        </p:nvPicPr>
        <p:blipFill>
          <a:blip r:embed="rId2"/>
          <a:stretch>
            <a:fillRect/>
          </a:stretch>
        </p:blipFill>
        <p:spPr>
          <a:xfrm>
            <a:off x="179459" y="1171575"/>
            <a:ext cx="11760563" cy="5686425"/>
          </a:xfrm>
        </p:spPr>
      </p:pic>
    </p:spTree>
    <p:extLst>
      <p:ext uri="{BB962C8B-B14F-4D97-AF65-F5344CB8AC3E}">
        <p14:creationId xmlns:p14="http://schemas.microsoft.com/office/powerpoint/2010/main" val="15260034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A7F080-9A5B-494F-9371-7386B6976AD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4360AC27-D569-4E0B-AEB5-EFA417F9AA8D}"/>
              </a:ext>
            </a:extLst>
          </p:cNvPr>
          <p:cNvSpPr>
            <a:spLocks noGrp="1"/>
          </p:cNvSpPr>
          <p:nvPr>
            <p:ph idx="1"/>
          </p:nvPr>
        </p:nvSpPr>
        <p:spPr/>
        <p:txBody>
          <a:bodyPr/>
          <a:lstStyle/>
          <a:p>
            <a:endParaRPr lang="hu-HU"/>
          </a:p>
        </p:txBody>
      </p:sp>
      <p:pic>
        <p:nvPicPr>
          <p:cNvPr id="5" name="Kép 4">
            <a:extLst>
              <a:ext uri="{FF2B5EF4-FFF2-40B4-BE49-F238E27FC236}">
                <a16:creationId xmlns:a16="http://schemas.microsoft.com/office/drawing/2014/main" id="{A0F0A60B-2E28-433A-807B-429A24905B91}"/>
              </a:ext>
            </a:extLst>
          </p:cNvPr>
          <p:cNvPicPr>
            <a:picLocks noChangeAspect="1"/>
          </p:cNvPicPr>
          <p:nvPr/>
        </p:nvPicPr>
        <p:blipFill>
          <a:blip r:embed="rId2"/>
          <a:stretch>
            <a:fillRect/>
          </a:stretch>
        </p:blipFill>
        <p:spPr>
          <a:xfrm>
            <a:off x="271462" y="305395"/>
            <a:ext cx="11649075" cy="6552605"/>
          </a:xfrm>
          <a:prstGeom prst="rect">
            <a:avLst/>
          </a:prstGeom>
        </p:spPr>
      </p:pic>
    </p:spTree>
    <p:extLst>
      <p:ext uri="{BB962C8B-B14F-4D97-AF65-F5344CB8AC3E}">
        <p14:creationId xmlns:p14="http://schemas.microsoft.com/office/powerpoint/2010/main" val="1904221845"/>
      </p:ext>
    </p:extLst>
  </p:cSld>
  <p:clrMapOvr>
    <a:masterClrMapping/>
  </p:clrMapOvr>
</p:sld>
</file>

<file path=ppt/theme/theme1.xml><?xml version="1.0" encoding="utf-8"?>
<a:theme xmlns:a="http://schemas.openxmlformats.org/drawingml/2006/main" name="Office-téma">
  <a:themeElements>
    <a:clrScheme name="1. egyéni séma">
      <a:dk1>
        <a:sysClr val="windowText" lastClr="000000"/>
      </a:dk1>
      <a:lt1>
        <a:sysClr val="window" lastClr="FFFFFF"/>
      </a:lt1>
      <a:dk2>
        <a:srgbClr val="C19A5E"/>
      </a:dk2>
      <a:lt2>
        <a:srgbClr val="F2F2F2"/>
      </a:lt2>
      <a:accent1>
        <a:srgbClr val="0C0C0C"/>
      </a:accent1>
      <a:accent2>
        <a:srgbClr val="F1C98B"/>
      </a:accent2>
      <a:accent3>
        <a:srgbClr val="9E8042"/>
      </a:accent3>
      <a:accent4>
        <a:srgbClr val="EEB563"/>
      </a:accent4>
      <a:accent5>
        <a:srgbClr val="D9332A"/>
      </a:accent5>
      <a:accent6>
        <a:srgbClr val="64AD80"/>
      </a:accent6>
      <a:hlink>
        <a:srgbClr val="0563C1"/>
      </a:hlink>
      <a:folHlink>
        <a:srgbClr val="954F72"/>
      </a:folHlink>
    </a:clrScheme>
    <a:fontScheme name="1. egyéni sém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éma">
  <a:themeElements>
    <a:clrScheme name="1. egyéni séma">
      <a:dk1>
        <a:sysClr val="windowText" lastClr="000000"/>
      </a:dk1>
      <a:lt1>
        <a:sysClr val="window" lastClr="FFFFFF"/>
      </a:lt1>
      <a:dk2>
        <a:srgbClr val="C19A5E"/>
      </a:dk2>
      <a:lt2>
        <a:srgbClr val="F2F2F2"/>
      </a:lt2>
      <a:accent1>
        <a:srgbClr val="0C0C0C"/>
      </a:accent1>
      <a:accent2>
        <a:srgbClr val="F1C98B"/>
      </a:accent2>
      <a:accent3>
        <a:srgbClr val="9E8042"/>
      </a:accent3>
      <a:accent4>
        <a:srgbClr val="EEB563"/>
      </a:accent4>
      <a:accent5>
        <a:srgbClr val="D9332A"/>
      </a:accent5>
      <a:accent6>
        <a:srgbClr val="64AD80"/>
      </a:accent6>
      <a:hlink>
        <a:srgbClr val="0563C1"/>
      </a:hlink>
      <a:folHlink>
        <a:srgbClr val="954F72"/>
      </a:folHlink>
    </a:clrScheme>
    <a:fontScheme name="1. egyéni sém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éma">
  <a:themeElements>
    <a:clrScheme name="1. egyéni séma">
      <a:dk1>
        <a:sysClr val="windowText" lastClr="000000"/>
      </a:dk1>
      <a:lt1>
        <a:sysClr val="window" lastClr="FFFFFF"/>
      </a:lt1>
      <a:dk2>
        <a:srgbClr val="C19A5E"/>
      </a:dk2>
      <a:lt2>
        <a:srgbClr val="F2F2F2"/>
      </a:lt2>
      <a:accent1>
        <a:srgbClr val="0C0C0C"/>
      </a:accent1>
      <a:accent2>
        <a:srgbClr val="F1C98B"/>
      </a:accent2>
      <a:accent3>
        <a:srgbClr val="9E8042"/>
      </a:accent3>
      <a:accent4>
        <a:srgbClr val="EEB563"/>
      </a:accent4>
      <a:accent5>
        <a:srgbClr val="D9332A"/>
      </a:accent5>
      <a:accent6>
        <a:srgbClr val="64AD80"/>
      </a:accent6>
      <a:hlink>
        <a:srgbClr val="0563C1"/>
      </a:hlink>
      <a:folHlink>
        <a:srgbClr val="954F72"/>
      </a:folHlink>
    </a:clrScheme>
    <a:fontScheme name="1. egyéni sém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éma">
  <a:themeElements>
    <a:clrScheme name="1. egyéni séma">
      <a:dk1>
        <a:sysClr val="windowText" lastClr="000000"/>
      </a:dk1>
      <a:lt1>
        <a:sysClr val="window" lastClr="FFFFFF"/>
      </a:lt1>
      <a:dk2>
        <a:srgbClr val="C19A5E"/>
      </a:dk2>
      <a:lt2>
        <a:srgbClr val="F2F2F2"/>
      </a:lt2>
      <a:accent1>
        <a:srgbClr val="0C0C0C"/>
      </a:accent1>
      <a:accent2>
        <a:srgbClr val="F1C98B"/>
      </a:accent2>
      <a:accent3>
        <a:srgbClr val="9E8042"/>
      </a:accent3>
      <a:accent4>
        <a:srgbClr val="EEB563"/>
      </a:accent4>
      <a:accent5>
        <a:srgbClr val="D9332A"/>
      </a:accent5>
      <a:accent6>
        <a:srgbClr val="64AD80"/>
      </a:accent6>
      <a:hlink>
        <a:srgbClr val="0563C1"/>
      </a:hlink>
      <a:folHlink>
        <a:srgbClr val="954F72"/>
      </a:folHlink>
    </a:clrScheme>
    <a:fontScheme name="1. egyéni sém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5468</TotalTime>
  <Words>4442</Words>
  <Application>Microsoft Office PowerPoint</Application>
  <PresentationFormat>Szélesvásznú</PresentationFormat>
  <Paragraphs>425</Paragraphs>
  <Slides>123</Slides>
  <Notes>3</Notes>
  <HiddenSlides>0</HiddenSlides>
  <MMClips>0</MMClips>
  <ScaleCrop>false</ScaleCrop>
  <HeadingPairs>
    <vt:vector size="6" baseType="variant">
      <vt:variant>
        <vt:lpstr>Használt betűtípusok</vt:lpstr>
      </vt:variant>
      <vt:variant>
        <vt:i4>7</vt:i4>
      </vt:variant>
      <vt:variant>
        <vt:lpstr>Téma</vt:lpstr>
      </vt:variant>
      <vt:variant>
        <vt:i4>4</vt:i4>
      </vt:variant>
      <vt:variant>
        <vt:lpstr>Diacímek</vt:lpstr>
      </vt:variant>
      <vt:variant>
        <vt:i4>123</vt:i4>
      </vt:variant>
    </vt:vector>
  </HeadingPairs>
  <TitlesOfParts>
    <vt:vector size="134" baseType="lpstr">
      <vt:lpstr>Arial</vt:lpstr>
      <vt:lpstr>Calibri</vt:lpstr>
      <vt:lpstr>Elephant</vt:lpstr>
      <vt:lpstr>helvetica</vt:lpstr>
      <vt:lpstr>Lato</vt:lpstr>
      <vt:lpstr>Times New Roman</vt:lpstr>
      <vt:lpstr>Verdana</vt:lpstr>
      <vt:lpstr>Office-téma</vt:lpstr>
      <vt:lpstr>1_Office-téma</vt:lpstr>
      <vt:lpstr>2_Office-téma</vt:lpstr>
      <vt:lpstr>3_Office-téma</vt:lpstr>
      <vt:lpstr>Usage of AI in the Scientific Research Practice</vt:lpstr>
      <vt:lpstr>Lt. Col. Dr. Ferenc Petruska</vt:lpstr>
      <vt:lpstr>The motto of my presentation</vt:lpstr>
      <vt:lpstr>The aim of my presentation</vt:lpstr>
      <vt:lpstr>Is this all just hype? </vt:lpstr>
      <vt:lpstr>PowerPoint-bemutató</vt:lpstr>
      <vt:lpstr>PowerPoint-bemutató</vt:lpstr>
      <vt:lpstr>Mo Gawdat (Google X)</vt:lpstr>
      <vt:lpstr>Artificial intelligence  ethics of science</vt:lpstr>
      <vt:lpstr>Is it ethical to use AI in research?</vt:lpstr>
      <vt:lpstr>Rie Kudan: Tokyo Sympathy Tower  novel </vt:lpstr>
      <vt:lpstr>Why do we need large language models (LLMs)?  </vt:lpstr>
      <vt:lpstr>The ten commandments for using Large Language Models</vt:lpstr>
      <vt:lpstr>Ten Commandments of LLM</vt:lpstr>
      <vt:lpstr>Large Language Models (LLMs) for higher education  for higher education </vt:lpstr>
      <vt:lpstr>Use of GenAI  by students </vt:lpstr>
      <vt:lpstr>What can artificial intelligence be used for in research?</vt:lpstr>
      <vt:lpstr>PowerPoint-bemutató</vt:lpstr>
      <vt:lpstr>PowerPoint-bemutató</vt:lpstr>
      <vt:lpstr>What are the limitations of research?</vt:lpstr>
      <vt:lpstr>Legal consequences of plagiarism and AI-generated text</vt:lpstr>
      <vt:lpstr>CONCLUSIONS </vt:lpstr>
      <vt:lpstr> Software designed for academic use, which is powered by artificial intelligence. </vt:lpstr>
      <vt:lpstr>Source Works</vt:lpstr>
      <vt:lpstr>Google Scholar - search for resources using keywords and simple terms  </vt:lpstr>
      <vt:lpstr>Sourcely - source search by title, by phrase</vt:lpstr>
      <vt:lpstr>Quillbot - source search for full text </vt:lpstr>
      <vt:lpstr>Scite - search for full text sources </vt:lpstr>
      <vt:lpstr>Scite - search for full text sources </vt:lpstr>
      <vt:lpstr>SCISPACE - questions and resource search for text </vt:lpstr>
      <vt:lpstr>SCISPACE - questions and resource search for text </vt:lpstr>
      <vt:lpstr>SCISPACE - questions and resource search for text </vt:lpstr>
      <vt:lpstr>SCISPACE - questions and resource search for text </vt:lpstr>
      <vt:lpstr>SCISPACE - questions and resource search for text </vt:lpstr>
      <vt:lpstr>SCISPACE - questions and resource search for text </vt:lpstr>
      <vt:lpstr>SCISPACE - questions and resource search for text </vt:lpstr>
      <vt:lpstr>SCISPACE - questions and resource search for text </vt:lpstr>
      <vt:lpstr>SCISPACE - intelligent reading</vt:lpstr>
      <vt:lpstr>SCISPACE - Smart Reading (English-Hungarian)</vt:lpstr>
      <vt:lpstr>SCISPACE - intelligent reading with source tagging</vt:lpstr>
      <vt:lpstr>SCISPACE - Text content analysis </vt:lpstr>
      <vt:lpstr>SCISPACE - Formal analysis of text</vt:lpstr>
      <vt:lpstr>SCISPACE - works in English</vt:lpstr>
      <vt:lpstr>Scispace - text analysis</vt:lpstr>
      <vt:lpstr>Scispace - text analysis (2) </vt:lpstr>
      <vt:lpstr>PowerPoint-bemutató</vt:lpstr>
      <vt:lpstr>SCISPACE EXTENSION IN CHROME SEARCH - </vt:lpstr>
      <vt:lpstr>CONSENSUS  - scientific  chatbot custom  with answers  </vt:lpstr>
      <vt:lpstr>CONSENSUS  - scientific  chatbot summarized  for answers </vt:lpstr>
      <vt:lpstr>Grammarly - flawless grammar,        professional style</vt:lpstr>
      <vt:lpstr>CITEFAST - error-free links</vt:lpstr>
      <vt:lpstr>Deep-L</vt:lpstr>
      <vt:lpstr>Deep-L</vt:lpstr>
      <vt:lpstr>QuillBot - creating a link</vt:lpstr>
      <vt:lpstr>QUILLBOT - summaries</vt:lpstr>
      <vt:lpstr>QUILLBOT – smart plagiarism detector        (also paraphrasing)</vt:lpstr>
      <vt:lpstr>QUILLBOT - paraphraser</vt:lpstr>
      <vt:lpstr>Writetone - text writing by topic</vt:lpstr>
      <vt:lpstr>Writetone - co-author</vt:lpstr>
      <vt:lpstr>Writetone - teacher</vt:lpstr>
      <vt:lpstr>Writetone - copywriting by audience</vt:lpstr>
      <vt:lpstr>Writetone - other functions (≈Qillbot)</vt:lpstr>
      <vt:lpstr>CHITCHAT - text summary </vt:lpstr>
      <vt:lpstr>Document analysis </vt:lpstr>
      <vt:lpstr>Glarity Summary</vt:lpstr>
      <vt:lpstr>Transcript and Summary</vt:lpstr>
      <vt:lpstr>HIX.AI - Swiss Army knife of research     (not recommended)</vt:lpstr>
      <vt:lpstr>HIX.AI - Swiss Army knife of research     (not recommended)</vt:lpstr>
      <vt:lpstr>HIX.AI - Swiss army knife of research      (not recommended)</vt:lpstr>
      <vt:lpstr>DESIGNRR - Swiss Army Knife of writing  </vt:lpstr>
      <vt:lpstr>Wordgenie AI - writing full books</vt:lpstr>
      <vt:lpstr>Textie AI - Hungarian language model</vt:lpstr>
      <vt:lpstr>Academic prompt writing</vt:lpstr>
      <vt:lpstr>Introduction to Academic Prompt Generation</vt:lpstr>
      <vt:lpstr>PowerPoint-bemutató</vt:lpstr>
      <vt:lpstr> What should I use the models for at university? </vt:lpstr>
      <vt:lpstr>I. ChatGPT</vt:lpstr>
      <vt:lpstr>Scholar Gpt</vt:lpstr>
      <vt:lpstr>II. Bing Chat </vt:lpstr>
      <vt:lpstr>PowerPoint-bemutató</vt:lpstr>
      <vt:lpstr>III.  Gemini</vt:lpstr>
      <vt:lpstr>PowerPoint-bemutató</vt:lpstr>
      <vt:lpstr>Gemini  </vt:lpstr>
      <vt:lpstr>Gemini 1.5 Advanced  </vt:lpstr>
      <vt:lpstr>Basic Rules for English Prompts</vt:lpstr>
      <vt:lpstr>IV. ParancsPULI AI</vt:lpstr>
      <vt:lpstr>IV. ParancsPULI AI</vt:lpstr>
      <vt:lpstr>PowerPoint-bemutató</vt:lpstr>
      <vt:lpstr>Text generation</vt:lpstr>
      <vt:lpstr>V. MISTRAL LE CHAT</vt:lpstr>
      <vt:lpstr>VI. GroqChat – cannon ball</vt:lpstr>
      <vt:lpstr>Groq chat</vt:lpstr>
      <vt:lpstr>VII. Perplexity AI – The Professor </vt:lpstr>
      <vt:lpstr>PowerPoint-bemutató</vt:lpstr>
      <vt:lpstr>PowerPoint-bemutató</vt:lpstr>
      <vt:lpstr>PowerPoint-bemutató</vt:lpstr>
      <vt:lpstr>VIII. You.com</vt:lpstr>
      <vt:lpstr>PowerPoint-bemutató</vt:lpstr>
      <vt:lpstr>PowerPoint-bemutató</vt:lpstr>
      <vt:lpstr>IX. Abacus AI</vt:lpstr>
      <vt:lpstr>Abucus AI</vt:lpstr>
      <vt:lpstr>X. Google AI Studio – kísérleti labor</vt:lpstr>
      <vt:lpstr>XI. Google NotebokLM</vt:lpstr>
      <vt:lpstr>PowerPoint-bemutató</vt:lpstr>
      <vt:lpstr>XII. Goggle segédprogramok: többirányú szövegelemzés</vt:lpstr>
      <vt:lpstr>COSTARL Method</vt:lpstr>
      <vt:lpstr>Examples in English</vt:lpstr>
      <vt:lpstr>Top Ten Academic Prompts</vt:lpstr>
      <vt:lpstr>TLDR and TLTR Summaries</vt:lpstr>
      <vt:lpstr>Academic Prompt Generation</vt:lpstr>
      <vt:lpstr>Ludovika University  of Public Service on the use of artificial intelligence </vt:lpstr>
      <vt:lpstr>22/2024 NKE Rector's Instruction (Ru.) on the use of artificial intelligence  </vt:lpstr>
      <vt:lpstr>Building an AI Culture at the University</vt:lpstr>
      <vt:lpstr>What might the future bring?</vt:lpstr>
      <vt:lpstr>In 5 Years</vt:lpstr>
      <vt:lpstr>In 10 Years</vt:lpstr>
      <vt:lpstr>In 15 Years</vt:lpstr>
      <vt:lpstr>In 20 Years</vt:lpstr>
      <vt:lpstr>Summary</vt:lpstr>
      <vt:lpstr>CONCLUSION </vt:lpstr>
      <vt:lpstr>What can artificial intelligence be used for in research?</vt:lpstr>
      <vt:lpstr>What are the limits?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Petruska Ferenc</dc:creator>
  <cp:keywords>, docId:9FB46B5A0949C0431A9CD04ABDE5A0C6</cp:keywords>
  <cp:lastModifiedBy>Kiss Ádám Valér</cp:lastModifiedBy>
  <cp:revision>550</cp:revision>
  <dcterms:created xsi:type="dcterms:W3CDTF">2020-03-30T17:55:00Z</dcterms:created>
  <dcterms:modified xsi:type="dcterms:W3CDTF">2024-10-24T04:58:13Z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3FC4B934283E4C8ABC7495CAE4034FB4</vt:lpwstr>
  </property>
  <property fmtid="{D5CDD505-2E9C-101B-9397-08002B2CF9AE}" pid="3" name="KSOProductBuildVer">
    <vt:lpwstr>1033-11.2.0.11191</vt:lpwstr>
  </property>
</Properties>
</file>